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8" r:id="rId1"/>
  </p:sldMasterIdLst>
  <p:notesMasterIdLst>
    <p:notesMasterId r:id="rId46"/>
  </p:notesMasterIdLst>
  <p:handoutMasterIdLst>
    <p:handoutMasterId r:id="rId47"/>
  </p:handoutMasterIdLst>
  <p:sldIdLst>
    <p:sldId id="256" r:id="rId2"/>
    <p:sldId id="265" r:id="rId3"/>
    <p:sldId id="267" r:id="rId4"/>
    <p:sldId id="261" r:id="rId5"/>
    <p:sldId id="278" r:id="rId6"/>
    <p:sldId id="279" r:id="rId7"/>
    <p:sldId id="271" r:id="rId8"/>
    <p:sldId id="272" r:id="rId9"/>
    <p:sldId id="280" r:id="rId10"/>
    <p:sldId id="281" r:id="rId11"/>
    <p:sldId id="282" r:id="rId12"/>
    <p:sldId id="286" r:id="rId13"/>
    <p:sldId id="287" r:id="rId14"/>
    <p:sldId id="277" r:id="rId15"/>
    <p:sldId id="288" r:id="rId16"/>
    <p:sldId id="289" r:id="rId17"/>
    <p:sldId id="290" r:id="rId18"/>
    <p:sldId id="291" r:id="rId19"/>
    <p:sldId id="292" r:id="rId20"/>
    <p:sldId id="317" r:id="rId21"/>
    <p:sldId id="293" r:id="rId22"/>
    <p:sldId id="294" r:id="rId23"/>
    <p:sldId id="295" r:id="rId24"/>
    <p:sldId id="296" r:id="rId25"/>
    <p:sldId id="297" r:id="rId26"/>
    <p:sldId id="299" r:id="rId27"/>
    <p:sldId id="300" r:id="rId28"/>
    <p:sldId id="301" r:id="rId29"/>
    <p:sldId id="302" r:id="rId30"/>
    <p:sldId id="303" r:id="rId31"/>
    <p:sldId id="304" r:id="rId32"/>
    <p:sldId id="305" r:id="rId33"/>
    <p:sldId id="307" r:id="rId34"/>
    <p:sldId id="306" r:id="rId35"/>
    <p:sldId id="308" r:id="rId36"/>
    <p:sldId id="309" r:id="rId37"/>
    <p:sldId id="310" r:id="rId38"/>
    <p:sldId id="311" r:id="rId39"/>
    <p:sldId id="312" r:id="rId40"/>
    <p:sldId id="318" r:id="rId41"/>
    <p:sldId id="313" r:id="rId42"/>
    <p:sldId id="316" r:id="rId43"/>
    <p:sldId id="315" r:id="rId44"/>
    <p:sldId id="319" r:id="rId4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9321A0-A0E8-4989-AD43-7CD394F51C8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728F082D-C2EC-4A0F-9EB9-E0DA0B5020DE}">
      <dgm:prSet phldrT="[Testo]" custT="1"/>
      <dgm:spPr/>
      <dgm:t>
        <a:bodyPr/>
        <a:lstStyle/>
        <a:p>
          <a:r>
            <a:rPr lang="it-IT" sz="1600" dirty="0"/>
            <a:t>Art. 1 co. 1 lett. n)</a:t>
          </a:r>
        </a:p>
      </dgm:t>
    </dgm:pt>
    <dgm:pt modelId="{BBF57761-9891-4D03-BA38-47F3BE728FC5}" type="parTrans" cxnId="{55009AC8-8C08-4B1F-B489-18CFDFD87E15}">
      <dgm:prSet/>
      <dgm:spPr/>
      <dgm:t>
        <a:bodyPr/>
        <a:lstStyle/>
        <a:p>
          <a:endParaRPr lang="it-IT"/>
        </a:p>
      </dgm:t>
    </dgm:pt>
    <dgm:pt modelId="{06EF1F41-722D-4D19-BAA9-33D8F8628B6E}" type="sibTrans" cxnId="{55009AC8-8C08-4B1F-B489-18CFDFD87E15}">
      <dgm:prSet/>
      <dgm:spPr/>
      <dgm:t>
        <a:bodyPr/>
        <a:lstStyle/>
        <a:p>
          <a:endParaRPr lang="it-IT"/>
        </a:p>
      </dgm:t>
    </dgm:pt>
    <dgm:pt modelId="{29BC7320-EF48-485F-9777-2F8B86B65405}">
      <dgm:prSet phldrT="[Testo]" custT="1"/>
      <dgm:spPr/>
      <dgm:t>
        <a:bodyPr anchor="ctr"/>
        <a:lstStyle/>
        <a:p>
          <a:pPr marL="0" indent="0" algn="just">
            <a:buFontTx/>
            <a:buNone/>
          </a:pPr>
          <a:r>
            <a:rPr lang="it-IT" sz="1600" dirty="0"/>
            <a:t>Razionalizzazione e semplificazione delle cause di esclusione, al fine di rendere le regole di partecipazione chiare e certe, individuando le fattispecie che configurano l’illecito professionale di cui all’art. 57, paragrafo 4, della direttiva 2014/24/UE del Parlamento europeo e del Consiglio del 26 febbraio 2014</a:t>
          </a:r>
        </a:p>
      </dgm:t>
    </dgm:pt>
    <dgm:pt modelId="{1864F92C-9FC1-46C7-9F4F-72F25714EAFA}" type="parTrans" cxnId="{4C4E87BE-44F3-4A53-A835-303719CC2949}">
      <dgm:prSet/>
      <dgm:spPr/>
      <dgm:t>
        <a:bodyPr/>
        <a:lstStyle/>
        <a:p>
          <a:endParaRPr lang="it-IT"/>
        </a:p>
      </dgm:t>
    </dgm:pt>
    <dgm:pt modelId="{7A9A0DB7-7BF2-414D-87F9-9CF91131B64E}" type="sibTrans" cxnId="{4C4E87BE-44F3-4A53-A835-303719CC2949}">
      <dgm:prSet/>
      <dgm:spPr/>
      <dgm:t>
        <a:bodyPr/>
        <a:lstStyle/>
        <a:p>
          <a:endParaRPr lang="it-IT"/>
        </a:p>
      </dgm:t>
    </dgm:pt>
    <dgm:pt modelId="{894B30C1-E56C-4CFC-8BB9-3DDDC17F9195}" type="pres">
      <dgm:prSet presAssocID="{5F9321A0-A0E8-4989-AD43-7CD394F51C8D}" presName="Name0" presStyleCnt="0">
        <dgm:presLayoutVars>
          <dgm:dir/>
          <dgm:animLvl val="lvl"/>
          <dgm:resizeHandles val="exact"/>
        </dgm:presLayoutVars>
      </dgm:prSet>
      <dgm:spPr/>
    </dgm:pt>
    <dgm:pt modelId="{1205FCC8-1843-46AE-B8BC-213B40C41F8E}" type="pres">
      <dgm:prSet presAssocID="{728F082D-C2EC-4A0F-9EB9-E0DA0B5020DE}" presName="composite" presStyleCnt="0"/>
      <dgm:spPr/>
    </dgm:pt>
    <dgm:pt modelId="{DA5181D3-89AD-4E99-B973-EADD479A0872}" type="pres">
      <dgm:prSet presAssocID="{728F082D-C2EC-4A0F-9EB9-E0DA0B5020DE}" presName="parTx" presStyleLbl="alignNode1" presStyleIdx="0" presStyleCnt="1">
        <dgm:presLayoutVars>
          <dgm:chMax val="0"/>
          <dgm:chPref val="0"/>
          <dgm:bulletEnabled val="1"/>
        </dgm:presLayoutVars>
      </dgm:prSet>
      <dgm:spPr/>
    </dgm:pt>
    <dgm:pt modelId="{1EF2DA17-FDB6-4575-86B4-4AF59C810FD7}" type="pres">
      <dgm:prSet presAssocID="{728F082D-C2EC-4A0F-9EB9-E0DA0B5020DE}" presName="desTx" presStyleLbl="alignAccFollowNode1" presStyleIdx="0" presStyleCnt="1">
        <dgm:presLayoutVars>
          <dgm:bulletEnabled val="1"/>
        </dgm:presLayoutVars>
      </dgm:prSet>
      <dgm:spPr/>
    </dgm:pt>
  </dgm:ptLst>
  <dgm:cxnLst>
    <dgm:cxn modelId="{ABD7BD6C-4AF5-4910-9E65-AEC202CC2E24}" type="presOf" srcId="{728F082D-C2EC-4A0F-9EB9-E0DA0B5020DE}" destId="{DA5181D3-89AD-4E99-B973-EADD479A0872}" srcOrd="0" destOrd="0" presId="urn:microsoft.com/office/officeart/2005/8/layout/hList1"/>
    <dgm:cxn modelId="{247F8398-B7B6-4816-B482-B16F7D67756B}" type="presOf" srcId="{5F9321A0-A0E8-4989-AD43-7CD394F51C8D}" destId="{894B30C1-E56C-4CFC-8BB9-3DDDC17F9195}" srcOrd="0" destOrd="0" presId="urn:microsoft.com/office/officeart/2005/8/layout/hList1"/>
    <dgm:cxn modelId="{1B6B22A9-725A-42DE-8A3B-0EDA306E9A39}" type="presOf" srcId="{29BC7320-EF48-485F-9777-2F8B86B65405}" destId="{1EF2DA17-FDB6-4575-86B4-4AF59C810FD7}" srcOrd="0" destOrd="0" presId="urn:microsoft.com/office/officeart/2005/8/layout/hList1"/>
    <dgm:cxn modelId="{4C4E87BE-44F3-4A53-A835-303719CC2949}" srcId="{728F082D-C2EC-4A0F-9EB9-E0DA0B5020DE}" destId="{29BC7320-EF48-485F-9777-2F8B86B65405}" srcOrd="0" destOrd="0" parTransId="{1864F92C-9FC1-46C7-9F4F-72F25714EAFA}" sibTransId="{7A9A0DB7-7BF2-414D-87F9-9CF91131B64E}"/>
    <dgm:cxn modelId="{55009AC8-8C08-4B1F-B489-18CFDFD87E15}" srcId="{5F9321A0-A0E8-4989-AD43-7CD394F51C8D}" destId="{728F082D-C2EC-4A0F-9EB9-E0DA0B5020DE}" srcOrd="0" destOrd="0" parTransId="{BBF57761-9891-4D03-BA38-47F3BE728FC5}" sibTransId="{06EF1F41-722D-4D19-BAA9-33D8F8628B6E}"/>
    <dgm:cxn modelId="{6453B940-6EBD-4356-9C00-D861728C5E2E}" type="presParOf" srcId="{894B30C1-E56C-4CFC-8BB9-3DDDC17F9195}" destId="{1205FCC8-1843-46AE-B8BC-213B40C41F8E}" srcOrd="0" destOrd="0" presId="urn:microsoft.com/office/officeart/2005/8/layout/hList1"/>
    <dgm:cxn modelId="{586EC29F-D0F3-420D-8AD3-19ECDA67F850}" type="presParOf" srcId="{1205FCC8-1843-46AE-B8BC-213B40C41F8E}" destId="{DA5181D3-89AD-4E99-B973-EADD479A0872}" srcOrd="0" destOrd="0" presId="urn:microsoft.com/office/officeart/2005/8/layout/hList1"/>
    <dgm:cxn modelId="{A0160B32-40C7-423B-9F83-61489182CC48}" type="presParOf" srcId="{1205FCC8-1843-46AE-B8BC-213B40C41F8E}" destId="{1EF2DA17-FDB6-4575-86B4-4AF59C810FD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6AEF8C-2BD7-4BAA-87B4-D5430F5008C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73FFECA6-1FBC-474C-ABBA-D0A0DDFC54CC}">
      <dgm:prSet phldrT="[Testo]"/>
      <dgm:spPr/>
      <dgm:t>
        <a:bodyPr/>
        <a:lstStyle/>
        <a:p>
          <a:r>
            <a:rPr lang="it-IT" dirty="0"/>
            <a:t>É espressamente riportato il riferimento all’operatore economico ai sensi e nei termini di cui al D.Lgs. 231/2011</a:t>
          </a:r>
        </a:p>
      </dgm:t>
    </dgm:pt>
    <dgm:pt modelId="{104199B2-0810-48C2-8B85-D38166400BA4}" type="parTrans" cxnId="{3BCDE202-4FFB-4F6F-9CC3-2700D678517D}">
      <dgm:prSet/>
      <dgm:spPr/>
      <dgm:t>
        <a:bodyPr/>
        <a:lstStyle/>
        <a:p>
          <a:endParaRPr lang="it-IT"/>
        </a:p>
      </dgm:t>
    </dgm:pt>
    <dgm:pt modelId="{38CBD206-9B4A-43A9-9AE3-E13CAC5A1F39}" type="sibTrans" cxnId="{3BCDE202-4FFB-4F6F-9CC3-2700D678517D}">
      <dgm:prSet/>
      <dgm:spPr/>
      <dgm:t>
        <a:bodyPr/>
        <a:lstStyle/>
        <a:p>
          <a:endParaRPr lang="it-IT"/>
        </a:p>
      </dgm:t>
    </dgm:pt>
    <dgm:pt modelId="{70C82C7C-F6AB-4DB8-B820-653662C4C9C5}">
      <dgm:prSet phldrT="[Testo]"/>
      <dgm:spPr/>
      <dgm:t>
        <a:bodyPr/>
        <a:lstStyle/>
        <a:p>
          <a:r>
            <a:rPr lang="it-IT" dirty="0"/>
            <a:t>È espunto il riferimento ai soggetti cessati dalla carica</a:t>
          </a:r>
        </a:p>
      </dgm:t>
    </dgm:pt>
    <dgm:pt modelId="{C823610E-C934-489F-ABF2-49E1CBB3E7A4}" type="parTrans" cxnId="{90D63328-109B-4ADA-AA72-BF4B34EC5F24}">
      <dgm:prSet/>
      <dgm:spPr/>
      <dgm:t>
        <a:bodyPr/>
        <a:lstStyle/>
        <a:p>
          <a:endParaRPr lang="it-IT"/>
        </a:p>
      </dgm:t>
    </dgm:pt>
    <dgm:pt modelId="{7601DBB3-38AA-4E8B-8328-09B5C22F5897}" type="sibTrans" cxnId="{90D63328-109B-4ADA-AA72-BF4B34EC5F24}">
      <dgm:prSet/>
      <dgm:spPr/>
      <dgm:t>
        <a:bodyPr/>
        <a:lstStyle/>
        <a:p>
          <a:endParaRPr lang="it-IT"/>
        </a:p>
      </dgm:t>
    </dgm:pt>
    <dgm:pt modelId="{3E935BA7-C86D-4F24-B5E3-C80AE1BA9DDB}">
      <dgm:prSet phldrT="[Testo]"/>
      <dgm:spPr/>
      <dgm:t>
        <a:bodyPr/>
        <a:lstStyle/>
        <a:p>
          <a:r>
            <a:rPr lang="it-IT" dirty="0"/>
            <a:t>È espunto il riferimento al socio di maggioranza in caso di società con numero di soci pari o inferiore a quattro</a:t>
          </a:r>
        </a:p>
      </dgm:t>
    </dgm:pt>
    <dgm:pt modelId="{AEF25CFF-310C-46AE-BD17-F97F5E7D10EF}" type="parTrans" cxnId="{8B7BE678-087F-47E9-9E05-2A296529CC4B}">
      <dgm:prSet/>
      <dgm:spPr/>
      <dgm:t>
        <a:bodyPr/>
        <a:lstStyle/>
        <a:p>
          <a:endParaRPr lang="it-IT"/>
        </a:p>
      </dgm:t>
    </dgm:pt>
    <dgm:pt modelId="{2447FDC8-88F2-402C-8DE4-7F75D191E3EF}" type="sibTrans" cxnId="{8B7BE678-087F-47E9-9E05-2A296529CC4B}">
      <dgm:prSet/>
      <dgm:spPr/>
      <dgm:t>
        <a:bodyPr/>
        <a:lstStyle/>
        <a:p>
          <a:endParaRPr lang="it-IT"/>
        </a:p>
      </dgm:t>
    </dgm:pt>
    <dgm:pt modelId="{3770F914-3693-41DF-96CA-EDBECC9A69D7}">
      <dgm:prSet phldrT="[Testo]"/>
      <dgm:spPr/>
      <dgm:t>
        <a:bodyPr/>
        <a:lstStyle/>
        <a:p>
          <a:r>
            <a:rPr lang="it-IT" dirty="0"/>
            <a:t>Viene chiarita la rilevanza in caso di società con socio unico sia del socio persona fisica che del socio persona giuridica.</a:t>
          </a:r>
        </a:p>
        <a:p>
          <a:r>
            <a:rPr lang="it-IT" dirty="0"/>
            <a:t>Nel caso in cui il socio sia una persona giuridica l’esclusione va disposta se la sentenza o il decreto ovvero la misura interdittiva sono stati emessi nei confronti dell’amministratore di quest’ultima, in quanto la gestione della partecipazione nella società altrui non rientra nel potere dell’assemblea ai sensi dell’art. 2364 c.c. mentre rientra nel potere di gestione degli amministratori ex art. 2380 bis c.c.  </a:t>
          </a:r>
        </a:p>
      </dgm:t>
    </dgm:pt>
    <dgm:pt modelId="{D164B738-AC4E-4185-B31A-C1E8B3C3CE1A}" type="parTrans" cxnId="{176F924C-C86A-4114-ABB0-0F8759523D56}">
      <dgm:prSet/>
      <dgm:spPr/>
      <dgm:t>
        <a:bodyPr/>
        <a:lstStyle/>
        <a:p>
          <a:endParaRPr lang="it-IT"/>
        </a:p>
      </dgm:t>
    </dgm:pt>
    <dgm:pt modelId="{0808C366-08D5-4C3D-867E-DEC9EA437364}" type="sibTrans" cxnId="{176F924C-C86A-4114-ABB0-0F8759523D56}">
      <dgm:prSet/>
      <dgm:spPr/>
      <dgm:t>
        <a:bodyPr/>
        <a:lstStyle/>
        <a:p>
          <a:endParaRPr lang="it-IT"/>
        </a:p>
      </dgm:t>
    </dgm:pt>
    <dgm:pt modelId="{B85B046A-1440-4CD4-9414-3996B6C0FC37}">
      <dgm:prSet phldrT="[Testo]"/>
      <dgm:spPr/>
      <dgm:t>
        <a:bodyPr/>
        <a:lstStyle/>
        <a:p>
          <a:r>
            <a:rPr lang="it-IT" dirty="0"/>
            <a:t>Viene introdotta la figura dell’amministratore di fatto </a:t>
          </a:r>
        </a:p>
      </dgm:t>
    </dgm:pt>
    <dgm:pt modelId="{10726CAE-59E5-4B13-BA05-CCF161F4781D}" type="parTrans" cxnId="{1E34E9D3-9284-419C-AF38-13CE588B089A}">
      <dgm:prSet/>
      <dgm:spPr/>
      <dgm:t>
        <a:bodyPr/>
        <a:lstStyle/>
        <a:p>
          <a:endParaRPr lang="it-IT"/>
        </a:p>
      </dgm:t>
    </dgm:pt>
    <dgm:pt modelId="{00A9F088-F761-40F0-AF4B-470634F23257}" type="sibTrans" cxnId="{1E34E9D3-9284-419C-AF38-13CE588B089A}">
      <dgm:prSet/>
      <dgm:spPr/>
      <dgm:t>
        <a:bodyPr/>
        <a:lstStyle/>
        <a:p>
          <a:endParaRPr lang="it-IT"/>
        </a:p>
      </dgm:t>
    </dgm:pt>
    <dgm:pt modelId="{9B46FF56-B8C2-4038-B224-B1E2F8562028}" type="pres">
      <dgm:prSet presAssocID="{C86AEF8C-2BD7-4BAA-87B4-D5430F5008C8}" presName="diagram" presStyleCnt="0">
        <dgm:presLayoutVars>
          <dgm:dir/>
          <dgm:resizeHandles val="exact"/>
        </dgm:presLayoutVars>
      </dgm:prSet>
      <dgm:spPr/>
    </dgm:pt>
    <dgm:pt modelId="{EA836FF7-6335-4FD8-A331-BEAAE48821AF}" type="pres">
      <dgm:prSet presAssocID="{73FFECA6-1FBC-474C-ABBA-D0A0DDFC54CC}" presName="node" presStyleLbl="node1" presStyleIdx="0" presStyleCnt="5">
        <dgm:presLayoutVars>
          <dgm:bulletEnabled val="1"/>
        </dgm:presLayoutVars>
      </dgm:prSet>
      <dgm:spPr/>
    </dgm:pt>
    <dgm:pt modelId="{A94A504D-EACC-4BA0-A0D5-0DE486CC0CAC}" type="pres">
      <dgm:prSet presAssocID="{38CBD206-9B4A-43A9-9AE3-E13CAC5A1F39}" presName="sibTrans" presStyleCnt="0"/>
      <dgm:spPr/>
    </dgm:pt>
    <dgm:pt modelId="{9A387110-A901-43A6-BEF3-1FC5035AFBEC}" type="pres">
      <dgm:prSet presAssocID="{70C82C7C-F6AB-4DB8-B820-653662C4C9C5}" presName="node" presStyleLbl="node1" presStyleIdx="1" presStyleCnt="5">
        <dgm:presLayoutVars>
          <dgm:bulletEnabled val="1"/>
        </dgm:presLayoutVars>
      </dgm:prSet>
      <dgm:spPr/>
    </dgm:pt>
    <dgm:pt modelId="{E176583C-9307-4180-A1B8-C15748650D44}" type="pres">
      <dgm:prSet presAssocID="{7601DBB3-38AA-4E8B-8328-09B5C22F5897}" presName="sibTrans" presStyleCnt="0"/>
      <dgm:spPr/>
    </dgm:pt>
    <dgm:pt modelId="{97ACAED0-9D4F-489A-A4E4-5673E289D621}" type="pres">
      <dgm:prSet presAssocID="{3E935BA7-C86D-4F24-B5E3-C80AE1BA9DDB}" presName="node" presStyleLbl="node1" presStyleIdx="2" presStyleCnt="5">
        <dgm:presLayoutVars>
          <dgm:bulletEnabled val="1"/>
        </dgm:presLayoutVars>
      </dgm:prSet>
      <dgm:spPr/>
    </dgm:pt>
    <dgm:pt modelId="{AE0CA4B4-E1C9-4F89-987E-9C9F27567EBB}" type="pres">
      <dgm:prSet presAssocID="{2447FDC8-88F2-402C-8DE4-7F75D191E3EF}" presName="sibTrans" presStyleCnt="0"/>
      <dgm:spPr/>
    </dgm:pt>
    <dgm:pt modelId="{04DAE86C-2835-4523-ACAF-EC720503655F}" type="pres">
      <dgm:prSet presAssocID="{3770F914-3693-41DF-96CA-EDBECC9A69D7}" presName="node" presStyleLbl="node1" presStyleIdx="3" presStyleCnt="5">
        <dgm:presLayoutVars>
          <dgm:bulletEnabled val="1"/>
        </dgm:presLayoutVars>
      </dgm:prSet>
      <dgm:spPr/>
    </dgm:pt>
    <dgm:pt modelId="{34A95B82-5AC9-4B48-A942-5D997C1C8595}" type="pres">
      <dgm:prSet presAssocID="{0808C366-08D5-4C3D-867E-DEC9EA437364}" presName="sibTrans" presStyleCnt="0"/>
      <dgm:spPr/>
    </dgm:pt>
    <dgm:pt modelId="{BB4A26C3-CBAC-48AD-BAFC-84EED0B43AF0}" type="pres">
      <dgm:prSet presAssocID="{B85B046A-1440-4CD4-9414-3996B6C0FC37}" presName="node" presStyleLbl="node1" presStyleIdx="4" presStyleCnt="5">
        <dgm:presLayoutVars>
          <dgm:bulletEnabled val="1"/>
        </dgm:presLayoutVars>
      </dgm:prSet>
      <dgm:spPr/>
    </dgm:pt>
  </dgm:ptLst>
  <dgm:cxnLst>
    <dgm:cxn modelId="{3BCDE202-4FFB-4F6F-9CC3-2700D678517D}" srcId="{C86AEF8C-2BD7-4BAA-87B4-D5430F5008C8}" destId="{73FFECA6-1FBC-474C-ABBA-D0A0DDFC54CC}" srcOrd="0" destOrd="0" parTransId="{104199B2-0810-48C2-8B85-D38166400BA4}" sibTransId="{38CBD206-9B4A-43A9-9AE3-E13CAC5A1F39}"/>
    <dgm:cxn modelId="{7357890D-5393-4162-82A3-2755C2B330CE}" type="presOf" srcId="{3770F914-3693-41DF-96CA-EDBECC9A69D7}" destId="{04DAE86C-2835-4523-ACAF-EC720503655F}" srcOrd="0" destOrd="0" presId="urn:microsoft.com/office/officeart/2005/8/layout/default"/>
    <dgm:cxn modelId="{35535F27-1BDF-4130-8F61-1A355A2C9E9E}" type="presOf" srcId="{C86AEF8C-2BD7-4BAA-87B4-D5430F5008C8}" destId="{9B46FF56-B8C2-4038-B224-B1E2F8562028}" srcOrd="0" destOrd="0" presId="urn:microsoft.com/office/officeart/2005/8/layout/default"/>
    <dgm:cxn modelId="{90D63328-109B-4ADA-AA72-BF4B34EC5F24}" srcId="{C86AEF8C-2BD7-4BAA-87B4-D5430F5008C8}" destId="{70C82C7C-F6AB-4DB8-B820-653662C4C9C5}" srcOrd="1" destOrd="0" parTransId="{C823610E-C934-489F-ABF2-49E1CBB3E7A4}" sibTransId="{7601DBB3-38AA-4E8B-8328-09B5C22F5897}"/>
    <dgm:cxn modelId="{88E2772C-153B-42AD-B6B6-C07D145B5384}" type="presOf" srcId="{73FFECA6-1FBC-474C-ABBA-D0A0DDFC54CC}" destId="{EA836FF7-6335-4FD8-A331-BEAAE48821AF}" srcOrd="0" destOrd="0" presId="urn:microsoft.com/office/officeart/2005/8/layout/default"/>
    <dgm:cxn modelId="{176F924C-C86A-4114-ABB0-0F8759523D56}" srcId="{C86AEF8C-2BD7-4BAA-87B4-D5430F5008C8}" destId="{3770F914-3693-41DF-96CA-EDBECC9A69D7}" srcOrd="3" destOrd="0" parTransId="{D164B738-AC4E-4185-B31A-C1E8B3C3CE1A}" sibTransId="{0808C366-08D5-4C3D-867E-DEC9EA437364}"/>
    <dgm:cxn modelId="{8B7BE678-087F-47E9-9E05-2A296529CC4B}" srcId="{C86AEF8C-2BD7-4BAA-87B4-D5430F5008C8}" destId="{3E935BA7-C86D-4F24-B5E3-C80AE1BA9DDB}" srcOrd="2" destOrd="0" parTransId="{AEF25CFF-310C-46AE-BD17-F97F5E7D10EF}" sibTransId="{2447FDC8-88F2-402C-8DE4-7F75D191E3EF}"/>
    <dgm:cxn modelId="{BCE081A7-0626-41DA-962F-B3F693117AB4}" type="presOf" srcId="{B85B046A-1440-4CD4-9414-3996B6C0FC37}" destId="{BB4A26C3-CBAC-48AD-BAFC-84EED0B43AF0}" srcOrd="0" destOrd="0" presId="urn:microsoft.com/office/officeart/2005/8/layout/default"/>
    <dgm:cxn modelId="{9BF7CBA8-884A-4DF7-B29F-B0184E4F0A21}" type="presOf" srcId="{70C82C7C-F6AB-4DB8-B820-653662C4C9C5}" destId="{9A387110-A901-43A6-BEF3-1FC5035AFBEC}" srcOrd="0" destOrd="0" presId="urn:microsoft.com/office/officeart/2005/8/layout/default"/>
    <dgm:cxn modelId="{309C5FC1-56C5-49DC-ADF7-3A69E2ACF43C}" type="presOf" srcId="{3E935BA7-C86D-4F24-B5E3-C80AE1BA9DDB}" destId="{97ACAED0-9D4F-489A-A4E4-5673E289D621}" srcOrd="0" destOrd="0" presId="urn:microsoft.com/office/officeart/2005/8/layout/default"/>
    <dgm:cxn modelId="{1E34E9D3-9284-419C-AF38-13CE588B089A}" srcId="{C86AEF8C-2BD7-4BAA-87B4-D5430F5008C8}" destId="{B85B046A-1440-4CD4-9414-3996B6C0FC37}" srcOrd="4" destOrd="0" parTransId="{10726CAE-59E5-4B13-BA05-CCF161F4781D}" sibTransId="{00A9F088-F761-40F0-AF4B-470634F23257}"/>
    <dgm:cxn modelId="{EC1339D3-0BF2-4F85-B16A-130D3C627411}" type="presParOf" srcId="{9B46FF56-B8C2-4038-B224-B1E2F8562028}" destId="{EA836FF7-6335-4FD8-A331-BEAAE48821AF}" srcOrd="0" destOrd="0" presId="urn:microsoft.com/office/officeart/2005/8/layout/default"/>
    <dgm:cxn modelId="{FF92707D-6712-4063-B750-50A0492179D9}" type="presParOf" srcId="{9B46FF56-B8C2-4038-B224-B1E2F8562028}" destId="{A94A504D-EACC-4BA0-A0D5-0DE486CC0CAC}" srcOrd="1" destOrd="0" presId="urn:microsoft.com/office/officeart/2005/8/layout/default"/>
    <dgm:cxn modelId="{D40948D4-7B8E-44D9-A9FA-B9801212ED11}" type="presParOf" srcId="{9B46FF56-B8C2-4038-B224-B1E2F8562028}" destId="{9A387110-A901-43A6-BEF3-1FC5035AFBEC}" srcOrd="2" destOrd="0" presId="urn:microsoft.com/office/officeart/2005/8/layout/default"/>
    <dgm:cxn modelId="{DEE7C657-CA86-4F32-8B56-550D79C6C422}" type="presParOf" srcId="{9B46FF56-B8C2-4038-B224-B1E2F8562028}" destId="{E176583C-9307-4180-A1B8-C15748650D44}" srcOrd="3" destOrd="0" presId="urn:microsoft.com/office/officeart/2005/8/layout/default"/>
    <dgm:cxn modelId="{77BCA7BD-41D0-4046-B636-61A6373AF6AA}" type="presParOf" srcId="{9B46FF56-B8C2-4038-B224-B1E2F8562028}" destId="{97ACAED0-9D4F-489A-A4E4-5673E289D621}" srcOrd="4" destOrd="0" presId="urn:microsoft.com/office/officeart/2005/8/layout/default"/>
    <dgm:cxn modelId="{350CF0D8-D487-4993-8271-D4CBC193FED2}" type="presParOf" srcId="{9B46FF56-B8C2-4038-B224-B1E2F8562028}" destId="{AE0CA4B4-E1C9-4F89-987E-9C9F27567EBB}" srcOrd="5" destOrd="0" presId="urn:microsoft.com/office/officeart/2005/8/layout/default"/>
    <dgm:cxn modelId="{E6EB5B28-0365-486B-99BA-7D82604B9313}" type="presParOf" srcId="{9B46FF56-B8C2-4038-B224-B1E2F8562028}" destId="{04DAE86C-2835-4523-ACAF-EC720503655F}" srcOrd="6" destOrd="0" presId="urn:microsoft.com/office/officeart/2005/8/layout/default"/>
    <dgm:cxn modelId="{B0020338-ADC8-4D7A-B078-21C08DCC0AD9}" type="presParOf" srcId="{9B46FF56-B8C2-4038-B224-B1E2F8562028}" destId="{34A95B82-5AC9-4B48-A942-5D997C1C8595}" srcOrd="7" destOrd="0" presId="urn:microsoft.com/office/officeart/2005/8/layout/default"/>
    <dgm:cxn modelId="{024ED371-F2C3-48DD-8D4F-AD97812C9BA5}" type="presParOf" srcId="{9B46FF56-B8C2-4038-B224-B1E2F8562028}" destId="{BB4A26C3-CBAC-48AD-BAFC-84EED0B43AF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EFD887B-299B-434A-A01C-9E227ACD4B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DBA1BE44-1520-4309-8F99-76746B2CEAEF}">
      <dgm:prSet phldrT="[Testo]"/>
      <dgm:spPr/>
      <dgm:t>
        <a:bodyPr/>
        <a:lstStyle/>
        <a:p>
          <a:r>
            <a:rPr lang="it-IT" u="sng" dirty="0"/>
            <a:t>Fattispecie corrispondente all’art. 80 co. 4, primo periodo, D.Lgs. 50/2016</a:t>
          </a:r>
        </a:p>
        <a:p>
          <a:endParaRPr lang="it-IT" dirty="0"/>
        </a:p>
        <a:p>
          <a:r>
            <a:rPr lang="it-IT" dirty="0"/>
            <a:t>Commissione di violazioni gravi, definitivamente accertate, degli obblighi relativi al pagamento delle imposte e tasse e dei contributi previdenziali, secondo la legislazione italiana o quella dello stato in cui sono stabiliti. </a:t>
          </a:r>
        </a:p>
      </dgm:t>
    </dgm:pt>
    <dgm:pt modelId="{C726C340-290D-4E4C-8A19-94090FE79F55}" type="parTrans" cxnId="{61D3723E-4B21-4814-9416-226482FA48F5}">
      <dgm:prSet/>
      <dgm:spPr/>
      <dgm:t>
        <a:bodyPr/>
        <a:lstStyle/>
        <a:p>
          <a:endParaRPr lang="it-IT"/>
        </a:p>
      </dgm:t>
    </dgm:pt>
    <dgm:pt modelId="{785056B0-9ABD-41F3-9630-B8AFC7ACA723}" type="sibTrans" cxnId="{61D3723E-4B21-4814-9416-226482FA48F5}">
      <dgm:prSet/>
      <dgm:spPr/>
      <dgm:t>
        <a:bodyPr/>
        <a:lstStyle/>
        <a:p>
          <a:endParaRPr lang="it-IT"/>
        </a:p>
      </dgm:t>
    </dgm:pt>
    <dgm:pt modelId="{C3E0D43C-2059-4689-B43C-EEDA4D2E0460}">
      <dgm:prSet phldrT="[Testo]"/>
      <dgm:spPr/>
      <dgm:t>
        <a:bodyPr/>
        <a:lstStyle/>
        <a:p>
          <a:r>
            <a:rPr lang="it-IT" dirty="0"/>
            <a:t>La definizione di gravi violazioni definitivamente accertate, prima stabilita dall’art. 80, co. 4, D.Lgs. 50/16, è riportata nell’allegato II.10</a:t>
          </a:r>
        </a:p>
        <a:p>
          <a:endParaRPr lang="it-IT" dirty="0"/>
        </a:p>
        <a:p>
          <a:r>
            <a:rPr lang="it-IT" dirty="0"/>
            <a:t>Gravi violazioni: violazioni che comportano un omesso pagamento di imposte e tasse superiore all’importo di cui all’art. 48 bis. co. 1 e 2bis DPR 602/73 [Euro 5.000]</a:t>
          </a:r>
        </a:p>
        <a:p>
          <a:r>
            <a:rPr lang="it-IT" dirty="0"/>
            <a:t>Violazione definitivamente accertate: violazione contenute in sentenze o atti amministrativi non più soggetti ad impugnazione;</a:t>
          </a:r>
        </a:p>
        <a:p>
          <a:r>
            <a:rPr lang="it-IT" dirty="0"/>
            <a:t>Gravi violazioni in materia contributiva e previdenziale: violazioni ostative al rilascio del DURC  </a:t>
          </a:r>
        </a:p>
        <a:p>
          <a:endParaRPr lang="it-IT" dirty="0"/>
        </a:p>
        <a:p>
          <a:r>
            <a:rPr lang="it-IT" dirty="0"/>
            <a:t> </a:t>
          </a:r>
        </a:p>
      </dgm:t>
    </dgm:pt>
    <dgm:pt modelId="{3F4B824F-7E7F-4353-99F2-A3AF037B056F}" type="parTrans" cxnId="{0EB5A48F-D37D-42E9-BFB6-B2879F1D7C26}">
      <dgm:prSet/>
      <dgm:spPr/>
      <dgm:t>
        <a:bodyPr/>
        <a:lstStyle/>
        <a:p>
          <a:endParaRPr lang="it-IT"/>
        </a:p>
      </dgm:t>
    </dgm:pt>
    <dgm:pt modelId="{E42D0E35-EC4A-4375-B84C-1845F3C42ED6}" type="sibTrans" cxnId="{0EB5A48F-D37D-42E9-BFB6-B2879F1D7C26}">
      <dgm:prSet/>
      <dgm:spPr/>
      <dgm:t>
        <a:bodyPr/>
        <a:lstStyle/>
        <a:p>
          <a:endParaRPr lang="it-IT"/>
        </a:p>
      </dgm:t>
    </dgm:pt>
    <dgm:pt modelId="{C2D673C4-AD01-4DFA-9464-ADF4A386C62B}">
      <dgm:prSet/>
      <dgm:spPr/>
      <dgm:t>
        <a:bodyPr/>
        <a:lstStyle/>
        <a:p>
          <a:r>
            <a:rPr lang="it-IT" dirty="0"/>
            <a:t>La causa di esclusione non si applica quando l’operatore economico ha ottemperato ai suoi obblighi pagando o impegnandosi in modo vincolante a pagare le imposte o i contributi previdenziali dovuti, compresi eventuali interessi e sanzioni, oppure quando il debito tributario o previdenziale sia comunque estinto purché l’estinzione, il pagamento o l’impegno si siano perfezionati anteriormente alla scadenza del termine di presentazione dell’offerta</a:t>
          </a:r>
        </a:p>
        <a:p>
          <a:endParaRPr lang="it-IT" dirty="0"/>
        </a:p>
        <a:p>
          <a:r>
            <a:rPr lang="it-IT" dirty="0"/>
            <a:t>Non si applicano le misure di </a:t>
          </a:r>
          <a:r>
            <a:rPr lang="it-IT" i="1" dirty="0"/>
            <a:t>self cleaning </a:t>
          </a:r>
          <a:r>
            <a:rPr lang="it-IT" dirty="0"/>
            <a:t>di cui all’art. 96, co. 6  </a:t>
          </a:r>
        </a:p>
      </dgm:t>
    </dgm:pt>
    <dgm:pt modelId="{12C6FADD-7331-459C-88B4-ACFFB8ACD719}" type="parTrans" cxnId="{E2075DC4-4771-4B5A-A1FF-8B5B6B2405E1}">
      <dgm:prSet/>
      <dgm:spPr/>
      <dgm:t>
        <a:bodyPr/>
        <a:lstStyle/>
        <a:p>
          <a:endParaRPr lang="it-IT"/>
        </a:p>
      </dgm:t>
    </dgm:pt>
    <dgm:pt modelId="{A4C7BB06-7423-493C-B03F-734B9E79B060}" type="sibTrans" cxnId="{E2075DC4-4771-4B5A-A1FF-8B5B6B2405E1}">
      <dgm:prSet/>
      <dgm:spPr/>
      <dgm:t>
        <a:bodyPr/>
        <a:lstStyle/>
        <a:p>
          <a:endParaRPr lang="it-IT"/>
        </a:p>
      </dgm:t>
    </dgm:pt>
    <dgm:pt modelId="{B5A59BBF-8108-480D-9AAE-F9EB34324428}" type="pres">
      <dgm:prSet presAssocID="{DEFD887B-299B-434A-A01C-9E227ACD4B56}" presName="diagram" presStyleCnt="0">
        <dgm:presLayoutVars>
          <dgm:dir/>
          <dgm:resizeHandles val="exact"/>
        </dgm:presLayoutVars>
      </dgm:prSet>
      <dgm:spPr/>
    </dgm:pt>
    <dgm:pt modelId="{DD8DA08B-2EEE-459A-AE35-E8BFA4DE52C8}" type="pres">
      <dgm:prSet presAssocID="{DBA1BE44-1520-4309-8F99-76746B2CEAEF}" presName="node" presStyleLbl="node1" presStyleIdx="0" presStyleCnt="3" custScaleY="199160">
        <dgm:presLayoutVars>
          <dgm:bulletEnabled val="1"/>
        </dgm:presLayoutVars>
      </dgm:prSet>
      <dgm:spPr/>
    </dgm:pt>
    <dgm:pt modelId="{43CEA7BF-BD15-4466-BA12-3ECDFD9B8A87}" type="pres">
      <dgm:prSet presAssocID="{785056B0-9ABD-41F3-9630-B8AFC7ACA723}" presName="sibTrans" presStyleCnt="0"/>
      <dgm:spPr/>
    </dgm:pt>
    <dgm:pt modelId="{D30BD62F-4133-44A9-B7DF-9BF464A70737}" type="pres">
      <dgm:prSet presAssocID="{C3E0D43C-2059-4689-B43C-EEDA4D2E0460}" presName="node" presStyleLbl="node1" presStyleIdx="1" presStyleCnt="3" custScaleY="197190">
        <dgm:presLayoutVars>
          <dgm:bulletEnabled val="1"/>
        </dgm:presLayoutVars>
      </dgm:prSet>
      <dgm:spPr/>
    </dgm:pt>
    <dgm:pt modelId="{A7B5FDC0-995F-4111-BCB9-C4947F554D20}" type="pres">
      <dgm:prSet presAssocID="{E42D0E35-EC4A-4375-B84C-1845F3C42ED6}" presName="sibTrans" presStyleCnt="0"/>
      <dgm:spPr/>
    </dgm:pt>
    <dgm:pt modelId="{042E2AEF-F106-42A7-B542-7FDAEAF0BB56}" type="pres">
      <dgm:prSet presAssocID="{C2D673C4-AD01-4DFA-9464-ADF4A386C62B}" presName="node" presStyleLbl="node1" presStyleIdx="2" presStyleCnt="3" custScaleY="195220">
        <dgm:presLayoutVars>
          <dgm:bulletEnabled val="1"/>
        </dgm:presLayoutVars>
      </dgm:prSet>
      <dgm:spPr/>
    </dgm:pt>
  </dgm:ptLst>
  <dgm:cxnLst>
    <dgm:cxn modelId="{4A245500-3D22-4421-B362-12E762EC6BB2}" type="presOf" srcId="{DEFD887B-299B-434A-A01C-9E227ACD4B56}" destId="{B5A59BBF-8108-480D-9AAE-F9EB34324428}" srcOrd="0" destOrd="0" presId="urn:microsoft.com/office/officeart/2005/8/layout/default"/>
    <dgm:cxn modelId="{0B3EF309-4284-41E5-A18D-937BBF3F6592}" type="presOf" srcId="{DBA1BE44-1520-4309-8F99-76746B2CEAEF}" destId="{DD8DA08B-2EEE-459A-AE35-E8BFA4DE52C8}" srcOrd="0" destOrd="0" presId="urn:microsoft.com/office/officeart/2005/8/layout/default"/>
    <dgm:cxn modelId="{61D3723E-4B21-4814-9416-226482FA48F5}" srcId="{DEFD887B-299B-434A-A01C-9E227ACD4B56}" destId="{DBA1BE44-1520-4309-8F99-76746B2CEAEF}" srcOrd="0" destOrd="0" parTransId="{C726C340-290D-4E4C-8A19-94090FE79F55}" sibTransId="{785056B0-9ABD-41F3-9630-B8AFC7ACA723}"/>
    <dgm:cxn modelId="{0F3D9E73-D7D5-4383-86F1-796AE614CC6A}" type="presOf" srcId="{C3E0D43C-2059-4689-B43C-EEDA4D2E0460}" destId="{D30BD62F-4133-44A9-B7DF-9BF464A70737}" srcOrd="0" destOrd="0" presId="urn:microsoft.com/office/officeart/2005/8/layout/default"/>
    <dgm:cxn modelId="{0EB5A48F-D37D-42E9-BFB6-B2879F1D7C26}" srcId="{DEFD887B-299B-434A-A01C-9E227ACD4B56}" destId="{C3E0D43C-2059-4689-B43C-EEDA4D2E0460}" srcOrd="1" destOrd="0" parTransId="{3F4B824F-7E7F-4353-99F2-A3AF037B056F}" sibTransId="{E42D0E35-EC4A-4375-B84C-1845F3C42ED6}"/>
    <dgm:cxn modelId="{E2075DC4-4771-4B5A-A1FF-8B5B6B2405E1}" srcId="{DEFD887B-299B-434A-A01C-9E227ACD4B56}" destId="{C2D673C4-AD01-4DFA-9464-ADF4A386C62B}" srcOrd="2" destOrd="0" parTransId="{12C6FADD-7331-459C-88B4-ACFFB8ACD719}" sibTransId="{A4C7BB06-7423-493C-B03F-734B9E79B060}"/>
    <dgm:cxn modelId="{7FE346EA-150B-421C-85F6-53EE2B8F6417}" type="presOf" srcId="{C2D673C4-AD01-4DFA-9464-ADF4A386C62B}" destId="{042E2AEF-F106-42A7-B542-7FDAEAF0BB56}" srcOrd="0" destOrd="0" presId="urn:microsoft.com/office/officeart/2005/8/layout/default"/>
    <dgm:cxn modelId="{61866F7C-47B0-448F-B74A-175238043600}" type="presParOf" srcId="{B5A59BBF-8108-480D-9AAE-F9EB34324428}" destId="{DD8DA08B-2EEE-459A-AE35-E8BFA4DE52C8}" srcOrd="0" destOrd="0" presId="urn:microsoft.com/office/officeart/2005/8/layout/default"/>
    <dgm:cxn modelId="{6F2CA115-5AF3-4FB1-88E3-C3433FB9EBE2}" type="presParOf" srcId="{B5A59BBF-8108-480D-9AAE-F9EB34324428}" destId="{43CEA7BF-BD15-4466-BA12-3ECDFD9B8A87}" srcOrd="1" destOrd="0" presId="urn:microsoft.com/office/officeart/2005/8/layout/default"/>
    <dgm:cxn modelId="{14C6D8EE-298B-453F-803D-523DC084D2F3}" type="presParOf" srcId="{B5A59BBF-8108-480D-9AAE-F9EB34324428}" destId="{D30BD62F-4133-44A9-B7DF-9BF464A70737}" srcOrd="2" destOrd="0" presId="urn:microsoft.com/office/officeart/2005/8/layout/default"/>
    <dgm:cxn modelId="{D24EB2EE-B694-4443-BE77-E4892AECE435}" type="presParOf" srcId="{B5A59BBF-8108-480D-9AAE-F9EB34324428}" destId="{A7B5FDC0-995F-4111-BCB9-C4947F554D20}" srcOrd="3" destOrd="0" presId="urn:microsoft.com/office/officeart/2005/8/layout/default"/>
    <dgm:cxn modelId="{2525499C-C838-420A-A0D1-A1010CA6E2A4}" type="presParOf" srcId="{B5A59BBF-8108-480D-9AAE-F9EB34324428}" destId="{042E2AEF-F106-42A7-B542-7FDAEAF0BB5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266B46-A254-4A3E-9EEF-995ABCD69221}" type="doc">
      <dgm:prSet loTypeId="urn:microsoft.com/office/officeart/2005/8/layout/process1" loCatId="process" qsTypeId="urn:microsoft.com/office/officeart/2005/8/quickstyle/simple1" qsCatId="simple" csTypeId="urn:microsoft.com/office/officeart/2005/8/colors/accent1_2" csCatId="accent1" phldr="1"/>
      <dgm:spPr/>
    </dgm:pt>
    <dgm:pt modelId="{F9CBE8A1-F402-4C78-9F2B-D4289A25DEA1}">
      <dgm:prSet phldrT="[Testo]" custT="1"/>
      <dgm:spPr/>
      <dgm:t>
        <a:bodyPr/>
        <a:lstStyle/>
        <a:p>
          <a:r>
            <a:rPr lang="it-IT" sz="1400" dirty="0"/>
            <a:t>Operatori sottoposti a liquidazione giudiziale o si trovino in stato di liquidazione coatta o di concordato preventivo o nei cui confronti sia in corso un procedimento per l’accesso a una di tali procedure, fermo restando quanto previsto dall’art. 95 del codice della crisi di impresa, dall’art. 186bis, comma 5 R.D. 267/42 e dall’art. 12 del Codice  </a:t>
          </a:r>
        </a:p>
      </dgm:t>
    </dgm:pt>
    <dgm:pt modelId="{272AC6A8-DF0E-44FA-83FC-8D1EB1EFB9ED}" type="parTrans" cxnId="{2957CB39-B637-4987-BE06-BB8F68DC9023}">
      <dgm:prSet/>
      <dgm:spPr/>
      <dgm:t>
        <a:bodyPr/>
        <a:lstStyle/>
        <a:p>
          <a:endParaRPr lang="it-IT"/>
        </a:p>
      </dgm:t>
    </dgm:pt>
    <dgm:pt modelId="{BCC53B2D-B615-4A11-AEDD-C02FB0AE76B5}" type="sibTrans" cxnId="{2957CB39-B637-4987-BE06-BB8F68DC9023}">
      <dgm:prSet/>
      <dgm:spPr/>
      <dgm:t>
        <a:bodyPr/>
        <a:lstStyle/>
        <a:p>
          <a:endParaRPr lang="it-IT" dirty="0"/>
        </a:p>
      </dgm:t>
    </dgm:pt>
    <dgm:pt modelId="{470A744C-BAD2-4856-98B7-C01CA654AE18}">
      <dgm:prSet phldrT="[Testo]" custT="1"/>
      <dgm:spPr/>
      <dgm:t>
        <a:bodyPr/>
        <a:lstStyle/>
        <a:p>
          <a:r>
            <a:rPr lang="it-IT" sz="1400" dirty="0"/>
            <a:t>L’esclusione non opera se, </a:t>
          </a:r>
          <a:r>
            <a:rPr lang="it-IT" sz="1400" u="sng" dirty="0"/>
            <a:t>entro la data dell’aggiudicazione</a:t>
          </a:r>
          <a:r>
            <a:rPr lang="it-IT" sz="1400" dirty="0"/>
            <a:t>, sono stati adottati i provvedimenti di cui all’art. 186bis, comma 4, R.D. 267/42 e all’art. 95 co. 3 e 4 del codice della crisi di impresa, a meno che non intervengano ulteriori circostanze escludenti relative alle procedure concorsuali</a:t>
          </a:r>
        </a:p>
      </dgm:t>
    </dgm:pt>
    <dgm:pt modelId="{A464C003-22CB-4001-95C8-3A227AB539AE}" type="parTrans" cxnId="{74295158-9A7F-4E99-B0CF-8344F1741066}">
      <dgm:prSet/>
      <dgm:spPr/>
      <dgm:t>
        <a:bodyPr/>
        <a:lstStyle/>
        <a:p>
          <a:endParaRPr lang="it-IT"/>
        </a:p>
      </dgm:t>
    </dgm:pt>
    <dgm:pt modelId="{43E87F48-57D6-4893-89BF-F38048DC28BC}" type="sibTrans" cxnId="{74295158-9A7F-4E99-B0CF-8344F1741066}">
      <dgm:prSet/>
      <dgm:spPr/>
      <dgm:t>
        <a:bodyPr/>
        <a:lstStyle/>
        <a:p>
          <a:endParaRPr lang="it-IT" dirty="0"/>
        </a:p>
      </dgm:t>
    </dgm:pt>
    <dgm:pt modelId="{22B2D026-4D3D-480E-9B8E-029733734F15}">
      <dgm:prSet phldrT="[Testo]" custT="1"/>
      <dgm:spPr/>
      <dgm:t>
        <a:bodyPr/>
        <a:lstStyle/>
        <a:p>
          <a:r>
            <a:rPr lang="it-IT" sz="1700" u="sng" dirty="0"/>
            <a:t>Art. 224 co. 6</a:t>
          </a:r>
        </a:p>
        <a:p>
          <a:r>
            <a:rPr lang="it-IT" sz="1400" dirty="0"/>
            <a:t>Abroga parzialmente l’art. 95 co. 5 del codice della crisi di impresa limitata alla parte in cui subordinava la possibilità per un impresa in concordato di concorrere in ATI purché non rivestisse la qualità di mandataria  </a:t>
          </a:r>
        </a:p>
      </dgm:t>
    </dgm:pt>
    <dgm:pt modelId="{B5B14830-BADB-4291-BAB9-DA38D52F3DBA}" type="parTrans" cxnId="{5F6988CF-9780-430C-9F84-5E8E33269820}">
      <dgm:prSet/>
      <dgm:spPr/>
      <dgm:t>
        <a:bodyPr/>
        <a:lstStyle/>
        <a:p>
          <a:endParaRPr lang="it-IT"/>
        </a:p>
      </dgm:t>
    </dgm:pt>
    <dgm:pt modelId="{F1ABA686-FE1C-4096-8370-E28972697213}" type="sibTrans" cxnId="{5F6988CF-9780-430C-9F84-5E8E33269820}">
      <dgm:prSet/>
      <dgm:spPr/>
      <dgm:t>
        <a:bodyPr/>
        <a:lstStyle/>
        <a:p>
          <a:endParaRPr lang="it-IT"/>
        </a:p>
      </dgm:t>
    </dgm:pt>
    <dgm:pt modelId="{E8B1FB47-C11C-4EE5-BFAA-07B8893DB863}" type="pres">
      <dgm:prSet presAssocID="{68266B46-A254-4A3E-9EEF-995ABCD69221}" presName="Name0" presStyleCnt="0">
        <dgm:presLayoutVars>
          <dgm:dir/>
          <dgm:resizeHandles val="exact"/>
        </dgm:presLayoutVars>
      </dgm:prSet>
      <dgm:spPr/>
    </dgm:pt>
    <dgm:pt modelId="{F9487ED1-D5A7-42B5-8370-6C3A4F73ACBC}" type="pres">
      <dgm:prSet presAssocID="{F9CBE8A1-F402-4C78-9F2B-D4289A25DEA1}" presName="node" presStyleLbl="node1" presStyleIdx="0" presStyleCnt="3">
        <dgm:presLayoutVars>
          <dgm:bulletEnabled val="1"/>
        </dgm:presLayoutVars>
      </dgm:prSet>
      <dgm:spPr/>
    </dgm:pt>
    <dgm:pt modelId="{06C89F4C-68CF-4913-AC4C-2320987873F6}" type="pres">
      <dgm:prSet presAssocID="{BCC53B2D-B615-4A11-AEDD-C02FB0AE76B5}" presName="sibTrans" presStyleLbl="sibTrans2D1" presStyleIdx="0" presStyleCnt="2"/>
      <dgm:spPr/>
    </dgm:pt>
    <dgm:pt modelId="{A6B83490-3147-4133-B4BA-3CBFCAA4D8E7}" type="pres">
      <dgm:prSet presAssocID="{BCC53B2D-B615-4A11-AEDD-C02FB0AE76B5}" presName="connectorText" presStyleLbl="sibTrans2D1" presStyleIdx="0" presStyleCnt="2"/>
      <dgm:spPr/>
    </dgm:pt>
    <dgm:pt modelId="{4ABF58B7-52AC-498B-97B7-28E4DA472EF1}" type="pres">
      <dgm:prSet presAssocID="{470A744C-BAD2-4856-98B7-C01CA654AE18}" presName="node" presStyleLbl="node1" presStyleIdx="1" presStyleCnt="3">
        <dgm:presLayoutVars>
          <dgm:bulletEnabled val="1"/>
        </dgm:presLayoutVars>
      </dgm:prSet>
      <dgm:spPr/>
    </dgm:pt>
    <dgm:pt modelId="{E3CC216E-B788-40B9-B43F-E68E67559666}" type="pres">
      <dgm:prSet presAssocID="{43E87F48-57D6-4893-89BF-F38048DC28BC}" presName="sibTrans" presStyleLbl="sibTrans2D1" presStyleIdx="1" presStyleCnt="2"/>
      <dgm:spPr/>
    </dgm:pt>
    <dgm:pt modelId="{741BAD4F-BDC0-4683-A74B-398CBA9A0D53}" type="pres">
      <dgm:prSet presAssocID="{43E87F48-57D6-4893-89BF-F38048DC28BC}" presName="connectorText" presStyleLbl="sibTrans2D1" presStyleIdx="1" presStyleCnt="2"/>
      <dgm:spPr/>
    </dgm:pt>
    <dgm:pt modelId="{D07414FD-A8F0-4041-B0B7-123710334466}" type="pres">
      <dgm:prSet presAssocID="{22B2D026-4D3D-480E-9B8E-029733734F15}" presName="node" presStyleLbl="node1" presStyleIdx="2" presStyleCnt="3">
        <dgm:presLayoutVars>
          <dgm:bulletEnabled val="1"/>
        </dgm:presLayoutVars>
      </dgm:prSet>
      <dgm:spPr/>
    </dgm:pt>
  </dgm:ptLst>
  <dgm:cxnLst>
    <dgm:cxn modelId="{AEED9B20-131E-4D03-94F8-86459F11814A}" type="presOf" srcId="{43E87F48-57D6-4893-89BF-F38048DC28BC}" destId="{E3CC216E-B788-40B9-B43F-E68E67559666}" srcOrd="0" destOrd="0" presId="urn:microsoft.com/office/officeart/2005/8/layout/process1"/>
    <dgm:cxn modelId="{F315CE2B-93F5-4B31-B301-038DD6B07026}" type="presOf" srcId="{22B2D026-4D3D-480E-9B8E-029733734F15}" destId="{D07414FD-A8F0-4041-B0B7-123710334466}" srcOrd="0" destOrd="0" presId="urn:microsoft.com/office/officeart/2005/8/layout/process1"/>
    <dgm:cxn modelId="{5603D036-6BA4-4381-A846-7F1FD8FAAFD3}" type="presOf" srcId="{43E87F48-57D6-4893-89BF-F38048DC28BC}" destId="{741BAD4F-BDC0-4683-A74B-398CBA9A0D53}" srcOrd="1" destOrd="0" presId="urn:microsoft.com/office/officeart/2005/8/layout/process1"/>
    <dgm:cxn modelId="{2957CB39-B637-4987-BE06-BB8F68DC9023}" srcId="{68266B46-A254-4A3E-9EEF-995ABCD69221}" destId="{F9CBE8A1-F402-4C78-9F2B-D4289A25DEA1}" srcOrd="0" destOrd="0" parTransId="{272AC6A8-DF0E-44FA-83FC-8D1EB1EFB9ED}" sibTransId="{BCC53B2D-B615-4A11-AEDD-C02FB0AE76B5}"/>
    <dgm:cxn modelId="{74295158-9A7F-4E99-B0CF-8344F1741066}" srcId="{68266B46-A254-4A3E-9EEF-995ABCD69221}" destId="{470A744C-BAD2-4856-98B7-C01CA654AE18}" srcOrd="1" destOrd="0" parTransId="{A464C003-22CB-4001-95C8-3A227AB539AE}" sibTransId="{43E87F48-57D6-4893-89BF-F38048DC28BC}"/>
    <dgm:cxn modelId="{65F40BA0-2FD1-461F-8D00-664DED7BCA9D}" type="presOf" srcId="{BCC53B2D-B615-4A11-AEDD-C02FB0AE76B5}" destId="{A6B83490-3147-4133-B4BA-3CBFCAA4D8E7}" srcOrd="1" destOrd="0" presId="urn:microsoft.com/office/officeart/2005/8/layout/process1"/>
    <dgm:cxn modelId="{C32EA0AB-739F-481E-B614-58830293EB3A}" type="presOf" srcId="{470A744C-BAD2-4856-98B7-C01CA654AE18}" destId="{4ABF58B7-52AC-498B-97B7-28E4DA472EF1}" srcOrd="0" destOrd="0" presId="urn:microsoft.com/office/officeart/2005/8/layout/process1"/>
    <dgm:cxn modelId="{517201B2-415D-4AD1-835B-0A949B9E638B}" type="presOf" srcId="{68266B46-A254-4A3E-9EEF-995ABCD69221}" destId="{E8B1FB47-C11C-4EE5-BFAA-07B8893DB863}" srcOrd="0" destOrd="0" presId="urn:microsoft.com/office/officeart/2005/8/layout/process1"/>
    <dgm:cxn modelId="{5F6988CF-9780-430C-9F84-5E8E33269820}" srcId="{68266B46-A254-4A3E-9EEF-995ABCD69221}" destId="{22B2D026-4D3D-480E-9B8E-029733734F15}" srcOrd="2" destOrd="0" parTransId="{B5B14830-BADB-4291-BAB9-DA38D52F3DBA}" sibTransId="{F1ABA686-FE1C-4096-8370-E28972697213}"/>
    <dgm:cxn modelId="{CAF9A9DB-A15A-4672-B27B-CB215EF45CEB}" type="presOf" srcId="{BCC53B2D-B615-4A11-AEDD-C02FB0AE76B5}" destId="{06C89F4C-68CF-4913-AC4C-2320987873F6}" srcOrd="0" destOrd="0" presId="urn:microsoft.com/office/officeart/2005/8/layout/process1"/>
    <dgm:cxn modelId="{E5AA78ED-DF40-4F86-A3D9-B34C6CB91C46}" type="presOf" srcId="{F9CBE8A1-F402-4C78-9F2B-D4289A25DEA1}" destId="{F9487ED1-D5A7-42B5-8370-6C3A4F73ACBC}" srcOrd="0" destOrd="0" presId="urn:microsoft.com/office/officeart/2005/8/layout/process1"/>
    <dgm:cxn modelId="{F0362872-81EE-4963-81EA-01C981688FC3}" type="presParOf" srcId="{E8B1FB47-C11C-4EE5-BFAA-07B8893DB863}" destId="{F9487ED1-D5A7-42B5-8370-6C3A4F73ACBC}" srcOrd="0" destOrd="0" presId="urn:microsoft.com/office/officeart/2005/8/layout/process1"/>
    <dgm:cxn modelId="{B702F4D7-AE2A-4C83-8030-0904EF1977F9}" type="presParOf" srcId="{E8B1FB47-C11C-4EE5-BFAA-07B8893DB863}" destId="{06C89F4C-68CF-4913-AC4C-2320987873F6}" srcOrd="1" destOrd="0" presId="urn:microsoft.com/office/officeart/2005/8/layout/process1"/>
    <dgm:cxn modelId="{1EB82F1C-3FFF-4508-B82D-DFB26F6B8002}" type="presParOf" srcId="{06C89F4C-68CF-4913-AC4C-2320987873F6}" destId="{A6B83490-3147-4133-B4BA-3CBFCAA4D8E7}" srcOrd="0" destOrd="0" presId="urn:microsoft.com/office/officeart/2005/8/layout/process1"/>
    <dgm:cxn modelId="{DDB4D1A8-83BC-4F6B-BE8A-043E9DA82DBB}" type="presParOf" srcId="{E8B1FB47-C11C-4EE5-BFAA-07B8893DB863}" destId="{4ABF58B7-52AC-498B-97B7-28E4DA472EF1}" srcOrd="2" destOrd="0" presId="urn:microsoft.com/office/officeart/2005/8/layout/process1"/>
    <dgm:cxn modelId="{E3101BF9-12EE-49BF-B53D-9568BD212751}" type="presParOf" srcId="{E8B1FB47-C11C-4EE5-BFAA-07B8893DB863}" destId="{E3CC216E-B788-40B9-B43F-E68E67559666}" srcOrd="3" destOrd="0" presId="urn:microsoft.com/office/officeart/2005/8/layout/process1"/>
    <dgm:cxn modelId="{33DD6331-D8B7-435B-A0FF-4574872FEF41}" type="presParOf" srcId="{E3CC216E-B788-40B9-B43F-E68E67559666}" destId="{741BAD4F-BDC0-4683-A74B-398CBA9A0D53}" srcOrd="0" destOrd="0" presId="urn:microsoft.com/office/officeart/2005/8/layout/process1"/>
    <dgm:cxn modelId="{462228A7-C6BA-4B09-B253-393A2599E4C1}" type="presParOf" srcId="{E8B1FB47-C11C-4EE5-BFAA-07B8893DB863}" destId="{D07414FD-A8F0-4041-B0B7-12371033446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0D470EB-8906-4959-BC20-AD7A4DF85CB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2127755A-9AC8-409E-86BD-C1687479D0BA}">
      <dgm:prSet phldrT="[Testo]" custT="1"/>
      <dgm:spPr/>
      <dgm:t>
        <a:bodyPr/>
        <a:lstStyle/>
        <a:p>
          <a:r>
            <a:rPr lang="it-IT" sz="1400" dirty="0"/>
            <a:t>Fattispecie sostanzialmente riproduttive di cause di esclusione già previste dall’art. 80, co. 5, D.Lgs. 50/2016</a:t>
          </a:r>
        </a:p>
      </dgm:t>
    </dgm:pt>
    <dgm:pt modelId="{55BEF1DE-A781-427F-BCA1-65490724ADFE}" type="parTrans" cxnId="{71CB8150-04FB-45FE-9013-6F38D01FCFDF}">
      <dgm:prSet/>
      <dgm:spPr/>
      <dgm:t>
        <a:bodyPr/>
        <a:lstStyle/>
        <a:p>
          <a:endParaRPr lang="it-IT"/>
        </a:p>
      </dgm:t>
    </dgm:pt>
    <dgm:pt modelId="{4A783185-5AF7-4B41-83AE-789D3640956B}" type="sibTrans" cxnId="{71CB8150-04FB-45FE-9013-6F38D01FCFDF}">
      <dgm:prSet/>
      <dgm:spPr/>
      <dgm:t>
        <a:bodyPr/>
        <a:lstStyle/>
        <a:p>
          <a:endParaRPr lang="it-IT"/>
        </a:p>
      </dgm:t>
    </dgm:pt>
    <dgm:pt modelId="{BD4E5B8F-651E-40AA-8347-2CA8AE76C8FE}">
      <dgm:prSet phldrT="[Testo]"/>
      <dgm:spPr/>
      <dgm:t>
        <a:bodyPr/>
        <a:lstStyle/>
        <a:p>
          <a:r>
            <a:rPr lang="it-IT" dirty="0"/>
            <a:t>co. 5 lett. a</a:t>
          </a:r>
        </a:p>
        <a:p>
          <a:r>
            <a:rPr lang="it-IT" dirty="0"/>
            <a:t>L’operatore economico è stato destinatario di sanzione interdittiva di cui all’art. 9 co. 2 lett. c del D.Lgs. 231/2001 o altra sanzione che comporta il divieto di contrarre con la PA, compresi i provvedimenti interdittivi di cui all’art. 14 D.Lgs. 81/2008</a:t>
          </a:r>
        </a:p>
        <a:p>
          <a:endParaRPr lang="it-IT" dirty="0"/>
        </a:p>
      </dgm:t>
    </dgm:pt>
    <dgm:pt modelId="{F24FB8D3-88BC-436E-998F-E354E942906D}" type="parTrans" cxnId="{68D7F384-C4FC-4775-98DA-262FC54BC63F}">
      <dgm:prSet/>
      <dgm:spPr/>
      <dgm:t>
        <a:bodyPr/>
        <a:lstStyle/>
        <a:p>
          <a:endParaRPr lang="it-IT"/>
        </a:p>
      </dgm:t>
    </dgm:pt>
    <dgm:pt modelId="{F21A429B-D2F7-4334-865B-B16D7823054B}" type="sibTrans" cxnId="{68D7F384-C4FC-4775-98DA-262FC54BC63F}">
      <dgm:prSet/>
      <dgm:spPr/>
      <dgm:t>
        <a:bodyPr/>
        <a:lstStyle/>
        <a:p>
          <a:endParaRPr lang="it-IT"/>
        </a:p>
      </dgm:t>
    </dgm:pt>
    <dgm:pt modelId="{F84C2F42-17FC-44C1-9123-D0A0A327BF15}">
      <dgm:prSet phldrT="[Testo]"/>
      <dgm:spPr/>
      <dgm:t>
        <a:bodyPr/>
        <a:lstStyle/>
        <a:p>
          <a:r>
            <a:rPr lang="it-IT" dirty="0"/>
            <a:t>Co. 5 lett. b</a:t>
          </a:r>
        </a:p>
        <a:p>
          <a:r>
            <a:rPr lang="it-IT" dirty="0"/>
            <a:t>L’operatore economico non abbia presentato la certificazione di cui all’art. 17 della L. 68/1999 ovvero non abbia presentato dichiarazione sostitutiva della sussistenza del medesimo requisito</a:t>
          </a:r>
        </a:p>
      </dgm:t>
    </dgm:pt>
    <dgm:pt modelId="{9D33CA91-DFC4-4E3F-83DC-498DFE63DA25}" type="parTrans" cxnId="{7941B258-1248-45A2-BD0A-55ECAE7E25E7}">
      <dgm:prSet/>
      <dgm:spPr/>
      <dgm:t>
        <a:bodyPr/>
        <a:lstStyle/>
        <a:p>
          <a:endParaRPr lang="it-IT"/>
        </a:p>
      </dgm:t>
    </dgm:pt>
    <dgm:pt modelId="{C7399696-F4B9-4B30-8312-98BDCB8C20AA}" type="sibTrans" cxnId="{7941B258-1248-45A2-BD0A-55ECAE7E25E7}">
      <dgm:prSet/>
      <dgm:spPr/>
      <dgm:t>
        <a:bodyPr/>
        <a:lstStyle/>
        <a:p>
          <a:endParaRPr lang="it-IT"/>
        </a:p>
      </dgm:t>
    </dgm:pt>
    <dgm:pt modelId="{5CD7383C-B450-445E-B3AE-A369EFE33D1C}">
      <dgm:prSet/>
      <dgm:spPr/>
      <dgm:t>
        <a:bodyPr/>
        <a:lstStyle/>
        <a:p>
          <a:r>
            <a:rPr lang="it-IT" dirty="0"/>
            <a:t>Co. 5 lett. e</a:t>
          </a:r>
        </a:p>
        <a:p>
          <a:r>
            <a:rPr lang="it-IT" dirty="0"/>
            <a:t>L’operatore economico è stato iscritto nel casellario informativo tenuto dall’ANAC per aver presentato false dichiarazioni o falsa documentazione nelle procedure di gara e negli affidamento di subappalti; la causa di esclusione perdura fino a quando opera l’iscrizione nel casellario informativo </a:t>
          </a:r>
        </a:p>
      </dgm:t>
    </dgm:pt>
    <dgm:pt modelId="{721C7611-A710-4ABC-A016-C5375DA5E019}" type="parTrans" cxnId="{61475B92-7EC4-4B07-B1DB-0EC4B6A93DBA}">
      <dgm:prSet/>
      <dgm:spPr/>
      <dgm:t>
        <a:bodyPr/>
        <a:lstStyle/>
        <a:p>
          <a:endParaRPr lang="it-IT"/>
        </a:p>
      </dgm:t>
    </dgm:pt>
    <dgm:pt modelId="{668742DD-FDC0-4F54-8009-1D502B3E50A8}" type="sibTrans" cxnId="{61475B92-7EC4-4B07-B1DB-0EC4B6A93DBA}">
      <dgm:prSet/>
      <dgm:spPr/>
      <dgm:t>
        <a:bodyPr/>
        <a:lstStyle/>
        <a:p>
          <a:endParaRPr lang="it-IT"/>
        </a:p>
      </dgm:t>
    </dgm:pt>
    <dgm:pt modelId="{DD7FCC75-9E7F-4927-B3B3-B2FED52EC52C}">
      <dgm:prSet/>
      <dgm:spPr/>
      <dgm:t>
        <a:bodyPr/>
        <a:lstStyle/>
        <a:p>
          <a:r>
            <a:rPr lang="it-IT" dirty="0"/>
            <a:t>Co. 5 lett. f</a:t>
          </a:r>
        </a:p>
        <a:p>
          <a:r>
            <a:rPr lang="it-IT" dirty="0"/>
            <a:t>L’operatore economico è stato iscritto nel casellario informatico tenuto dall’ANAC per avere presentato false dichiarazioni o falsa documentazione ai fini del rilascio dell’attestazione di qualificazione, per il periodo durante il quale perdura l’iscrizione</a:t>
          </a:r>
        </a:p>
      </dgm:t>
    </dgm:pt>
    <dgm:pt modelId="{17EA8F24-72BB-44D5-8198-05417A025398}" type="parTrans" cxnId="{5D468826-737E-4931-8392-70CF8A1886AB}">
      <dgm:prSet/>
      <dgm:spPr/>
      <dgm:t>
        <a:bodyPr/>
        <a:lstStyle/>
        <a:p>
          <a:endParaRPr lang="it-IT"/>
        </a:p>
      </dgm:t>
    </dgm:pt>
    <dgm:pt modelId="{C39BB29A-252A-4A49-A884-E6E2B457833C}" type="sibTrans" cxnId="{5D468826-737E-4931-8392-70CF8A1886AB}">
      <dgm:prSet/>
      <dgm:spPr/>
      <dgm:t>
        <a:bodyPr/>
        <a:lstStyle/>
        <a:p>
          <a:endParaRPr lang="it-IT"/>
        </a:p>
      </dgm:t>
    </dgm:pt>
    <dgm:pt modelId="{F21A3FAA-6062-41BC-8C49-9B472EAFD7B2}" type="pres">
      <dgm:prSet presAssocID="{60D470EB-8906-4959-BC20-AD7A4DF85CBE}" presName="composite" presStyleCnt="0">
        <dgm:presLayoutVars>
          <dgm:chMax val="1"/>
          <dgm:dir/>
          <dgm:resizeHandles val="exact"/>
        </dgm:presLayoutVars>
      </dgm:prSet>
      <dgm:spPr/>
    </dgm:pt>
    <dgm:pt modelId="{8DBEBA68-4E7E-4712-9685-41D65BBA187B}" type="pres">
      <dgm:prSet presAssocID="{2127755A-9AC8-409E-86BD-C1687479D0BA}" presName="roof" presStyleLbl="dkBgShp" presStyleIdx="0" presStyleCnt="2"/>
      <dgm:spPr/>
    </dgm:pt>
    <dgm:pt modelId="{9B35E586-4F24-4B04-A112-D4795F4AFB16}" type="pres">
      <dgm:prSet presAssocID="{2127755A-9AC8-409E-86BD-C1687479D0BA}" presName="pillars" presStyleCnt="0"/>
      <dgm:spPr/>
    </dgm:pt>
    <dgm:pt modelId="{9F758952-C1FB-4468-9F98-1880458D5AEE}" type="pres">
      <dgm:prSet presAssocID="{2127755A-9AC8-409E-86BD-C1687479D0BA}" presName="pillar1" presStyleLbl="node1" presStyleIdx="0" presStyleCnt="4">
        <dgm:presLayoutVars>
          <dgm:bulletEnabled val="1"/>
        </dgm:presLayoutVars>
      </dgm:prSet>
      <dgm:spPr/>
    </dgm:pt>
    <dgm:pt modelId="{5F827012-DEE7-4B49-95C5-373BD3F9F6B1}" type="pres">
      <dgm:prSet presAssocID="{F84C2F42-17FC-44C1-9123-D0A0A327BF15}" presName="pillarX" presStyleLbl="node1" presStyleIdx="1" presStyleCnt="4">
        <dgm:presLayoutVars>
          <dgm:bulletEnabled val="1"/>
        </dgm:presLayoutVars>
      </dgm:prSet>
      <dgm:spPr/>
    </dgm:pt>
    <dgm:pt modelId="{B5D5A0F9-114E-48D8-A50D-103F7CBD9506}" type="pres">
      <dgm:prSet presAssocID="{5CD7383C-B450-445E-B3AE-A369EFE33D1C}" presName="pillarX" presStyleLbl="node1" presStyleIdx="2" presStyleCnt="4">
        <dgm:presLayoutVars>
          <dgm:bulletEnabled val="1"/>
        </dgm:presLayoutVars>
      </dgm:prSet>
      <dgm:spPr/>
    </dgm:pt>
    <dgm:pt modelId="{1A9F05A7-2AED-48F3-BE07-4F995705DC8F}" type="pres">
      <dgm:prSet presAssocID="{DD7FCC75-9E7F-4927-B3B3-B2FED52EC52C}" presName="pillarX" presStyleLbl="node1" presStyleIdx="3" presStyleCnt="4">
        <dgm:presLayoutVars>
          <dgm:bulletEnabled val="1"/>
        </dgm:presLayoutVars>
      </dgm:prSet>
      <dgm:spPr/>
    </dgm:pt>
    <dgm:pt modelId="{42804D79-52A4-49FA-9642-ADE9AE05B51D}" type="pres">
      <dgm:prSet presAssocID="{2127755A-9AC8-409E-86BD-C1687479D0BA}" presName="base" presStyleLbl="dkBgShp" presStyleIdx="1" presStyleCnt="2"/>
      <dgm:spPr/>
    </dgm:pt>
  </dgm:ptLst>
  <dgm:cxnLst>
    <dgm:cxn modelId="{DD505616-92FF-485B-AB74-D812107B378A}" type="presOf" srcId="{60D470EB-8906-4959-BC20-AD7A4DF85CBE}" destId="{F21A3FAA-6062-41BC-8C49-9B472EAFD7B2}" srcOrd="0" destOrd="0" presId="urn:microsoft.com/office/officeart/2005/8/layout/hList3"/>
    <dgm:cxn modelId="{85BC711F-758C-4D63-B3E2-DEF7D8F66606}" type="presOf" srcId="{2127755A-9AC8-409E-86BD-C1687479D0BA}" destId="{8DBEBA68-4E7E-4712-9685-41D65BBA187B}" srcOrd="0" destOrd="0" presId="urn:microsoft.com/office/officeart/2005/8/layout/hList3"/>
    <dgm:cxn modelId="{5D468826-737E-4931-8392-70CF8A1886AB}" srcId="{2127755A-9AC8-409E-86BD-C1687479D0BA}" destId="{DD7FCC75-9E7F-4927-B3B3-B2FED52EC52C}" srcOrd="3" destOrd="0" parTransId="{17EA8F24-72BB-44D5-8198-05417A025398}" sibTransId="{C39BB29A-252A-4A49-A884-E6E2B457833C}"/>
    <dgm:cxn modelId="{1F857032-2BC3-46A8-B5CD-58A96F6398D8}" type="presOf" srcId="{DD7FCC75-9E7F-4927-B3B3-B2FED52EC52C}" destId="{1A9F05A7-2AED-48F3-BE07-4F995705DC8F}" srcOrd="0" destOrd="0" presId="urn:microsoft.com/office/officeart/2005/8/layout/hList3"/>
    <dgm:cxn modelId="{1F083639-8E05-47F9-9B56-1B339BEE7EC5}" type="presOf" srcId="{BD4E5B8F-651E-40AA-8347-2CA8AE76C8FE}" destId="{9F758952-C1FB-4468-9F98-1880458D5AEE}" srcOrd="0" destOrd="0" presId="urn:microsoft.com/office/officeart/2005/8/layout/hList3"/>
    <dgm:cxn modelId="{71CB8150-04FB-45FE-9013-6F38D01FCFDF}" srcId="{60D470EB-8906-4959-BC20-AD7A4DF85CBE}" destId="{2127755A-9AC8-409E-86BD-C1687479D0BA}" srcOrd="0" destOrd="0" parTransId="{55BEF1DE-A781-427F-BCA1-65490724ADFE}" sibTransId="{4A783185-5AF7-4B41-83AE-789D3640956B}"/>
    <dgm:cxn modelId="{7941B258-1248-45A2-BD0A-55ECAE7E25E7}" srcId="{2127755A-9AC8-409E-86BD-C1687479D0BA}" destId="{F84C2F42-17FC-44C1-9123-D0A0A327BF15}" srcOrd="1" destOrd="0" parTransId="{9D33CA91-DFC4-4E3F-83DC-498DFE63DA25}" sibTransId="{C7399696-F4B9-4B30-8312-98BDCB8C20AA}"/>
    <dgm:cxn modelId="{68D7F384-C4FC-4775-98DA-262FC54BC63F}" srcId="{2127755A-9AC8-409E-86BD-C1687479D0BA}" destId="{BD4E5B8F-651E-40AA-8347-2CA8AE76C8FE}" srcOrd="0" destOrd="0" parTransId="{F24FB8D3-88BC-436E-998F-E354E942906D}" sibTransId="{F21A429B-D2F7-4334-865B-B16D7823054B}"/>
    <dgm:cxn modelId="{61475B92-7EC4-4B07-B1DB-0EC4B6A93DBA}" srcId="{2127755A-9AC8-409E-86BD-C1687479D0BA}" destId="{5CD7383C-B450-445E-B3AE-A369EFE33D1C}" srcOrd="2" destOrd="0" parTransId="{721C7611-A710-4ABC-A016-C5375DA5E019}" sibTransId="{668742DD-FDC0-4F54-8009-1D502B3E50A8}"/>
    <dgm:cxn modelId="{62FAF6C0-4163-4F8F-BD73-52CEE81B8234}" type="presOf" srcId="{5CD7383C-B450-445E-B3AE-A369EFE33D1C}" destId="{B5D5A0F9-114E-48D8-A50D-103F7CBD9506}" srcOrd="0" destOrd="0" presId="urn:microsoft.com/office/officeart/2005/8/layout/hList3"/>
    <dgm:cxn modelId="{76550DF4-7E1D-42C1-B5D3-26FD8E7214FA}" type="presOf" srcId="{F84C2F42-17FC-44C1-9123-D0A0A327BF15}" destId="{5F827012-DEE7-4B49-95C5-373BD3F9F6B1}" srcOrd="0" destOrd="0" presId="urn:microsoft.com/office/officeart/2005/8/layout/hList3"/>
    <dgm:cxn modelId="{AC4FC079-26BD-481D-A729-8074DE8648C7}" type="presParOf" srcId="{F21A3FAA-6062-41BC-8C49-9B472EAFD7B2}" destId="{8DBEBA68-4E7E-4712-9685-41D65BBA187B}" srcOrd="0" destOrd="0" presId="urn:microsoft.com/office/officeart/2005/8/layout/hList3"/>
    <dgm:cxn modelId="{ADA830BF-6CFA-43F2-BF57-4B5689B0B46A}" type="presParOf" srcId="{F21A3FAA-6062-41BC-8C49-9B472EAFD7B2}" destId="{9B35E586-4F24-4B04-A112-D4795F4AFB16}" srcOrd="1" destOrd="0" presId="urn:microsoft.com/office/officeart/2005/8/layout/hList3"/>
    <dgm:cxn modelId="{BBFE319B-7A38-4CF1-AB31-D970AAB6EE62}" type="presParOf" srcId="{9B35E586-4F24-4B04-A112-D4795F4AFB16}" destId="{9F758952-C1FB-4468-9F98-1880458D5AEE}" srcOrd="0" destOrd="0" presId="urn:microsoft.com/office/officeart/2005/8/layout/hList3"/>
    <dgm:cxn modelId="{6DC6953A-F1C2-4BB6-9C3D-9FFD351D0725}" type="presParOf" srcId="{9B35E586-4F24-4B04-A112-D4795F4AFB16}" destId="{5F827012-DEE7-4B49-95C5-373BD3F9F6B1}" srcOrd="1" destOrd="0" presId="urn:microsoft.com/office/officeart/2005/8/layout/hList3"/>
    <dgm:cxn modelId="{B4E4D87F-C7A9-47E2-B711-E98B8C86CE8E}" type="presParOf" srcId="{9B35E586-4F24-4B04-A112-D4795F4AFB16}" destId="{B5D5A0F9-114E-48D8-A50D-103F7CBD9506}" srcOrd="2" destOrd="0" presId="urn:microsoft.com/office/officeart/2005/8/layout/hList3"/>
    <dgm:cxn modelId="{069B2771-5F47-48F2-8DA0-1DD56A1DE37C}" type="presParOf" srcId="{9B35E586-4F24-4B04-A112-D4795F4AFB16}" destId="{1A9F05A7-2AED-48F3-BE07-4F995705DC8F}" srcOrd="3" destOrd="0" presId="urn:microsoft.com/office/officeart/2005/8/layout/hList3"/>
    <dgm:cxn modelId="{3FF8827D-BF27-43DB-A017-41F762CD166A}" type="presParOf" srcId="{F21A3FAA-6062-41BC-8C49-9B472EAFD7B2}" destId="{42804D79-52A4-49FA-9642-ADE9AE05B51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2192B2C-538D-43B2-9E7B-E0434D31260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8CC0A627-2A17-4AFB-9892-9116631D63D2}">
      <dgm:prSet phldrT="[Testo]" custT="1"/>
      <dgm:spPr/>
      <dgm:t>
        <a:bodyPr/>
        <a:lstStyle/>
        <a:p>
          <a:pPr marL="0"/>
          <a:r>
            <a:rPr lang="it-IT" sz="1500" dirty="0"/>
            <a:t>Art. 67 co. 4</a:t>
          </a:r>
        </a:p>
        <a:p>
          <a:pPr marL="0" indent="0"/>
          <a:r>
            <a:rPr lang="it-IT" sz="1400" dirty="0"/>
            <a:t>Per i consorzi stabili «la partecipazione alla gara in qualsiasi altra forma da parte del consorzio designato dal consorzio offerente determina l’esclusione del medesimo se sono integrati i presupposti di cui all’art. 95, co. 1, lett. d), sempre che l’operatore economico non dimostri che la circostanza non ha influito sulla gara né è idonea a incidere sulla capacità di rispettare gli obblighi contrattuali, fatta salva la facoltà di cui all’art. 97  </a:t>
          </a:r>
        </a:p>
      </dgm:t>
    </dgm:pt>
    <dgm:pt modelId="{CF6D127F-2D44-411F-BE05-7BCF31B9A734}" type="parTrans" cxnId="{05F63313-88DE-4A64-AECC-4C6D6E5E1929}">
      <dgm:prSet/>
      <dgm:spPr/>
      <dgm:t>
        <a:bodyPr/>
        <a:lstStyle/>
        <a:p>
          <a:endParaRPr lang="it-IT"/>
        </a:p>
      </dgm:t>
    </dgm:pt>
    <dgm:pt modelId="{572663D4-2851-4059-A226-7429C42983F4}" type="sibTrans" cxnId="{05F63313-88DE-4A64-AECC-4C6D6E5E1929}">
      <dgm:prSet/>
      <dgm:spPr/>
      <dgm:t>
        <a:bodyPr/>
        <a:lstStyle/>
        <a:p>
          <a:endParaRPr lang="it-IT"/>
        </a:p>
      </dgm:t>
    </dgm:pt>
    <dgm:pt modelId="{34BFB35B-0D16-4D48-AB79-BA3708C2E400}">
      <dgm:prSet phldrT="[Testo]" custT="1"/>
      <dgm:spPr/>
      <dgm:t>
        <a:bodyPr/>
        <a:lstStyle/>
        <a:p>
          <a:r>
            <a:rPr lang="it-IT" sz="1500" dirty="0"/>
            <a:t>Art. 68 co. 14</a:t>
          </a:r>
        </a:p>
        <a:p>
          <a:r>
            <a:rPr lang="it-IT" sz="1400" dirty="0"/>
            <a:t>La partecipazione alla gara dei concorrenti in più di un raggruppamento o consorzio ordinario, ovvero in forma individuale qualora abbiano partecipato alla gara medesima in raggruppamento o consorzio ordinario determina l’esclusione dei medesimi se sono integrati i presupposti di cui all’art. 95 co. 1 lett. d), sempre che l’operatore economico non dimostri che la circostanza non ha influito sulla gara, né è idonea ad incidere sulla capacità di rispettare gli obblighi contrattuale</a:t>
          </a:r>
        </a:p>
        <a:p>
          <a:endParaRPr lang="it-IT" sz="1500" dirty="0"/>
        </a:p>
      </dgm:t>
    </dgm:pt>
    <dgm:pt modelId="{4709C1CC-9739-454F-8666-EABCA9809FD7}" type="parTrans" cxnId="{393F6049-0B55-4128-B58A-B75E6FF9CB9F}">
      <dgm:prSet/>
      <dgm:spPr/>
      <dgm:t>
        <a:bodyPr/>
        <a:lstStyle/>
        <a:p>
          <a:endParaRPr lang="it-IT"/>
        </a:p>
      </dgm:t>
    </dgm:pt>
    <dgm:pt modelId="{3C70552B-E2B7-40C3-B4F8-6E7AD18F4F0D}" type="sibTrans" cxnId="{393F6049-0B55-4128-B58A-B75E6FF9CB9F}">
      <dgm:prSet/>
      <dgm:spPr/>
      <dgm:t>
        <a:bodyPr/>
        <a:lstStyle/>
        <a:p>
          <a:endParaRPr lang="it-IT"/>
        </a:p>
      </dgm:t>
    </dgm:pt>
    <dgm:pt modelId="{5B5433B1-6B49-471D-BA84-900932BC29C9}" type="pres">
      <dgm:prSet presAssocID="{02192B2C-538D-43B2-9E7B-E0434D31260C}" presName="diagram" presStyleCnt="0">
        <dgm:presLayoutVars>
          <dgm:dir/>
          <dgm:resizeHandles val="exact"/>
        </dgm:presLayoutVars>
      </dgm:prSet>
      <dgm:spPr/>
    </dgm:pt>
    <dgm:pt modelId="{CB508E15-0174-43F9-B7A4-30240B988F39}" type="pres">
      <dgm:prSet presAssocID="{8CC0A627-2A17-4AFB-9892-9116631D63D2}" presName="node" presStyleLbl="node1" presStyleIdx="0" presStyleCnt="2">
        <dgm:presLayoutVars>
          <dgm:bulletEnabled val="1"/>
        </dgm:presLayoutVars>
      </dgm:prSet>
      <dgm:spPr/>
    </dgm:pt>
    <dgm:pt modelId="{9EE6A923-9E0E-4504-8FCB-D268AA35CFDB}" type="pres">
      <dgm:prSet presAssocID="{572663D4-2851-4059-A226-7429C42983F4}" presName="sibTrans" presStyleCnt="0"/>
      <dgm:spPr/>
    </dgm:pt>
    <dgm:pt modelId="{5EF185D7-5EEA-40A2-B68C-1005B45750A5}" type="pres">
      <dgm:prSet presAssocID="{34BFB35B-0D16-4D48-AB79-BA3708C2E400}" presName="node" presStyleLbl="node1" presStyleIdx="1" presStyleCnt="2">
        <dgm:presLayoutVars>
          <dgm:bulletEnabled val="1"/>
        </dgm:presLayoutVars>
      </dgm:prSet>
      <dgm:spPr/>
    </dgm:pt>
  </dgm:ptLst>
  <dgm:cxnLst>
    <dgm:cxn modelId="{69CB9103-A3BB-4541-AD2A-EA3A677A8260}" type="presOf" srcId="{8CC0A627-2A17-4AFB-9892-9116631D63D2}" destId="{CB508E15-0174-43F9-B7A4-30240B988F39}" srcOrd="0" destOrd="0" presId="urn:microsoft.com/office/officeart/2005/8/layout/default"/>
    <dgm:cxn modelId="{7A43720A-8F86-4AF0-8EE7-11CC3ECD7C17}" type="presOf" srcId="{34BFB35B-0D16-4D48-AB79-BA3708C2E400}" destId="{5EF185D7-5EEA-40A2-B68C-1005B45750A5}" srcOrd="0" destOrd="0" presId="urn:microsoft.com/office/officeart/2005/8/layout/default"/>
    <dgm:cxn modelId="{05F63313-88DE-4A64-AECC-4C6D6E5E1929}" srcId="{02192B2C-538D-43B2-9E7B-E0434D31260C}" destId="{8CC0A627-2A17-4AFB-9892-9116631D63D2}" srcOrd="0" destOrd="0" parTransId="{CF6D127F-2D44-411F-BE05-7BCF31B9A734}" sibTransId="{572663D4-2851-4059-A226-7429C42983F4}"/>
    <dgm:cxn modelId="{393F6049-0B55-4128-B58A-B75E6FF9CB9F}" srcId="{02192B2C-538D-43B2-9E7B-E0434D31260C}" destId="{34BFB35B-0D16-4D48-AB79-BA3708C2E400}" srcOrd="1" destOrd="0" parTransId="{4709C1CC-9739-454F-8666-EABCA9809FD7}" sibTransId="{3C70552B-E2B7-40C3-B4F8-6E7AD18F4F0D}"/>
    <dgm:cxn modelId="{2809C3DF-D985-4F3E-8696-6FCBE4271B82}" type="presOf" srcId="{02192B2C-538D-43B2-9E7B-E0434D31260C}" destId="{5B5433B1-6B49-471D-BA84-900932BC29C9}" srcOrd="0" destOrd="0" presId="urn:microsoft.com/office/officeart/2005/8/layout/default"/>
    <dgm:cxn modelId="{28F1B18D-6276-4DC5-B275-09DFD2DDC51E}" type="presParOf" srcId="{5B5433B1-6B49-471D-BA84-900932BC29C9}" destId="{CB508E15-0174-43F9-B7A4-30240B988F39}" srcOrd="0" destOrd="0" presId="urn:microsoft.com/office/officeart/2005/8/layout/default"/>
    <dgm:cxn modelId="{F59D6B6E-FCAB-4071-906C-208659E394BD}" type="presParOf" srcId="{5B5433B1-6B49-471D-BA84-900932BC29C9}" destId="{9EE6A923-9E0E-4504-8FCB-D268AA35CFDB}" srcOrd="1" destOrd="0" presId="urn:microsoft.com/office/officeart/2005/8/layout/default"/>
    <dgm:cxn modelId="{2275B563-7095-4DB2-A267-BD89521B5156}" type="presParOf" srcId="{5B5433B1-6B49-471D-BA84-900932BC29C9}" destId="{5EF185D7-5EEA-40A2-B68C-1005B45750A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EFD887B-299B-434A-A01C-9E227ACD4B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DBA1BE44-1520-4309-8F99-76746B2CEAEF}">
      <dgm:prSet phldrT="[Testo]"/>
      <dgm:spPr/>
      <dgm:t>
        <a:bodyPr/>
        <a:lstStyle/>
        <a:p>
          <a:r>
            <a:rPr lang="it-IT" u="sng" dirty="0"/>
            <a:t>Fattispecie corrispondente all’art. 80 co. 4, secondo periodo, D.Lgs. 50/2016</a:t>
          </a:r>
        </a:p>
        <a:p>
          <a:endParaRPr lang="it-IT" dirty="0"/>
        </a:p>
        <a:p>
          <a:r>
            <a:rPr lang="it-IT" dirty="0"/>
            <a:t>Commissione di violazioni gravi, non definitivamente accertate, degli obblighi relativi al pagamento delle imposte e tasse e dei contributi previdenziali. </a:t>
          </a:r>
        </a:p>
      </dgm:t>
    </dgm:pt>
    <dgm:pt modelId="{C726C340-290D-4E4C-8A19-94090FE79F55}" type="parTrans" cxnId="{61D3723E-4B21-4814-9416-226482FA48F5}">
      <dgm:prSet/>
      <dgm:spPr/>
      <dgm:t>
        <a:bodyPr/>
        <a:lstStyle/>
        <a:p>
          <a:endParaRPr lang="it-IT"/>
        </a:p>
      </dgm:t>
    </dgm:pt>
    <dgm:pt modelId="{785056B0-9ABD-41F3-9630-B8AFC7ACA723}" type="sibTrans" cxnId="{61D3723E-4B21-4814-9416-226482FA48F5}">
      <dgm:prSet/>
      <dgm:spPr/>
      <dgm:t>
        <a:bodyPr/>
        <a:lstStyle/>
        <a:p>
          <a:endParaRPr lang="it-IT"/>
        </a:p>
      </dgm:t>
    </dgm:pt>
    <dgm:pt modelId="{C3E0D43C-2059-4689-B43C-EEDA4D2E0460}">
      <dgm:prSet phldrT="[Testo]"/>
      <dgm:spPr/>
      <dgm:t>
        <a:bodyPr/>
        <a:lstStyle/>
        <a:p>
          <a:r>
            <a:rPr lang="it-IT" dirty="0"/>
            <a:t>La definizione di gravi violazioni non definitivamente accertate, prima stabilita dal DM  28.09.2022, è riportata nell’allegato II.10</a:t>
          </a:r>
        </a:p>
        <a:p>
          <a:endParaRPr lang="it-IT" dirty="0"/>
        </a:p>
        <a:p>
          <a:r>
            <a:rPr lang="it-IT" dirty="0"/>
            <a:t>Violazione: inottemperanza agli obblighi, relativi al pagamento di imposte e tasse derivanti dalla: a) notifica di atti impostivi, conseguenti ad attività di controllo degli uffici; b) notifica di atti impositivi, conseguenti ad attività di liquidazione degli uffici; c) notifica di cartelle di pagamento concernenti pretese tributarie  </a:t>
          </a:r>
        </a:p>
        <a:p>
          <a:endParaRPr lang="it-IT" dirty="0"/>
        </a:p>
        <a:p>
          <a:r>
            <a:rPr lang="it-IT" dirty="0"/>
            <a:t>Gravità: importo che, con esclusione di sanzioni e interessi, sia pari o superiore al 10% del valore dell’appalto. In caso di lotti, la soglia di gravità è rapportata al valore del lotto per il quale l’operatore concorre. In caso di subappalto o ATI /Consorzi, la soglia è rapportata al valore della prestazione assunta dal singolo operatore. In ogni caso l’importo della variazione non deve essere inferiore ad Euro 35.000.</a:t>
          </a:r>
        </a:p>
        <a:p>
          <a:endParaRPr lang="it-IT" dirty="0"/>
        </a:p>
        <a:p>
          <a:r>
            <a:rPr lang="it-IT" dirty="0"/>
            <a:t>La violazione non è definitivamente accertata nel caso l’atto impositivo o la cartella di pagamento siano state tempestivamente impugnate. L’esclusione non opera se sia intervenuta una pronuncia giurisdizionale favore all’operatore non passata in giudicato sino all’eventuale riforma della stessa o dell’accertamento definitivo della violazione, o se sono stati adottati provvedimenti di sospensione giurisdizionale o amministrativa</a:t>
          </a:r>
        </a:p>
        <a:p>
          <a:r>
            <a:rPr lang="it-IT" dirty="0"/>
            <a:t> </a:t>
          </a:r>
        </a:p>
      </dgm:t>
    </dgm:pt>
    <dgm:pt modelId="{3F4B824F-7E7F-4353-99F2-A3AF037B056F}" type="parTrans" cxnId="{0EB5A48F-D37D-42E9-BFB6-B2879F1D7C26}">
      <dgm:prSet/>
      <dgm:spPr/>
      <dgm:t>
        <a:bodyPr/>
        <a:lstStyle/>
        <a:p>
          <a:endParaRPr lang="it-IT"/>
        </a:p>
      </dgm:t>
    </dgm:pt>
    <dgm:pt modelId="{E42D0E35-EC4A-4375-B84C-1845F3C42ED6}" type="sibTrans" cxnId="{0EB5A48F-D37D-42E9-BFB6-B2879F1D7C26}">
      <dgm:prSet/>
      <dgm:spPr/>
      <dgm:t>
        <a:bodyPr/>
        <a:lstStyle/>
        <a:p>
          <a:endParaRPr lang="it-IT"/>
        </a:p>
      </dgm:t>
    </dgm:pt>
    <dgm:pt modelId="{C2D673C4-AD01-4DFA-9464-ADF4A386C62B}">
      <dgm:prSet/>
      <dgm:spPr/>
      <dgm:t>
        <a:bodyPr/>
        <a:lstStyle/>
        <a:p>
          <a:r>
            <a:rPr lang="it-IT" dirty="0"/>
            <a:t>La causa di esclusione non si applica quando l’operatore economico ha ottemperato ai suoi obblighi pagando o impegnandosi in modo vincolante a pagare le imposte o i contributi previdenziali dovuti, compresi eventuali interessi e sanzioni, oppure quando il debito tributario o previdenziale sia comunque estinto purché l’estinzione, il pagamento o l’impegno si siano perfezionati anteriormente alla scadenza del termine di presentazione dell’offerta oppure nel caso in cui </a:t>
          </a:r>
          <a:r>
            <a:rPr lang="it-IT" u="sng" dirty="0"/>
            <a:t>l’operatore economico abbia compensato il debito tributario con crediti certificati vantati nei confronti della pubblica amministrazione</a:t>
          </a:r>
        </a:p>
        <a:p>
          <a:endParaRPr lang="it-IT" dirty="0"/>
        </a:p>
        <a:p>
          <a:r>
            <a:rPr lang="it-IT" dirty="0"/>
            <a:t>Non si applicano le misure di self cleaning di cui all’art. 96, co. 6  </a:t>
          </a:r>
        </a:p>
      </dgm:t>
    </dgm:pt>
    <dgm:pt modelId="{12C6FADD-7331-459C-88B4-ACFFB8ACD719}" type="parTrans" cxnId="{E2075DC4-4771-4B5A-A1FF-8B5B6B2405E1}">
      <dgm:prSet/>
      <dgm:spPr/>
      <dgm:t>
        <a:bodyPr/>
        <a:lstStyle/>
        <a:p>
          <a:endParaRPr lang="it-IT"/>
        </a:p>
      </dgm:t>
    </dgm:pt>
    <dgm:pt modelId="{A4C7BB06-7423-493C-B03F-734B9E79B060}" type="sibTrans" cxnId="{E2075DC4-4771-4B5A-A1FF-8B5B6B2405E1}">
      <dgm:prSet/>
      <dgm:spPr/>
      <dgm:t>
        <a:bodyPr/>
        <a:lstStyle/>
        <a:p>
          <a:endParaRPr lang="it-IT"/>
        </a:p>
      </dgm:t>
    </dgm:pt>
    <dgm:pt modelId="{B5A59BBF-8108-480D-9AAE-F9EB34324428}" type="pres">
      <dgm:prSet presAssocID="{DEFD887B-299B-434A-A01C-9E227ACD4B56}" presName="diagram" presStyleCnt="0">
        <dgm:presLayoutVars>
          <dgm:dir/>
          <dgm:resizeHandles val="exact"/>
        </dgm:presLayoutVars>
      </dgm:prSet>
      <dgm:spPr/>
    </dgm:pt>
    <dgm:pt modelId="{DD8DA08B-2EEE-459A-AE35-E8BFA4DE52C8}" type="pres">
      <dgm:prSet presAssocID="{DBA1BE44-1520-4309-8F99-76746B2CEAEF}" presName="node" presStyleLbl="node1" presStyleIdx="0" presStyleCnt="3" custScaleY="219392">
        <dgm:presLayoutVars>
          <dgm:bulletEnabled val="1"/>
        </dgm:presLayoutVars>
      </dgm:prSet>
      <dgm:spPr/>
    </dgm:pt>
    <dgm:pt modelId="{43CEA7BF-BD15-4466-BA12-3ECDFD9B8A87}" type="pres">
      <dgm:prSet presAssocID="{785056B0-9ABD-41F3-9630-B8AFC7ACA723}" presName="sibTrans" presStyleCnt="0"/>
      <dgm:spPr/>
    </dgm:pt>
    <dgm:pt modelId="{D30BD62F-4133-44A9-B7DF-9BF464A70737}" type="pres">
      <dgm:prSet presAssocID="{C3E0D43C-2059-4689-B43C-EEDA4D2E0460}" presName="node" presStyleLbl="node1" presStyleIdx="1" presStyleCnt="3" custScaleY="219049">
        <dgm:presLayoutVars>
          <dgm:bulletEnabled val="1"/>
        </dgm:presLayoutVars>
      </dgm:prSet>
      <dgm:spPr/>
    </dgm:pt>
    <dgm:pt modelId="{A7B5FDC0-995F-4111-BCB9-C4947F554D20}" type="pres">
      <dgm:prSet presAssocID="{E42D0E35-EC4A-4375-B84C-1845F3C42ED6}" presName="sibTrans" presStyleCnt="0"/>
      <dgm:spPr/>
    </dgm:pt>
    <dgm:pt modelId="{042E2AEF-F106-42A7-B542-7FDAEAF0BB56}" type="pres">
      <dgm:prSet presAssocID="{C2D673C4-AD01-4DFA-9464-ADF4A386C62B}" presName="node" presStyleLbl="node1" presStyleIdx="2" presStyleCnt="3" custScaleY="217760">
        <dgm:presLayoutVars>
          <dgm:bulletEnabled val="1"/>
        </dgm:presLayoutVars>
      </dgm:prSet>
      <dgm:spPr/>
    </dgm:pt>
  </dgm:ptLst>
  <dgm:cxnLst>
    <dgm:cxn modelId="{4A245500-3D22-4421-B362-12E762EC6BB2}" type="presOf" srcId="{DEFD887B-299B-434A-A01C-9E227ACD4B56}" destId="{B5A59BBF-8108-480D-9AAE-F9EB34324428}" srcOrd="0" destOrd="0" presId="urn:microsoft.com/office/officeart/2005/8/layout/default"/>
    <dgm:cxn modelId="{0B3EF309-4284-41E5-A18D-937BBF3F6592}" type="presOf" srcId="{DBA1BE44-1520-4309-8F99-76746B2CEAEF}" destId="{DD8DA08B-2EEE-459A-AE35-E8BFA4DE52C8}" srcOrd="0" destOrd="0" presId="urn:microsoft.com/office/officeart/2005/8/layout/default"/>
    <dgm:cxn modelId="{61D3723E-4B21-4814-9416-226482FA48F5}" srcId="{DEFD887B-299B-434A-A01C-9E227ACD4B56}" destId="{DBA1BE44-1520-4309-8F99-76746B2CEAEF}" srcOrd="0" destOrd="0" parTransId="{C726C340-290D-4E4C-8A19-94090FE79F55}" sibTransId="{785056B0-9ABD-41F3-9630-B8AFC7ACA723}"/>
    <dgm:cxn modelId="{0F3D9E73-D7D5-4383-86F1-796AE614CC6A}" type="presOf" srcId="{C3E0D43C-2059-4689-B43C-EEDA4D2E0460}" destId="{D30BD62F-4133-44A9-B7DF-9BF464A70737}" srcOrd="0" destOrd="0" presId="urn:microsoft.com/office/officeart/2005/8/layout/default"/>
    <dgm:cxn modelId="{0EB5A48F-D37D-42E9-BFB6-B2879F1D7C26}" srcId="{DEFD887B-299B-434A-A01C-9E227ACD4B56}" destId="{C3E0D43C-2059-4689-B43C-EEDA4D2E0460}" srcOrd="1" destOrd="0" parTransId="{3F4B824F-7E7F-4353-99F2-A3AF037B056F}" sibTransId="{E42D0E35-EC4A-4375-B84C-1845F3C42ED6}"/>
    <dgm:cxn modelId="{E2075DC4-4771-4B5A-A1FF-8B5B6B2405E1}" srcId="{DEFD887B-299B-434A-A01C-9E227ACD4B56}" destId="{C2D673C4-AD01-4DFA-9464-ADF4A386C62B}" srcOrd="2" destOrd="0" parTransId="{12C6FADD-7331-459C-88B4-ACFFB8ACD719}" sibTransId="{A4C7BB06-7423-493C-B03F-734B9E79B060}"/>
    <dgm:cxn modelId="{7FE346EA-150B-421C-85F6-53EE2B8F6417}" type="presOf" srcId="{C2D673C4-AD01-4DFA-9464-ADF4A386C62B}" destId="{042E2AEF-F106-42A7-B542-7FDAEAF0BB56}" srcOrd="0" destOrd="0" presId="urn:microsoft.com/office/officeart/2005/8/layout/default"/>
    <dgm:cxn modelId="{61866F7C-47B0-448F-B74A-175238043600}" type="presParOf" srcId="{B5A59BBF-8108-480D-9AAE-F9EB34324428}" destId="{DD8DA08B-2EEE-459A-AE35-E8BFA4DE52C8}" srcOrd="0" destOrd="0" presId="urn:microsoft.com/office/officeart/2005/8/layout/default"/>
    <dgm:cxn modelId="{6F2CA115-5AF3-4FB1-88E3-C3433FB9EBE2}" type="presParOf" srcId="{B5A59BBF-8108-480D-9AAE-F9EB34324428}" destId="{43CEA7BF-BD15-4466-BA12-3ECDFD9B8A87}" srcOrd="1" destOrd="0" presId="urn:microsoft.com/office/officeart/2005/8/layout/default"/>
    <dgm:cxn modelId="{14C6D8EE-298B-453F-803D-523DC084D2F3}" type="presParOf" srcId="{B5A59BBF-8108-480D-9AAE-F9EB34324428}" destId="{D30BD62F-4133-44A9-B7DF-9BF464A70737}" srcOrd="2" destOrd="0" presId="urn:microsoft.com/office/officeart/2005/8/layout/default"/>
    <dgm:cxn modelId="{D24EB2EE-B694-4443-BE77-E4892AECE435}" type="presParOf" srcId="{B5A59BBF-8108-480D-9AAE-F9EB34324428}" destId="{A7B5FDC0-995F-4111-BCB9-C4947F554D20}" srcOrd="3" destOrd="0" presId="urn:microsoft.com/office/officeart/2005/8/layout/default"/>
    <dgm:cxn modelId="{2525499C-C838-420A-A0D1-A1010CA6E2A4}" type="presParOf" srcId="{B5A59BBF-8108-480D-9AAE-F9EB34324428}" destId="{042E2AEF-F106-42A7-B542-7FDAEAF0BB5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6036570-C66C-4012-8F47-58C2F183BAF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0F37B4AF-ACE0-498F-9654-33037B0A26B8}">
      <dgm:prSet phldrT="[Testo]" custT="1"/>
      <dgm:spPr/>
      <dgm:t>
        <a:bodyPr/>
        <a:lstStyle/>
        <a:p>
          <a:r>
            <a:rPr lang="it-IT" sz="1400" dirty="0"/>
            <a:t>Elementi sufficienti a integrare il grave illecito professionale</a:t>
          </a:r>
        </a:p>
      </dgm:t>
    </dgm:pt>
    <dgm:pt modelId="{F4F2F4C4-7FBC-4645-B6E1-5A097E4A3581}" type="parTrans" cxnId="{5B27735A-0550-42B9-B297-E3377A9E6930}">
      <dgm:prSet/>
      <dgm:spPr/>
      <dgm:t>
        <a:bodyPr/>
        <a:lstStyle/>
        <a:p>
          <a:endParaRPr lang="it-IT"/>
        </a:p>
      </dgm:t>
    </dgm:pt>
    <dgm:pt modelId="{3C454CF2-2F53-4714-A0C4-A807B0EF746D}" type="sibTrans" cxnId="{5B27735A-0550-42B9-B297-E3377A9E6930}">
      <dgm:prSet/>
      <dgm:spPr/>
      <dgm:t>
        <a:bodyPr/>
        <a:lstStyle/>
        <a:p>
          <a:endParaRPr lang="it-IT"/>
        </a:p>
      </dgm:t>
    </dgm:pt>
    <dgm:pt modelId="{D0FCC80F-362A-4EBA-A734-95E53C514FA5}">
      <dgm:prSet phldrT="[Testo]" custT="1"/>
      <dgm:spPr/>
      <dgm:t>
        <a:bodyPr/>
        <a:lstStyle/>
        <a:p>
          <a:r>
            <a:rPr lang="it-IT" sz="1400" dirty="0"/>
            <a:t>Idoneità del grave illecito professionale a incidere sull’affidabilità e integrità dell’operatore</a:t>
          </a:r>
        </a:p>
      </dgm:t>
    </dgm:pt>
    <dgm:pt modelId="{17EDBA44-F8AC-4439-9F80-E77A67A4B1AA}" type="parTrans" cxnId="{96756700-0845-48C1-8957-23F0BFBFC4D8}">
      <dgm:prSet/>
      <dgm:spPr/>
      <dgm:t>
        <a:bodyPr/>
        <a:lstStyle/>
        <a:p>
          <a:endParaRPr lang="it-IT"/>
        </a:p>
      </dgm:t>
    </dgm:pt>
    <dgm:pt modelId="{786A0F41-E914-42EA-863B-4C17F9EB2156}" type="sibTrans" cxnId="{96756700-0845-48C1-8957-23F0BFBFC4D8}">
      <dgm:prSet/>
      <dgm:spPr/>
      <dgm:t>
        <a:bodyPr/>
        <a:lstStyle/>
        <a:p>
          <a:endParaRPr lang="it-IT"/>
        </a:p>
      </dgm:t>
    </dgm:pt>
    <dgm:pt modelId="{809218F3-6C5A-44A7-AE3A-6E9951A84F31}">
      <dgm:prSet phldrT="[Testo]" custT="1"/>
      <dgm:spPr/>
      <dgm:t>
        <a:bodyPr/>
        <a:lstStyle/>
        <a:p>
          <a:r>
            <a:rPr lang="it-IT" sz="1400" dirty="0"/>
            <a:t>Adeguati mezzi di prova di cui al comma 6</a:t>
          </a:r>
        </a:p>
      </dgm:t>
    </dgm:pt>
    <dgm:pt modelId="{8399A5B3-88D4-459D-9F29-181BEC86AD35}" type="parTrans" cxnId="{84A89F02-E791-45D5-BAB1-961EA605B6F0}">
      <dgm:prSet/>
      <dgm:spPr/>
      <dgm:t>
        <a:bodyPr/>
        <a:lstStyle/>
        <a:p>
          <a:endParaRPr lang="it-IT"/>
        </a:p>
      </dgm:t>
    </dgm:pt>
    <dgm:pt modelId="{2BA703DA-0699-46AD-ACF0-27A16A3611B1}" type="sibTrans" cxnId="{84A89F02-E791-45D5-BAB1-961EA605B6F0}">
      <dgm:prSet/>
      <dgm:spPr/>
      <dgm:t>
        <a:bodyPr/>
        <a:lstStyle/>
        <a:p>
          <a:endParaRPr lang="it-IT"/>
        </a:p>
      </dgm:t>
    </dgm:pt>
    <dgm:pt modelId="{F1781151-A371-4FB4-BFCB-35F3820872F5}" type="pres">
      <dgm:prSet presAssocID="{C6036570-C66C-4012-8F47-58C2F183BAF3}" presName="diagram" presStyleCnt="0">
        <dgm:presLayoutVars>
          <dgm:dir/>
          <dgm:resizeHandles val="exact"/>
        </dgm:presLayoutVars>
      </dgm:prSet>
      <dgm:spPr/>
    </dgm:pt>
    <dgm:pt modelId="{4D2D3929-8268-47D8-896F-C3EF3BF4A624}" type="pres">
      <dgm:prSet presAssocID="{0F37B4AF-ACE0-498F-9654-33037B0A26B8}" presName="node" presStyleLbl="node1" presStyleIdx="0" presStyleCnt="3">
        <dgm:presLayoutVars>
          <dgm:bulletEnabled val="1"/>
        </dgm:presLayoutVars>
      </dgm:prSet>
      <dgm:spPr/>
    </dgm:pt>
    <dgm:pt modelId="{9DF40FD7-D0AC-451D-BDEC-824163454A16}" type="pres">
      <dgm:prSet presAssocID="{3C454CF2-2F53-4714-A0C4-A807B0EF746D}" presName="sibTrans" presStyleCnt="0"/>
      <dgm:spPr/>
    </dgm:pt>
    <dgm:pt modelId="{15FC52FB-489A-4EF9-A13D-0771EF257D51}" type="pres">
      <dgm:prSet presAssocID="{D0FCC80F-362A-4EBA-A734-95E53C514FA5}" presName="node" presStyleLbl="node1" presStyleIdx="1" presStyleCnt="3">
        <dgm:presLayoutVars>
          <dgm:bulletEnabled val="1"/>
        </dgm:presLayoutVars>
      </dgm:prSet>
      <dgm:spPr/>
    </dgm:pt>
    <dgm:pt modelId="{22A2C4E4-9B23-4BDA-AA29-2B9A0ED5E46B}" type="pres">
      <dgm:prSet presAssocID="{786A0F41-E914-42EA-863B-4C17F9EB2156}" presName="sibTrans" presStyleCnt="0"/>
      <dgm:spPr/>
    </dgm:pt>
    <dgm:pt modelId="{BBD66922-2B60-4007-A14A-9E20B55FD022}" type="pres">
      <dgm:prSet presAssocID="{809218F3-6C5A-44A7-AE3A-6E9951A84F31}" presName="node" presStyleLbl="node1" presStyleIdx="2" presStyleCnt="3">
        <dgm:presLayoutVars>
          <dgm:bulletEnabled val="1"/>
        </dgm:presLayoutVars>
      </dgm:prSet>
      <dgm:spPr/>
    </dgm:pt>
  </dgm:ptLst>
  <dgm:cxnLst>
    <dgm:cxn modelId="{96756700-0845-48C1-8957-23F0BFBFC4D8}" srcId="{C6036570-C66C-4012-8F47-58C2F183BAF3}" destId="{D0FCC80F-362A-4EBA-A734-95E53C514FA5}" srcOrd="1" destOrd="0" parTransId="{17EDBA44-F8AC-4439-9F80-E77A67A4B1AA}" sibTransId="{786A0F41-E914-42EA-863B-4C17F9EB2156}"/>
    <dgm:cxn modelId="{84A89F02-E791-45D5-BAB1-961EA605B6F0}" srcId="{C6036570-C66C-4012-8F47-58C2F183BAF3}" destId="{809218F3-6C5A-44A7-AE3A-6E9951A84F31}" srcOrd="2" destOrd="0" parTransId="{8399A5B3-88D4-459D-9F29-181BEC86AD35}" sibTransId="{2BA703DA-0699-46AD-ACF0-27A16A3611B1}"/>
    <dgm:cxn modelId="{22E1FB3D-98C4-4A6B-9ED8-25E5AC70EFFF}" type="presOf" srcId="{C6036570-C66C-4012-8F47-58C2F183BAF3}" destId="{F1781151-A371-4FB4-BFCB-35F3820872F5}" srcOrd="0" destOrd="0" presId="urn:microsoft.com/office/officeart/2005/8/layout/default"/>
    <dgm:cxn modelId="{5B27735A-0550-42B9-B297-E3377A9E6930}" srcId="{C6036570-C66C-4012-8F47-58C2F183BAF3}" destId="{0F37B4AF-ACE0-498F-9654-33037B0A26B8}" srcOrd="0" destOrd="0" parTransId="{F4F2F4C4-7FBC-4645-B6E1-5A097E4A3581}" sibTransId="{3C454CF2-2F53-4714-A0C4-A807B0EF746D}"/>
    <dgm:cxn modelId="{52F1FC9D-55B2-4132-93B0-581652C0727E}" type="presOf" srcId="{0F37B4AF-ACE0-498F-9654-33037B0A26B8}" destId="{4D2D3929-8268-47D8-896F-C3EF3BF4A624}" srcOrd="0" destOrd="0" presId="urn:microsoft.com/office/officeart/2005/8/layout/default"/>
    <dgm:cxn modelId="{21FF10E6-4DBC-41AC-A6E5-1A2C718FB618}" type="presOf" srcId="{809218F3-6C5A-44A7-AE3A-6E9951A84F31}" destId="{BBD66922-2B60-4007-A14A-9E20B55FD022}" srcOrd="0" destOrd="0" presId="urn:microsoft.com/office/officeart/2005/8/layout/default"/>
    <dgm:cxn modelId="{E2FB15F2-715E-43D3-834D-A969D418953A}" type="presOf" srcId="{D0FCC80F-362A-4EBA-A734-95E53C514FA5}" destId="{15FC52FB-489A-4EF9-A13D-0771EF257D51}" srcOrd="0" destOrd="0" presId="urn:microsoft.com/office/officeart/2005/8/layout/default"/>
    <dgm:cxn modelId="{BB6B7AF1-22FE-412E-BC93-34ED762713BF}" type="presParOf" srcId="{F1781151-A371-4FB4-BFCB-35F3820872F5}" destId="{4D2D3929-8268-47D8-896F-C3EF3BF4A624}" srcOrd="0" destOrd="0" presId="urn:microsoft.com/office/officeart/2005/8/layout/default"/>
    <dgm:cxn modelId="{5834AA35-E2B7-4F47-8B26-1FA9A483AE9D}" type="presParOf" srcId="{F1781151-A371-4FB4-BFCB-35F3820872F5}" destId="{9DF40FD7-D0AC-451D-BDEC-824163454A16}" srcOrd="1" destOrd="0" presId="urn:microsoft.com/office/officeart/2005/8/layout/default"/>
    <dgm:cxn modelId="{405E438C-C2AC-4FE9-B48B-B3B125DACEFD}" type="presParOf" srcId="{F1781151-A371-4FB4-BFCB-35F3820872F5}" destId="{15FC52FB-489A-4EF9-A13D-0771EF257D51}" srcOrd="2" destOrd="0" presId="urn:microsoft.com/office/officeart/2005/8/layout/default"/>
    <dgm:cxn modelId="{E5D8321A-DA41-4426-B44A-4A28318DE275}" type="presParOf" srcId="{F1781151-A371-4FB4-BFCB-35F3820872F5}" destId="{22A2C4E4-9B23-4BDA-AA29-2B9A0ED5E46B}" srcOrd="3" destOrd="0" presId="urn:microsoft.com/office/officeart/2005/8/layout/default"/>
    <dgm:cxn modelId="{5B99C52B-AEF7-44E2-9366-A4C0DCE76C26}" type="presParOf" srcId="{F1781151-A371-4FB4-BFCB-35F3820872F5}" destId="{BBD66922-2B60-4007-A14A-9E20B55FD02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7EF5031-C373-47CF-9526-3C23F8FEA7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64892047-0254-4E73-A80A-C4F8364F181E}">
      <dgm:prSet phldrT="[Testo]" custT="1"/>
      <dgm:spPr/>
      <dgm:t>
        <a:bodyPr/>
        <a:lstStyle/>
        <a:p>
          <a:r>
            <a:rPr lang="it-IT" sz="1400" u="sng" dirty="0"/>
            <a:t>Art. 98 co. 4</a:t>
          </a:r>
        </a:p>
        <a:p>
          <a:r>
            <a:rPr lang="it-IT" sz="1400" dirty="0"/>
            <a:t>La valutazione di gravità tiene conto del bene giuridico e dell’entità della lesione inferta dalla condotta integrante uno degli elementi di cui al comma 3 e del tempo trascorso dalla violazione anche in relazione a modifiche intervenute nel frattempo nell’organizzazione di impresa </a:t>
          </a:r>
        </a:p>
      </dgm:t>
    </dgm:pt>
    <dgm:pt modelId="{3B4D86CE-B94C-408B-ADFB-12609772FF2F}" type="parTrans" cxnId="{7AFC8B74-BE4D-4BA9-B692-CC4AE0F63024}">
      <dgm:prSet/>
      <dgm:spPr/>
      <dgm:t>
        <a:bodyPr/>
        <a:lstStyle/>
        <a:p>
          <a:endParaRPr lang="it-IT"/>
        </a:p>
      </dgm:t>
    </dgm:pt>
    <dgm:pt modelId="{C89012DB-E7AA-48FF-B610-697A81F13A39}" type="sibTrans" cxnId="{7AFC8B74-BE4D-4BA9-B692-CC4AE0F63024}">
      <dgm:prSet/>
      <dgm:spPr/>
      <dgm:t>
        <a:bodyPr/>
        <a:lstStyle/>
        <a:p>
          <a:endParaRPr lang="it-IT"/>
        </a:p>
      </dgm:t>
    </dgm:pt>
    <dgm:pt modelId="{E584CEF0-EB7C-4D56-A5D1-6C7CC26DA85F}">
      <dgm:prSet phldrT="[Testo]" custT="1"/>
      <dgm:spPr/>
      <dgm:t>
        <a:bodyPr/>
        <a:lstStyle/>
        <a:p>
          <a:r>
            <a:rPr lang="it-IT" sz="1400" u="sng" dirty="0"/>
            <a:t>Art. 98 co. 5</a:t>
          </a:r>
        </a:p>
        <a:p>
          <a:r>
            <a:rPr lang="it-IT" sz="1400" u="none" dirty="0"/>
            <a:t>Le dichiarazioni omesse o non veritiere rese nella stessa gara e diverse da quelle di cui alla lett. b) del comma 3 possono essere utilizzate a supporto della valutazione di gravità riferita agli elementi di cui al comma 3 </a:t>
          </a:r>
        </a:p>
      </dgm:t>
    </dgm:pt>
    <dgm:pt modelId="{D3AA2094-B400-41D4-A480-F4BB07A40BEE}" type="parTrans" cxnId="{9F465C95-71B4-4AF9-9AD5-6BB2F4A95E85}">
      <dgm:prSet/>
      <dgm:spPr/>
      <dgm:t>
        <a:bodyPr/>
        <a:lstStyle/>
        <a:p>
          <a:endParaRPr lang="it-IT"/>
        </a:p>
      </dgm:t>
    </dgm:pt>
    <dgm:pt modelId="{28390C81-5AA9-46B5-BD9A-2AF90567CDD5}" type="sibTrans" cxnId="{9F465C95-71B4-4AF9-9AD5-6BB2F4A95E85}">
      <dgm:prSet/>
      <dgm:spPr/>
      <dgm:t>
        <a:bodyPr/>
        <a:lstStyle/>
        <a:p>
          <a:endParaRPr lang="it-IT"/>
        </a:p>
      </dgm:t>
    </dgm:pt>
    <dgm:pt modelId="{B39C7238-5F91-49E4-9148-A9867792ADDC}" type="pres">
      <dgm:prSet presAssocID="{17EF5031-C373-47CF-9526-3C23F8FEA78A}" presName="diagram" presStyleCnt="0">
        <dgm:presLayoutVars>
          <dgm:dir/>
          <dgm:resizeHandles val="exact"/>
        </dgm:presLayoutVars>
      </dgm:prSet>
      <dgm:spPr/>
    </dgm:pt>
    <dgm:pt modelId="{26CF85B5-1022-41EE-B35D-C25EA38CD133}" type="pres">
      <dgm:prSet presAssocID="{64892047-0254-4E73-A80A-C4F8364F181E}" presName="node" presStyleLbl="node1" presStyleIdx="0" presStyleCnt="2">
        <dgm:presLayoutVars>
          <dgm:bulletEnabled val="1"/>
        </dgm:presLayoutVars>
      </dgm:prSet>
      <dgm:spPr/>
    </dgm:pt>
    <dgm:pt modelId="{ECBDD9BA-D002-4E79-A1C7-D14C34B6C385}" type="pres">
      <dgm:prSet presAssocID="{C89012DB-E7AA-48FF-B610-697A81F13A39}" presName="sibTrans" presStyleCnt="0"/>
      <dgm:spPr/>
    </dgm:pt>
    <dgm:pt modelId="{1E2A1A06-D10F-4E25-A680-C5429DE0DCEC}" type="pres">
      <dgm:prSet presAssocID="{E584CEF0-EB7C-4D56-A5D1-6C7CC26DA85F}" presName="node" presStyleLbl="node1" presStyleIdx="1" presStyleCnt="2" custLinFactNeighborY="323">
        <dgm:presLayoutVars>
          <dgm:bulletEnabled val="1"/>
        </dgm:presLayoutVars>
      </dgm:prSet>
      <dgm:spPr/>
    </dgm:pt>
  </dgm:ptLst>
  <dgm:cxnLst>
    <dgm:cxn modelId="{7AFC8B74-BE4D-4BA9-B692-CC4AE0F63024}" srcId="{17EF5031-C373-47CF-9526-3C23F8FEA78A}" destId="{64892047-0254-4E73-A80A-C4F8364F181E}" srcOrd="0" destOrd="0" parTransId="{3B4D86CE-B94C-408B-ADFB-12609772FF2F}" sibTransId="{C89012DB-E7AA-48FF-B610-697A81F13A39}"/>
    <dgm:cxn modelId="{9F465C95-71B4-4AF9-9AD5-6BB2F4A95E85}" srcId="{17EF5031-C373-47CF-9526-3C23F8FEA78A}" destId="{E584CEF0-EB7C-4D56-A5D1-6C7CC26DA85F}" srcOrd="1" destOrd="0" parTransId="{D3AA2094-B400-41D4-A480-F4BB07A40BEE}" sibTransId="{28390C81-5AA9-46B5-BD9A-2AF90567CDD5}"/>
    <dgm:cxn modelId="{D54AF5CD-D49C-4BC0-85AD-BC82BE308B9C}" type="presOf" srcId="{E584CEF0-EB7C-4D56-A5D1-6C7CC26DA85F}" destId="{1E2A1A06-D10F-4E25-A680-C5429DE0DCEC}" srcOrd="0" destOrd="0" presId="urn:microsoft.com/office/officeart/2005/8/layout/default"/>
    <dgm:cxn modelId="{07AC2DDE-4DE7-4248-B2C2-3D0FA94E377B}" type="presOf" srcId="{64892047-0254-4E73-A80A-C4F8364F181E}" destId="{26CF85B5-1022-41EE-B35D-C25EA38CD133}" srcOrd="0" destOrd="0" presId="urn:microsoft.com/office/officeart/2005/8/layout/default"/>
    <dgm:cxn modelId="{85D770E2-EA45-46C0-97D4-8EDFE8D7BBA4}" type="presOf" srcId="{17EF5031-C373-47CF-9526-3C23F8FEA78A}" destId="{B39C7238-5F91-49E4-9148-A9867792ADDC}" srcOrd="0" destOrd="0" presId="urn:microsoft.com/office/officeart/2005/8/layout/default"/>
    <dgm:cxn modelId="{CCBAB47E-2483-44C2-904E-846B98CC0C25}" type="presParOf" srcId="{B39C7238-5F91-49E4-9148-A9867792ADDC}" destId="{26CF85B5-1022-41EE-B35D-C25EA38CD133}" srcOrd="0" destOrd="0" presId="urn:microsoft.com/office/officeart/2005/8/layout/default"/>
    <dgm:cxn modelId="{BFB5204F-07F6-46E4-8A1A-B353E1787717}" type="presParOf" srcId="{B39C7238-5F91-49E4-9148-A9867792ADDC}" destId="{ECBDD9BA-D002-4E79-A1C7-D14C34B6C385}" srcOrd="1" destOrd="0" presId="urn:microsoft.com/office/officeart/2005/8/layout/default"/>
    <dgm:cxn modelId="{B5DC5024-8762-4CA7-81A8-76C951B26D5B}" type="presParOf" srcId="{B39C7238-5F91-49E4-9148-A9867792ADDC}" destId="{1E2A1A06-D10F-4E25-A680-C5429DE0DCEC}"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8D5F939-D0E0-4BCD-B4E7-175BFA89D8E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51FD1755-82E2-4A79-A66A-EEE0E964813C}">
      <dgm:prSet phldrT="[Testo]" custT="1"/>
      <dgm:spPr/>
      <dgm:t>
        <a:bodyPr/>
        <a:lstStyle/>
        <a:p>
          <a:r>
            <a:rPr lang="it-IT" sz="1400" dirty="0"/>
            <a:t>Art. 96 co. 10 lett. c): le cause di esclusione di cui all’art. 95, co. 1, lett. e), salvo che ricorra la condotta di cui al comma 3, lett. b) dell’art. 98, rilevano per tre anni decorrenti come segue. L’eventuale impugnazione di taluno dei provvedimenti sottoindicati non rileva ai fini della decorrenza del triennio  </a:t>
          </a:r>
        </a:p>
      </dgm:t>
    </dgm:pt>
    <dgm:pt modelId="{EDE59ED4-72EB-4257-BDA2-11CFD19BB84D}" type="parTrans" cxnId="{D2002F7D-C295-45BD-B533-7966A118811E}">
      <dgm:prSet/>
      <dgm:spPr/>
      <dgm:t>
        <a:bodyPr/>
        <a:lstStyle/>
        <a:p>
          <a:endParaRPr lang="it-IT"/>
        </a:p>
      </dgm:t>
    </dgm:pt>
    <dgm:pt modelId="{B1A3743F-9A91-488F-8400-E80AECA51FF0}" type="sibTrans" cxnId="{D2002F7D-C295-45BD-B533-7966A118811E}">
      <dgm:prSet/>
      <dgm:spPr/>
      <dgm:t>
        <a:bodyPr/>
        <a:lstStyle/>
        <a:p>
          <a:endParaRPr lang="it-IT"/>
        </a:p>
      </dgm:t>
    </dgm:pt>
    <dgm:pt modelId="{9BDE19C5-FB6D-4A9C-BF05-90F22193BF4B}">
      <dgm:prSet phldrT="[Testo]" custT="1"/>
      <dgm:spPr/>
      <dgm:t>
        <a:bodyPr/>
        <a:lstStyle/>
        <a:p>
          <a:r>
            <a:rPr lang="it-IT" sz="1050" dirty="0"/>
            <a:t>Dalla data di emissione di uno degli atti di cii all’art. 407bis co. 1 c.p. oppure di eventuali provvedimenti cautelari personali o reali del giudice penale, se antecedenti all’esercizio dell’azione penale ove la situazione consista in un illecito penale rientrante tra quelli valutabili ai sensi del co. 1 art.94 oppure ai sensi del co. 3, lett. h) art. 98.</a:t>
          </a:r>
        </a:p>
        <a:p>
          <a:endParaRPr lang="it-IT" sz="1050" dirty="0"/>
        </a:p>
        <a:p>
          <a:r>
            <a:rPr lang="it-IT" sz="1050" dirty="0"/>
            <a:t>Se l’operatore economico contravviene all’obbligo di comunicare immediatamente la sussistenza di uno dei provvedimenti menzionati, il triennio inizia a decorrere dalla data in cui la stazione appaltante ha acquisito la conoscenza di detti provvedimenti (art. 96. co. 12) </a:t>
          </a:r>
        </a:p>
      </dgm:t>
    </dgm:pt>
    <dgm:pt modelId="{84F15FBB-D940-421E-A519-43E3BF2A26F0}" type="parTrans" cxnId="{EEC46144-128E-4BF6-BCF1-DBD7C6AFA5FF}">
      <dgm:prSet/>
      <dgm:spPr/>
      <dgm:t>
        <a:bodyPr/>
        <a:lstStyle/>
        <a:p>
          <a:endParaRPr lang="it-IT"/>
        </a:p>
      </dgm:t>
    </dgm:pt>
    <dgm:pt modelId="{1B24E304-241B-4C2A-A24D-24AA9009190F}" type="sibTrans" cxnId="{EEC46144-128E-4BF6-BCF1-DBD7C6AFA5FF}">
      <dgm:prSet/>
      <dgm:spPr/>
      <dgm:t>
        <a:bodyPr/>
        <a:lstStyle/>
        <a:p>
          <a:endParaRPr lang="it-IT"/>
        </a:p>
      </dgm:t>
    </dgm:pt>
    <dgm:pt modelId="{981B599E-D139-4785-AE14-3E7A6F680D8F}">
      <dgm:prSet phldrT="[Testo]" custT="1"/>
      <dgm:spPr/>
      <dgm:t>
        <a:bodyPr/>
        <a:lstStyle/>
        <a:p>
          <a:r>
            <a:rPr lang="it-IT" sz="1050" dirty="0"/>
            <a:t>Dalla data del provvedimento sanzionatorio irrogato dall’Autorità garante della concorrenze e del mercato o da altra autorità di settore nel caso in cui la situazione escludente discenda da tale atto</a:t>
          </a:r>
        </a:p>
        <a:p>
          <a:endParaRPr lang="it-IT" sz="1050" dirty="0"/>
        </a:p>
        <a:p>
          <a:r>
            <a:rPr lang="it-IT" sz="1050" dirty="0"/>
            <a:t>Se l’operatore economico contravviene all’obbligo di comunicare immediatamente la sussistenza di uno dei provvedimenti menzionati, il triennio inizia a decorrere dalla data in cui la stazione appaltante ha acquisito la conoscenza di detti provvedimenti (art. 96. co. 12) </a:t>
          </a:r>
        </a:p>
        <a:p>
          <a:endParaRPr lang="it-IT" sz="1600" dirty="0"/>
        </a:p>
      </dgm:t>
    </dgm:pt>
    <dgm:pt modelId="{C7F3C567-05D3-4890-839B-BDDAB673EE9A}" type="parTrans" cxnId="{A3549D39-3990-4BC8-A474-1659DFCBC122}">
      <dgm:prSet/>
      <dgm:spPr/>
      <dgm:t>
        <a:bodyPr/>
        <a:lstStyle/>
        <a:p>
          <a:endParaRPr lang="it-IT"/>
        </a:p>
      </dgm:t>
    </dgm:pt>
    <dgm:pt modelId="{A1ACE31F-EC8E-4B84-AE22-4CB155933EF5}" type="sibTrans" cxnId="{A3549D39-3990-4BC8-A474-1659DFCBC122}">
      <dgm:prSet/>
      <dgm:spPr/>
      <dgm:t>
        <a:bodyPr/>
        <a:lstStyle/>
        <a:p>
          <a:endParaRPr lang="it-IT"/>
        </a:p>
      </dgm:t>
    </dgm:pt>
    <dgm:pt modelId="{E86B44EF-718A-4F8B-A794-4C1860C662AE}">
      <dgm:prSet phldrT="[Testo]" custT="1"/>
      <dgm:spPr/>
      <dgm:t>
        <a:bodyPr/>
        <a:lstStyle/>
        <a:p>
          <a:r>
            <a:rPr lang="it-IT" sz="1050" dirty="0"/>
            <a:t>Dalla commissione del fatto in tutti gli altri casi </a:t>
          </a:r>
        </a:p>
      </dgm:t>
    </dgm:pt>
    <dgm:pt modelId="{487184FC-61D4-4E4A-8B19-FBF62788B7BA}" type="parTrans" cxnId="{78A81FDF-4D7C-4002-8E72-BEBA701123F6}">
      <dgm:prSet/>
      <dgm:spPr/>
      <dgm:t>
        <a:bodyPr/>
        <a:lstStyle/>
        <a:p>
          <a:endParaRPr lang="it-IT"/>
        </a:p>
      </dgm:t>
    </dgm:pt>
    <dgm:pt modelId="{6BAA4A1A-4113-47E1-91E7-18D8E8F8D09E}" type="sibTrans" cxnId="{78A81FDF-4D7C-4002-8E72-BEBA701123F6}">
      <dgm:prSet/>
      <dgm:spPr/>
      <dgm:t>
        <a:bodyPr/>
        <a:lstStyle/>
        <a:p>
          <a:endParaRPr lang="it-IT"/>
        </a:p>
      </dgm:t>
    </dgm:pt>
    <dgm:pt modelId="{F411C64D-1847-4040-AD78-E40C631899E7}" type="pres">
      <dgm:prSet presAssocID="{C8D5F939-D0E0-4BCD-B4E7-175BFA89D8E0}" presName="composite" presStyleCnt="0">
        <dgm:presLayoutVars>
          <dgm:chMax val="1"/>
          <dgm:dir/>
          <dgm:resizeHandles val="exact"/>
        </dgm:presLayoutVars>
      </dgm:prSet>
      <dgm:spPr/>
    </dgm:pt>
    <dgm:pt modelId="{5DBFCBBD-6472-48A0-8DF1-0F05B37E6529}" type="pres">
      <dgm:prSet presAssocID="{51FD1755-82E2-4A79-A66A-EEE0E964813C}" presName="roof" presStyleLbl="dkBgShp" presStyleIdx="0" presStyleCnt="2"/>
      <dgm:spPr/>
    </dgm:pt>
    <dgm:pt modelId="{B06E9B87-950C-4136-A86D-A08CC88DCDBE}" type="pres">
      <dgm:prSet presAssocID="{51FD1755-82E2-4A79-A66A-EEE0E964813C}" presName="pillars" presStyleCnt="0"/>
      <dgm:spPr/>
    </dgm:pt>
    <dgm:pt modelId="{FF052FF4-88BA-4C6D-A2A8-9D9C61BF8F26}" type="pres">
      <dgm:prSet presAssocID="{51FD1755-82E2-4A79-A66A-EEE0E964813C}" presName="pillar1" presStyleLbl="node1" presStyleIdx="0" presStyleCnt="3">
        <dgm:presLayoutVars>
          <dgm:bulletEnabled val="1"/>
        </dgm:presLayoutVars>
      </dgm:prSet>
      <dgm:spPr/>
    </dgm:pt>
    <dgm:pt modelId="{07A6A784-690D-477D-ABA8-4BD645BAD81D}" type="pres">
      <dgm:prSet presAssocID="{981B599E-D139-4785-AE14-3E7A6F680D8F}" presName="pillarX" presStyleLbl="node1" presStyleIdx="1" presStyleCnt="3">
        <dgm:presLayoutVars>
          <dgm:bulletEnabled val="1"/>
        </dgm:presLayoutVars>
      </dgm:prSet>
      <dgm:spPr/>
    </dgm:pt>
    <dgm:pt modelId="{1FA0A06E-4A41-4E45-BD87-AC065CE729DE}" type="pres">
      <dgm:prSet presAssocID="{E86B44EF-718A-4F8B-A794-4C1860C662AE}" presName="pillarX" presStyleLbl="node1" presStyleIdx="2" presStyleCnt="3">
        <dgm:presLayoutVars>
          <dgm:bulletEnabled val="1"/>
        </dgm:presLayoutVars>
      </dgm:prSet>
      <dgm:spPr/>
    </dgm:pt>
    <dgm:pt modelId="{2FA2BB0C-EA07-4C41-B098-86F19722486A}" type="pres">
      <dgm:prSet presAssocID="{51FD1755-82E2-4A79-A66A-EEE0E964813C}" presName="base" presStyleLbl="dkBgShp" presStyleIdx="1" presStyleCnt="2"/>
      <dgm:spPr/>
    </dgm:pt>
  </dgm:ptLst>
  <dgm:cxnLst>
    <dgm:cxn modelId="{08943122-B451-4B12-820D-3977893F32DD}" type="presOf" srcId="{51FD1755-82E2-4A79-A66A-EEE0E964813C}" destId="{5DBFCBBD-6472-48A0-8DF1-0F05B37E6529}" srcOrd="0" destOrd="0" presId="urn:microsoft.com/office/officeart/2005/8/layout/hList3"/>
    <dgm:cxn modelId="{A3549D39-3990-4BC8-A474-1659DFCBC122}" srcId="{51FD1755-82E2-4A79-A66A-EEE0E964813C}" destId="{981B599E-D139-4785-AE14-3E7A6F680D8F}" srcOrd="1" destOrd="0" parTransId="{C7F3C567-05D3-4890-839B-BDDAB673EE9A}" sibTransId="{A1ACE31F-EC8E-4B84-AE22-4CB155933EF5}"/>
    <dgm:cxn modelId="{90FB323E-91D8-4BF3-801B-CA4B054E5118}" type="presOf" srcId="{981B599E-D139-4785-AE14-3E7A6F680D8F}" destId="{07A6A784-690D-477D-ABA8-4BD645BAD81D}" srcOrd="0" destOrd="0" presId="urn:microsoft.com/office/officeart/2005/8/layout/hList3"/>
    <dgm:cxn modelId="{EEC46144-128E-4BF6-BCF1-DBD7C6AFA5FF}" srcId="{51FD1755-82E2-4A79-A66A-EEE0E964813C}" destId="{9BDE19C5-FB6D-4A9C-BF05-90F22193BF4B}" srcOrd="0" destOrd="0" parTransId="{84F15FBB-D940-421E-A519-43E3BF2A26F0}" sibTransId="{1B24E304-241B-4C2A-A24D-24AA9009190F}"/>
    <dgm:cxn modelId="{F23BEF67-76CB-4584-B08B-C776EFBD2B8B}" type="presOf" srcId="{C8D5F939-D0E0-4BCD-B4E7-175BFA89D8E0}" destId="{F411C64D-1847-4040-AD78-E40C631899E7}" srcOrd="0" destOrd="0" presId="urn:microsoft.com/office/officeart/2005/8/layout/hList3"/>
    <dgm:cxn modelId="{D2002F7D-C295-45BD-B533-7966A118811E}" srcId="{C8D5F939-D0E0-4BCD-B4E7-175BFA89D8E0}" destId="{51FD1755-82E2-4A79-A66A-EEE0E964813C}" srcOrd="0" destOrd="0" parTransId="{EDE59ED4-72EB-4257-BDA2-11CFD19BB84D}" sibTransId="{B1A3743F-9A91-488F-8400-E80AECA51FF0}"/>
    <dgm:cxn modelId="{7B3E958D-CCFF-4B19-8D52-A44C77EA54B5}" type="presOf" srcId="{E86B44EF-718A-4F8B-A794-4C1860C662AE}" destId="{1FA0A06E-4A41-4E45-BD87-AC065CE729DE}" srcOrd="0" destOrd="0" presId="urn:microsoft.com/office/officeart/2005/8/layout/hList3"/>
    <dgm:cxn modelId="{78A81FDF-4D7C-4002-8E72-BEBA701123F6}" srcId="{51FD1755-82E2-4A79-A66A-EEE0E964813C}" destId="{E86B44EF-718A-4F8B-A794-4C1860C662AE}" srcOrd="2" destOrd="0" parTransId="{487184FC-61D4-4E4A-8B19-FBF62788B7BA}" sibTransId="{6BAA4A1A-4113-47E1-91E7-18D8E8F8D09E}"/>
    <dgm:cxn modelId="{2361E9F6-E914-4F3D-92E7-AF482CC91866}" type="presOf" srcId="{9BDE19C5-FB6D-4A9C-BF05-90F22193BF4B}" destId="{FF052FF4-88BA-4C6D-A2A8-9D9C61BF8F26}" srcOrd="0" destOrd="0" presId="urn:microsoft.com/office/officeart/2005/8/layout/hList3"/>
    <dgm:cxn modelId="{0F407236-0C2B-40B2-94A7-26EB776B772C}" type="presParOf" srcId="{F411C64D-1847-4040-AD78-E40C631899E7}" destId="{5DBFCBBD-6472-48A0-8DF1-0F05B37E6529}" srcOrd="0" destOrd="0" presId="urn:microsoft.com/office/officeart/2005/8/layout/hList3"/>
    <dgm:cxn modelId="{A5C25027-5F83-4B29-B848-6A4DDC32FAB6}" type="presParOf" srcId="{F411C64D-1847-4040-AD78-E40C631899E7}" destId="{B06E9B87-950C-4136-A86D-A08CC88DCDBE}" srcOrd="1" destOrd="0" presId="urn:microsoft.com/office/officeart/2005/8/layout/hList3"/>
    <dgm:cxn modelId="{9ABAD98B-64E3-4F2C-BD31-E99870C0DE61}" type="presParOf" srcId="{B06E9B87-950C-4136-A86D-A08CC88DCDBE}" destId="{FF052FF4-88BA-4C6D-A2A8-9D9C61BF8F26}" srcOrd="0" destOrd="0" presId="urn:microsoft.com/office/officeart/2005/8/layout/hList3"/>
    <dgm:cxn modelId="{87D3654B-3D4F-48EF-8E62-1A823832F2C8}" type="presParOf" srcId="{B06E9B87-950C-4136-A86D-A08CC88DCDBE}" destId="{07A6A784-690D-477D-ABA8-4BD645BAD81D}" srcOrd="1" destOrd="0" presId="urn:microsoft.com/office/officeart/2005/8/layout/hList3"/>
    <dgm:cxn modelId="{2AA9633F-63BF-43EF-B28F-ED8DC021A79F}" type="presParOf" srcId="{B06E9B87-950C-4136-A86D-A08CC88DCDBE}" destId="{1FA0A06E-4A41-4E45-BD87-AC065CE729DE}" srcOrd="2" destOrd="0" presId="urn:microsoft.com/office/officeart/2005/8/layout/hList3"/>
    <dgm:cxn modelId="{2426F323-39E7-437A-AFB4-E6FE232F57CB}" type="presParOf" srcId="{F411C64D-1847-4040-AD78-E40C631899E7}" destId="{2FA2BB0C-EA07-4C41-B098-86F19722486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FCA6147-93A3-4B38-9C48-692AF41B721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14B4E1C3-7556-40AC-AD65-98EB447E50AA}">
      <dgm:prSet phldrT="[Testo]" custT="1"/>
      <dgm:spPr/>
      <dgm:t>
        <a:bodyPr/>
        <a:lstStyle/>
        <a:p>
          <a:r>
            <a:rPr lang="it-IT" sz="1600" dirty="0"/>
            <a:t>Le misure di </a:t>
          </a:r>
          <a:r>
            <a:rPr lang="it-IT" sz="1600" i="1" dirty="0"/>
            <a:t>self cleaning </a:t>
          </a:r>
          <a:r>
            <a:rPr lang="it-IT" sz="1600" u="sng" dirty="0">
              <a:effectLst/>
            </a:rPr>
            <a:t>NON</a:t>
          </a:r>
          <a:r>
            <a:rPr lang="it-IT" sz="1600" dirty="0"/>
            <a:t> possono trovano applicazione </a:t>
          </a:r>
        </a:p>
      </dgm:t>
    </dgm:pt>
    <dgm:pt modelId="{43F03CB0-5AA7-4CE1-8622-FFC88C320483}" type="parTrans" cxnId="{5F8C0CE9-73E2-45D7-8A11-ACBB9D39671B}">
      <dgm:prSet/>
      <dgm:spPr/>
      <dgm:t>
        <a:bodyPr/>
        <a:lstStyle/>
        <a:p>
          <a:endParaRPr lang="it-IT"/>
        </a:p>
      </dgm:t>
    </dgm:pt>
    <dgm:pt modelId="{704B6D12-26FA-4F66-8F35-E341E6936E32}" type="sibTrans" cxnId="{5F8C0CE9-73E2-45D7-8A11-ACBB9D39671B}">
      <dgm:prSet/>
      <dgm:spPr/>
      <dgm:t>
        <a:bodyPr/>
        <a:lstStyle/>
        <a:p>
          <a:endParaRPr lang="it-IT"/>
        </a:p>
      </dgm:t>
    </dgm:pt>
    <dgm:pt modelId="{4094F3D8-0CD1-4785-ABC6-6640DC44D0B0}">
      <dgm:prSet phldrT="[Testo]"/>
      <dgm:spPr/>
      <dgm:t>
        <a:bodyPr/>
        <a:lstStyle/>
        <a:p>
          <a:r>
            <a:rPr lang="it-IT" dirty="0"/>
            <a:t>In caso di violazioni definitivamente accertate (art. 94 co. 6) o non  definitivamente accertate (art. 95 co. 2) agli obblighi relativi al pagamento di imposte tasse o contributi previdenziali (art 96 co. 2 – art. 57 co. 6 Dir. 24/2014)</a:t>
          </a:r>
        </a:p>
        <a:p>
          <a:endParaRPr lang="it-IT" dirty="0"/>
        </a:p>
        <a:p>
          <a:r>
            <a:rPr lang="it-IT" dirty="0"/>
            <a:t>L’esclusione non si applica quando l’operatore ha ottemperato ai suoi obblighi pagando o impegnandosi in modo vincolante a pagare le imposte o i contributi previdenziali, compresi eventuali interessi o sanzioni, oppure quando il debito tributario o previdenziale sia comunque integralmente stinto, purché l’estinzione, il pagamento o l’impegno si siano perfezionati anteriormente alla scadenza del termine di presentazione dell’offerta  </a:t>
          </a:r>
        </a:p>
        <a:p>
          <a:endParaRPr lang="it-IT" dirty="0"/>
        </a:p>
      </dgm:t>
    </dgm:pt>
    <dgm:pt modelId="{526191C0-D458-4FDB-8D49-063C88537C85}" type="parTrans" cxnId="{F3ECA5C8-3DDA-4BBB-B877-76F92D14F4F8}">
      <dgm:prSet/>
      <dgm:spPr/>
      <dgm:t>
        <a:bodyPr/>
        <a:lstStyle/>
        <a:p>
          <a:endParaRPr lang="it-IT"/>
        </a:p>
      </dgm:t>
    </dgm:pt>
    <dgm:pt modelId="{5298D570-B281-4227-BEB0-CFD8E72C51B7}" type="sibTrans" cxnId="{F3ECA5C8-3DDA-4BBB-B877-76F92D14F4F8}">
      <dgm:prSet/>
      <dgm:spPr/>
      <dgm:t>
        <a:bodyPr/>
        <a:lstStyle/>
        <a:p>
          <a:endParaRPr lang="it-IT"/>
        </a:p>
      </dgm:t>
    </dgm:pt>
    <dgm:pt modelId="{1A0D0056-E985-4ED0-998C-92A564035CA3}">
      <dgm:prSet phldrT="[Testo]"/>
      <dgm:spPr/>
      <dgm:t>
        <a:bodyPr/>
        <a:lstStyle/>
        <a:p>
          <a:r>
            <a:rPr lang="it-IT" dirty="0"/>
            <a:t>Se l’operatore economico è stato escluso con sentenza definitiva dalla partecipazione alle procedure di appalto o di concessione nel corso del periodo di esclusione derivante dalla sentenza (art. 96 co. 7)</a:t>
          </a:r>
        </a:p>
      </dgm:t>
    </dgm:pt>
    <dgm:pt modelId="{6182AB8B-4036-4DD7-9541-B26E11E2B45B}" type="parTrans" cxnId="{99A6F405-582C-47D4-BC6D-C7407548D7A3}">
      <dgm:prSet/>
      <dgm:spPr/>
      <dgm:t>
        <a:bodyPr/>
        <a:lstStyle/>
        <a:p>
          <a:endParaRPr lang="it-IT"/>
        </a:p>
      </dgm:t>
    </dgm:pt>
    <dgm:pt modelId="{49D4C3D4-E4A2-4BA8-A687-A3C3626A4EFF}" type="sibTrans" cxnId="{99A6F405-582C-47D4-BC6D-C7407548D7A3}">
      <dgm:prSet/>
      <dgm:spPr/>
      <dgm:t>
        <a:bodyPr/>
        <a:lstStyle/>
        <a:p>
          <a:endParaRPr lang="it-IT"/>
        </a:p>
      </dgm:t>
    </dgm:pt>
    <dgm:pt modelId="{13C11B26-570E-40C6-9A91-D5A615FB0B61}" type="pres">
      <dgm:prSet presAssocID="{DFCA6147-93A3-4B38-9C48-692AF41B7212}" presName="composite" presStyleCnt="0">
        <dgm:presLayoutVars>
          <dgm:chMax val="1"/>
          <dgm:dir/>
          <dgm:resizeHandles val="exact"/>
        </dgm:presLayoutVars>
      </dgm:prSet>
      <dgm:spPr/>
    </dgm:pt>
    <dgm:pt modelId="{5C64C66E-77CB-470E-AD36-B07169B97237}" type="pres">
      <dgm:prSet presAssocID="{14B4E1C3-7556-40AC-AD65-98EB447E50AA}" presName="roof" presStyleLbl="dkBgShp" presStyleIdx="0" presStyleCnt="2"/>
      <dgm:spPr/>
    </dgm:pt>
    <dgm:pt modelId="{638BFF51-5F70-4562-8009-C7802E1F9304}" type="pres">
      <dgm:prSet presAssocID="{14B4E1C3-7556-40AC-AD65-98EB447E50AA}" presName="pillars" presStyleCnt="0"/>
      <dgm:spPr/>
    </dgm:pt>
    <dgm:pt modelId="{37B202A1-E0D0-471B-A3C6-AC207F00D310}" type="pres">
      <dgm:prSet presAssocID="{14B4E1C3-7556-40AC-AD65-98EB447E50AA}" presName="pillar1" presStyleLbl="node1" presStyleIdx="0" presStyleCnt="2">
        <dgm:presLayoutVars>
          <dgm:bulletEnabled val="1"/>
        </dgm:presLayoutVars>
      </dgm:prSet>
      <dgm:spPr/>
    </dgm:pt>
    <dgm:pt modelId="{91A0B521-F0CF-4EBB-9C28-5880C33B521A}" type="pres">
      <dgm:prSet presAssocID="{1A0D0056-E985-4ED0-998C-92A564035CA3}" presName="pillarX" presStyleLbl="node1" presStyleIdx="1" presStyleCnt="2">
        <dgm:presLayoutVars>
          <dgm:bulletEnabled val="1"/>
        </dgm:presLayoutVars>
      </dgm:prSet>
      <dgm:spPr/>
    </dgm:pt>
    <dgm:pt modelId="{F1CE5B47-F5AB-4076-96D4-D6A160FEE4D7}" type="pres">
      <dgm:prSet presAssocID="{14B4E1C3-7556-40AC-AD65-98EB447E50AA}" presName="base" presStyleLbl="dkBgShp" presStyleIdx="1" presStyleCnt="2"/>
      <dgm:spPr/>
    </dgm:pt>
  </dgm:ptLst>
  <dgm:cxnLst>
    <dgm:cxn modelId="{99A6F405-582C-47D4-BC6D-C7407548D7A3}" srcId="{14B4E1C3-7556-40AC-AD65-98EB447E50AA}" destId="{1A0D0056-E985-4ED0-998C-92A564035CA3}" srcOrd="1" destOrd="0" parTransId="{6182AB8B-4036-4DD7-9541-B26E11E2B45B}" sibTransId="{49D4C3D4-E4A2-4BA8-A687-A3C3626A4EFF}"/>
    <dgm:cxn modelId="{A4716C18-72C2-4099-9D72-0561997980EA}" type="presOf" srcId="{DFCA6147-93A3-4B38-9C48-692AF41B7212}" destId="{13C11B26-570E-40C6-9A91-D5A615FB0B61}" srcOrd="0" destOrd="0" presId="urn:microsoft.com/office/officeart/2005/8/layout/hList3"/>
    <dgm:cxn modelId="{A8D0E524-8359-4AC9-8B9E-DE6627E2B775}" type="presOf" srcId="{1A0D0056-E985-4ED0-998C-92A564035CA3}" destId="{91A0B521-F0CF-4EBB-9C28-5880C33B521A}" srcOrd="0" destOrd="0" presId="urn:microsoft.com/office/officeart/2005/8/layout/hList3"/>
    <dgm:cxn modelId="{16DF777F-9EE8-4CB4-84B0-FBDA1A1BD8B7}" type="presOf" srcId="{4094F3D8-0CD1-4785-ABC6-6640DC44D0B0}" destId="{37B202A1-E0D0-471B-A3C6-AC207F00D310}" srcOrd="0" destOrd="0" presId="urn:microsoft.com/office/officeart/2005/8/layout/hList3"/>
    <dgm:cxn modelId="{D9E8079B-C198-4000-83A2-4A3CFCFA415F}" type="presOf" srcId="{14B4E1C3-7556-40AC-AD65-98EB447E50AA}" destId="{5C64C66E-77CB-470E-AD36-B07169B97237}" srcOrd="0" destOrd="0" presId="urn:microsoft.com/office/officeart/2005/8/layout/hList3"/>
    <dgm:cxn modelId="{F3ECA5C8-3DDA-4BBB-B877-76F92D14F4F8}" srcId="{14B4E1C3-7556-40AC-AD65-98EB447E50AA}" destId="{4094F3D8-0CD1-4785-ABC6-6640DC44D0B0}" srcOrd="0" destOrd="0" parTransId="{526191C0-D458-4FDB-8D49-063C88537C85}" sibTransId="{5298D570-B281-4227-BEB0-CFD8E72C51B7}"/>
    <dgm:cxn modelId="{5F8C0CE9-73E2-45D7-8A11-ACBB9D39671B}" srcId="{DFCA6147-93A3-4B38-9C48-692AF41B7212}" destId="{14B4E1C3-7556-40AC-AD65-98EB447E50AA}" srcOrd="0" destOrd="0" parTransId="{43F03CB0-5AA7-4CE1-8622-FFC88C320483}" sibTransId="{704B6D12-26FA-4F66-8F35-E341E6936E32}"/>
    <dgm:cxn modelId="{FA0FB592-F688-4F42-AE14-B6A61A1B6388}" type="presParOf" srcId="{13C11B26-570E-40C6-9A91-D5A615FB0B61}" destId="{5C64C66E-77CB-470E-AD36-B07169B97237}" srcOrd="0" destOrd="0" presId="urn:microsoft.com/office/officeart/2005/8/layout/hList3"/>
    <dgm:cxn modelId="{2358DA27-55A4-4FD0-A764-70668C8773F6}" type="presParOf" srcId="{13C11B26-570E-40C6-9A91-D5A615FB0B61}" destId="{638BFF51-5F70-4562-8009-C7802E1F9304}" srcOrd="1" destOrd="0" presId="urn:microsoft.com/office/officeart/2005/8/layout/hList3"/>
    <dgm:cxn modelId="{2E7D8A6D-4DCF-499C-B3ED-130AE38878B2}" type="presParOf" srcId="{638BFF51-5F70-4562-8009-C7802E1F9304}" destId="{37B202A1-E0D0-471B-A3C6-AC207F00D310}" srcOrd="0" destOrd="0" presId="urn:microsoft.com/office/officeart/2005/8/layout/hList3"/>
    <dgm:cxn modelId="{8C3798A9-F167-4D8F-ADFA-687B46ECEB56}" type="presParOf" srcId="{638BFF51-5F70-4562-8009-C7802E1F9304}" destId="{91A0B521-F0CF-4EBB-9C28-5880C33B521A}" srcOrd="1" destOrd="0" presId="urn:microsoft.com/office/officeart/2005/8/layout/hList3"/>
    <dgm:cxn modelId="{F4E5FE50-5678-4045-AD36-C7F3DEA14C2C}" type="presParOf" srcId="{13C11B26-570E-40C6-9A91-D5A615FB0B61}" destId="{F1CE5B47-F5AB-4076-96D4-D6A160FEE4D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0D98BE-9758-44EF-BDF9-9311421A406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D97D5BBE-9A1C-43CF-AC29-0CC5E790D235}">
      <dgm:prSet phldrT="[Testo]" custT="1"/>
      <dgm:spPr/>
      <dgm:t>
        <a:bodyPr/>
        <a:lstStyle/>
        <a:p>
          <a:pPr algn="ctr"/>
          <a:r>
            <a:rPr lang="it-IT" sz="1200" u="sng" dirty="0">
              <a:effectLst/>
            </a:rPr>
            <a:t>Regime vecchio codice - art. 83 co. 8 D.Lgs. 50/2016</a:t>
          </a:r>
        </a:p>
        <a:p>
          <a:pPr algn="ctr"/>
          <a:endParaRPr lang="it-IT" sz="1100" u="sng" dirty="0">
            <a:effectLst/>
          </a:endParaRPr>
        </a:p>
        <a:p>
          <a:pPr algn="ctr"/>
          <a:r>
            <a:rPr lang="it-IT" sz="1100" u="none" dirty="0">
              <a:effectLst/>
            </a:rPr>
            <a:t>I bandi e le lettere di invito non possono contenere ulteriori prescrizioni a pena di esclusione </a:t>
          </a:r>
          <a:r>
            <a:rPr lang="it-IT" sz="1100" u="sng" dirty="0">
              <a:effectLst/>
            </a:rPr>
            <a:t>rispetto a quelle previste dal presente codice e da altre disposizioni di legge vigenti</a:t>
          </a:r>
          <a:r>
            <a:rPr lang="it-IT" sz="1100" u="none" dirty="0">
              <a:effectLst/>
            </a:rPr>
            <a:t>. Dette prescrizioni sono comunque nulle </a:t>
          </a:r>
        </a:p>
      </dgm:t>
    </dgm:pt>
    <dgm:pt modelId="{7E6F3F1A-8AAF-4EE7-83DB-FEE99D356757}" type="parTrans" cxnId="{053B10D5-882A-4DA9-94F4-336F7CB710FE}">
      <dgm:prSet/>
      <dgm:spPr/>
      <dgm:t>
        <a:bodyPr/>
        <a:lstStyle/>
        <a:p>
          <a:endParaRPr lang="it-IT"/>
        </a:p>
      </dgm:t>
    </dgm:pt>
    <dgm:pt modelId="{91934260-A1A0-4893-A212-614A40B06241}" type="sibTrans" cxnId="{053B10D5-882A-4DA9-94F4-336F7CB710FE}">
      <dgm:prSet/>
      <dgm:spPr/>
      <dgm:t>
        <a:bodyPr/>
        <a:lstStyle/>
        <a:p>
          <a:endParaRPr lang="it-IT"/>
        </a:p>
      </dgm:t>
    </dgm:pt>
    <dgm:pt modelId="{7DD0C4DE-E7CF-47F3-9221-6791A4ED7924}">
      <dgm:prSet phldrT="[Testo]" custT="1"/>
      <dgm:spPr/>
      <dgm:t>
        <a:bodyPr/>
        <a:lstStyle/>
        <a:p>
          <a:r>
            <a:rPr lang="it-IT" sz="1000" dirty="0"/>
            <a:t>La disposizione deve essere intesa nel senso che l’esclusione dalla gara è disposta sia nel caso in cui il codice, la legge statale o il regolamento attuativo la comminino espressamente</a:t>
          </a:r>
          <a:r>
            <a:rPr lang="it-IT" sz="1000" u="sng" dirty="0"/>
            <a:t>, sia nell’ipotesi in cui impongano «adempimenti doverosi» o introducano comunque «norme di divieto» pur senza prevedere espressamente l’esclusione </a:t>
          </a:r>
          <a:r>
            <a:rPr lang="it-IT" sz="1000" dirty="0"/>
            <a:t>(Ad. Plen. 9/2014; Ad. Plen. 19/2016) </a:t>
          </a:r>
        </a:p>
      </dgm:t>
    </dgm:pt>
    <dgm:pt modelId="{514BD065-1D0E-44AB-AC16-1927543A4230}" type="parTrans" cxnId="{FE436906-45C6-4EE5-A0FF-A5B550A3074D}">
      <dgm:prSet/>
      <dgm:spPr/>
      <dgm:t>
        <a:bodyPr/>
        <a:lstStyle/>
        <a:p>
          <a:endParaRPr lang="it-IT"/>
        </a:p>
      </dgm:t>
    </dgm:pt>
    <dgm:pt modelId="{F2905897-3B80-41E9-82FE-68B24A203E5D}" type="sibTrans" cxnId="{FE436906-45C6-4EE5-A0FF-A5B550A3074D}">
      <dgm:prSet/>
      <dgm:spPr/>
      <dgm:t>
        <a:bodyPr/>
        <a:lstStyle/>
        <a:p>
          <a:endParaRPr lang="it-IT"/>
        </a:p>
      </dgm:t>
    </dgm:pt>
    <dgm:pt modelId="{151AB361-7265-4C27-9E85-5E558B0FE168}">
      <dgm:prSet phldrT="[Testo]" custT="1"/>
      <dgm:spPr/>
      <dgm:t>
        <a:bodyPr/>
        <a:lstStyle/>
        <a:p>
          <a:r>
            <a:rPr lang="it-IT" sz="1000" dirty="0"/>
            <a:t>La nullità della clausola ai sensi dell’art. 83, comma 8, del d.lgs. n. 50 del 2016 configura un’ipotesi di nullità parziale limitata alla clausola da considerare non apposta, che non si estende all’intero provvedimento il quale conserva natura autoritativa; i provvedimenti successivi adottati dall’amministrazione, che facciano applicazione o comunque si fondino sulla clausola nulla, ivi compresi il provvedimento di esclusione dalla gara o la sua aggiudicazione, vanno impugnati nell’ordinario termine di decadenza, anche per far valere l’illegittimità derivante dall’applicazione della clausola nulla (Ad. Plen. 9/2014; Ad. Plen. 22/2020)  </a:t>
          </a:r>
        </a:p>
      </dgm:t>
    </dgm:pt>
    <dgm:pt modelId="{160226BB-143D-4090-B03B-3E905331E45E}" type="parTrans" cxnId="{6A61BB24-4535-429C-A360-EFB4175D1BCF}">
      <dgm:prSet/>
      <dgm:spPr/>
      <dgm:t>
        <a:bodyPr/>
        <a:lstStyle/>
        <a:p>
          <a:endParaRPr lang="it-IT"/>
        </a:p>
      </dgm:t>
    </dgm:pt>
    <dgm:pt modelId="{6F5E92B5-F92C-4861-B2EA-0E94983A509B}" type="sibTrans" cxnId="{6A61BB24-4535-429C-A360-EFB4175D1BCF}">
      <dgm:prSet/>
      <dgm:spPr/>
      <dgm:t>
        <a:bodyPr/>
        <a:lstStyle/>
        <a:p>
          <a:endParaRPr lang="it-IT"/>
        </a:p>
      </dgm:t>
    </dgm:pt>
    <dgm:pt modelId="{F7ADD860-7140-4503-A9D1-67E45B508672}">
      <dgm:prSet phldrT="[Testo]" custT="1"/>
      <dgm:spPr/>
      <dgm:t>
        <a:bodyPr/>
        <a:lstStyle/>
        <a:p>
          <a:r>
            <a:rPr lang="it-IT" sz="1200" u="sng" dirty="0">
              <a:effectLst/>
            </a:rPr>
            <a:t>Regime nuovo codice – art. 10 co. 2 D.Lgs. 36/2023</a:t>
          </a:r>
        </a:p>
        <a:p>
          <a:endParaRPr lang="it-IT" sz="1100" u="sng" dirty="0">
            <a:effectLst/>
          </a:endParaRPr>
        </a:p>
        <a:p>
          <a:r>
            <a:rPr lang="it-IT" sz="1100" dirty="0"/>
            <a:t>Le cause di esclusione </a:t>
          </a:r>
          <a:r>
            <a:rPr lang="it-IT" sz="1100" u="sng" dirty="0"/>
            <a:t>di cui agli articoli 94 e 95 </a:t>
          </a:r>
          <a:r>
            <a:rPr lang="it-IT" sz="1100" dirty="0"/>
            <a:t>sono tassative e integrano di diritto i bandi e le lettere di invito; le clausole che prevedono cause ulteriori di esclusione sono nulle e si considerano non apposte  </a:t>
          </a:r>
        </a:p>
      </dgm:t>
    </dgm:pt>
    <dgm:pt modelId="{2E772A79-CC28-49C1-A020-A0A295095BE3}" type="parTrans" cxnId="{C1A72E46-04F4-4EC5-9814-9B28E1F31D1D}">
      <dgm:prSet/>
      <dgm:spPr/>
      <dgm:t>
        <a:bodyPr/>
        <a:lstStyle/>
        <a:p>
          <a:endParaRPr lang="it-IT"/>
        </a:p>
      </dgm:t>
    </dgm:pt>
    <dgm:pt modelId="{8CB8984F-4315-4951-85A4-3C4399F0DFD9}" type="sibTrans" cxnId="{C1A72E46-04F4-4EC5-9814-9B28E1F31D1D}">
      <dgm:prSet/>
      <dgm:spPr/>
      <dgm:t>
        <a:bodyPr/>
        <a:lstStyle/>
        <a:p>
          <a:endParaRPr lang="it-IT"/>
        </a:p>
      </dgm:t>
    </dgm:pt>
    <dgm:pt modelId="{A9151686-F832-4EFD-92C7-9FF4968FAC49}">
      <dgm:prSet phldrT="[Testo]" custT="1"/>
      <dgm:spPr/>
      <dgm:t>
        <a:bodyPr anchor="ctr"/>
        <a:lstStyle/>
        <a:p>
          <a:pPr algn="l"/>
          <a:r>
            <a:rPr lang="it-IT" sz="1200" dirty="0"/>
            <a:t>Tassatività</a:t>
          </a:r>
          <a:r>
            <a:rPr lang="it-IT" sz="1200" baseline="0" dirty="0"/>
            <a:t> limitata alle sole cause di esclusione di cui agli articoli 94 e 95?</a:t>
          </a:r>
          <a:endParaRPr lang="it-IT" sz="1200" dirty="0"/>
        </a:p>
      </dgm:t>
    </dgm:pt>
    <dgm:pt modelId="{6F8B0B32-EDE1-4A8F-82F5-4522295D27EF}" type="sibTrans" cxnId="{20F68067-5046-4F43-B87C-FD6F0F6F6E4B}">
      <dgm:prSet/>
      <dgm:spPr/>
      <dgm:t>
        <a:bodyPr/>
        <a:lstStyle/>
        <a:p>
          <a:endParaRPr lang="it-IT"/>
        </a:p>
      </dgm:t>
    </dgm:pt>
    <dgm:pt modelId="{F1819C83-CC48-4FCF-8254-C5EA42BD4AB3}" type="parTrans" cxnId="{20F68067-5046-4F43-B87C-FD6F0F6F6E4B}">
      <dgm:prSet/>
      <dgm:spPr/>
      <dgm:t>
        <a:bodyPr/>
        <a:lstStyle/>
        <a:p>
          <a:endParaRPr lang="it-IT"/>
        </a:p>
      </dgm:t>
    </dgm:pt>
    <dgm:pt modelId="{5116998C-02C4-41B1-A495-B31715CBCEA6}">
      <dgm:prSet phldrT="[Testo]" custT="1"/>
      <dgm:spPr/>
      <dgm:t>
        <a:bodyPr/>
        <a:lstStyle/>
        <a:p>
          <a:endParaRPr lang="it-IT" sz="1000" dirty="0"/>
        </a:p>
      </dgm:t>
    </dgm:pt>
    <dgm:pt modelId="{0AA38177-058F-40CC-AD21-155029064035}" type="parTrans" cxnId="{E87007D9-C342-42C7-93F3-EFDEF1685CB2}">
      <dgm:prSet/>
      <dgm:spPr/>
      <dgm:t>
        <a:bodyPr/>
        <a:lstStyle/>
        <a:p>
          <a:endParaRPr lang="it-IT"/>
        </a:p>
      </dgm:t>
    </dgm:pt>
    <dgm:pt modelId="{C8459C20-23D8-4EC2-9432-9768E9DDEBFD}" type="sibTrans" cxnId="{E87007D9-C342-42C7-93F3-EFDEF1685CB2}">
      <dgm:prSet/>
      <dgm:spPr/>
      <dgm:t>
        <a:bodyPr/>
        <a:lstStyle/>
        <a:p>
          <a:endParaRPr lang="it-IT"/>
        </a:p>
      </dgm:t>
    </dgm:pt>
    <dgm:pt modelId="{2CA1B3FB-A169-40E0-B81F-C64E606E3E2C}">
      <dgm:prSet phldrT="[Testo]" custT="1"/>
      <dgm:spPr/>
      <dgm:t>
        <a:bodyPr anchor="ctr"/>
        <a:lstStyle/>
        <a:p>
          <a:pPr algn="l"/>
          <a:r>
            <a:rPr lang="it-IT" sz="1200" dirty="0"/>
            <a:t>Abrogazione implicita delle altre «disposizioni di legge» che stabiliscono «cause ulteriori di esclusione»? </a:t>
          </a:r>
        </a:p>
      </dgm:t>
    </dgm:pt>
    <dgm:pt modelId="{6C2BE806-C90B-4395-BEA1-3661A301A55B}" type="parTrans" cxnId="{F51C3D21-443C-4F13-8B63-2E988D98CB0F}">
      <dgm:prSet/>
      <dgm:spPr/>
      <dgm:t>
        <a:bodyPr/>
        <a:lstStyle/>
        <a:p>
          <a:endParaRPr lang="it-IT"/>
        </a:p>
      </dgm:t>
    </dgm:pt>
    <dgm:pt modelId="{23C7CD7E-7DD5-4E62-9ACA-5ED27C2BCF8A}" type="sibTrans" cxnId="{F51C3D21-443C-4F13-8B63-2E988D98CB0F}">
      <dgm:prSet/>
      <dgm:spPr/>
      <dgm:t>
        <a:bodyPr/>
        <a:lstStyle/>
        <a:p>
          <a:endParaRPr lang="it-IT"/>
        </a:p>
      </dgm:t>
    </dgm:pt>
    <dgm:pt modelId="{96EB881E-DDB5-443E-ACEF-489316FA8919}">
      <dgm:prSet phldrT="[Testo]" custT="1"/>
      <dgm:spPr/>
      <dgm:t>
        <a:bodyPr anchor="ctr"/>
        <a:lstStyle/>
        <a:p>
          <a:pPr algn="l"/>
          <a:endParaRPr lang="it-IT" sz="1200" dirty="0"/>
        </a:p>
      </dgm:t>
    </dgm:pt>
    <dgm:pt modelId="{94EBF382-2A4C-4DEF-8E96-4BA992FAB706}" type="parTrans" cxnId="{A092A869-82D6-4BB3-AEFF-F21101B6D5C7}">
      <dgm:prSet/>
      <dgm:spPr/>
      <dgm:t>
        <a:bodyPr/>
        <a:lstStyle/>
        <a:p>
          <a:endParaRPr lang="it-IT"/>
        </a:p>
      </dgm:t>
    </dgm:pt>
    <dgm:pt modelId="{6FB4F66D-185E-4332-B876-FF3C251EBB5F}" type="sibTrans" cxnId="{A092A869-82D6-4BB3-AEFF-F21101B6D5C7}">
      <dgm:prSet/>
      <dgm:spPr/>
      <dgm:t>
        <a:bodyPr/>
        <a:lstStyle/>
        <a:p>
          <a:endParaRPr lang="it-IT"/>
        </a:p>
      </dgm:t>
    </dgm:pt>
    <dgm:pt modelId="{824D7AD1-5D96-4D87-8712-0EF55747DAEB}">
      <dgm:prSet phldrT="[Testo]" custT="1"/>
      <dgm:spPr/>
      <dgm:t>
        <a:bodyPr anchor="ctr"/>
        <a:lstStyle/>
        <a:p>
          <a:pPr algn="l"/>
          <a:endParaRPr lang="it-IT" sz="1200" dirty="0"/>
        </a:p>
      </dgm:t>
    </dgm:pt>
    <dgm:pt modelId="{FE19E4A0-4082-4360-BBE5-0BD63F38B4EA}" type="parTrans" cxnId="{9AC4973E-32D5-42AB-B8F4-31289C5DBA70}">
      <dgm:prSet/>
      <dgm:spPr/>
      <dgm:t>
        <a:bodyPr/>
        <a:lstStyle/>
        <a:p>
          <a:endParaRPr lang="it-IT"/>
        </a:p>
      </dgm:t>
    </dgm:pt>
    <dgm:pt modelId="{688594BE-66C8-4076-B796-B07228D08A66}" type="sibTrans" cxnId="{9AC4973E-32D5-42AB-B8F4-31289C5DBA70}">
      <dgm:prSet/>
      <dgm:spPr/>
      <dgm:t>
        <a:bodyPr/>
        <a:lstStyle/>
        <a:p>
          <a:endParaRPr lang="it-IT"/>
        </a:p>
      </dgm:t>
    </dgm:pt>
    <dgm:pt modelId="{C8A4816B-4DCF-45C8-BCD8-1034A8EC2186}" type="pres">
      <dgm:prSet presAssocID="{130D98BE-9758-44EF-BDF9-9311421A406E}" presName="Name0" presStyleCnt="0">
        <dgm:presLayoutVars>
          <dgm:dir/>
          <dgm:animLvl val="lvl"/>
          <dgm:resizeHandles val="exact"/>
        </dgm:presLayoutVars>
      </dgm:prSet>
      <dgm:spPr/>
    </dgm:pt>
    <dgm:pt modelId="{000A6017-B0D3-4254-BF00-86031DA1347B}" type="pres">
      <dgm:prSet presAssocID="{D97D5BBE-9A1C-43CF-AC29-0CC5E790D235}" presName="composite" presStyleCnt="0"/>
      <dgm:spPr/>
    </dgm:pt>
    <dgm:pt modelId="{DAA0E1CB-1857-4401-B4D8-D059DC8A731C}" type="pres">
      <dgm:prSet presAssocID="{D97D5BBE-9A1C-43CF-AC29-0CC5E790D235}" presName="parTx" presStyleLbl="alignNode1" presStyleIdx="0" presStyleCnt="2">
        <dgm:presLayoutVars>
          <dgm:chMax val="0"/>
          <dgm:chPref val="0"/>
          <dgm:bulletEnabled val="1"/>
        </dgm:presLayoutVars>
      </dgm:prSet>
      <dgm:spPr/>
    </dgm:pt>
    <dgm:pt modelId="{D191ADF1-4C72-4C5C-BE7E-53E78BCB4253}" type="pres">
      <dgm:prSet presAssocID="{D97D5BBE-9A1C-43CF-AC29-0CC5E790D235}" presName="desTx" presStyleLbl="alignAccFollowNode1" presStyleIdx="0" presStyleCnt="2" custLinFactNeighborX="-1" custLinFactNeighborY="49176">
        <dgm:presLayoutVars>
          <dgm:bulletEnabled val="1"/>
        </dgm:presLayoutVars>
      </dgm:prSet>
      <dgm:spPr/>
    </dgm:pt>
    <dgm:pt modelId="{F9A70189-0F1D-4D6F-BC28-DB07C5622C38}" type="pres">
      <dgm:prSet presAssocID="{91934260-A1A0-4893-A212-614A40B06241}" presName="space" presStyleCnt="0"/>
      <dgm:spPr/>
    </dgm:pt>
    <dgm:pt modelId="{1BA4B9F7-6F52-4FF8-B5C3-F47D101B1197}" type="pres">
      <dgm:prSet presAssocID="{F7ADD860-7140-4503-A9D1-67E45B508672}" presName="composite" presStyleCnt="0"/>
      <dgm:spPr/>
    </dgm:pt>
    <dgm:pt modelId="{C008062E-B8A1-45BB-A688-0867035C95F6}" type="pres">
      <dgm:prSet presAssocID="{F7ADD860-7140-4503-A9D1-67E45B508672}" presName="parTx" presStyleLbl="alignNode1" presStyleIdx="1" presStyleCnt="2">
        <dgm:presLayoutVars>
          <dgm:chMax val="0"/>
          <dgm:chPref val="0"/>
          <dgm:bulletEnabled val="1"/>
        </dgm:presLayoutVars>
      </dgm:prSet>
      <dgm:spPr/>
    </dgm:pt>
    <dgm:pt modelId="{F01574B2-9A24-43C2-B82B-3D48509FE6AD}" type="pres">
      <dgm:prSet presAssocID="{F7ADD860-7140-4503-A9D1-67E45B508672}" presName="desTx" presStyleLbl="alignAccFollowNode1" presStyleIdx="1" presStyleCnt="2" custLinFactNeighborX="-16" custLinFactNeighborY="331">
        <dgm:presLayoutVars>
          <dgm:bulletEnabled val="1"/>
        </dgm:presLayoutVars>
      </dgm:prSet>
      <dgm:spPr/>
    </dgm:pt>
  </dgm:ptLst>
  <dgm:cxnLst>
    <dgm:cxn modelId="{FE436906-45C6-4EE5-A0FF-A5B550A3074D}" srcId="{D97D5BBE-9A1C-43CF-AC29-0CC5E790D235}" destId="{7DD0C4DE-E7CF-47F3-9221-6791A4ED7924}" srcOrd="0" destOrd="0" parTransId="{514BD065-1D0E-44AB-AC16-1927543A4230}" sibTransId="{F2905897-3B80-41E9-82FE-68B24A203E5D}"/>
    <dgm:cxn modelId="{6291440B-48EE-4203-AB0C-7F0045E6176B}" type="presOf" srcId="{824D7AD1-5D96-4D87-8712-0EF55747DAEB}" destId="{F01574B2-9A24-43C2-B82B-3D48509FE6AD}" srcOrd="0" destOrd="1" presId="urn:microsoft.com/office/officeart/2005/8/layout/hList1"/>
    <dgm:cxn modelId="{24C7200D-9D05-45FC-9F29-44D79FBFABF4}" type="presOf" srcId="{2CA1B3FB-A169-40E0-B81F-C64E606E3E2C}" destId="{F01574B2-9A24-43C2-B82B-3D48509FE6AD}" srcOrd="0" destOrd="3" presId="urn:microsoft.com/office/officeart/2005/8/layout/hList1"/>
    <dgm:cxn modelId="{79940117-CE47-406D-965B-8522033A1FEB}" type="presOf" srcId="{96EB881E-DDB5-443E-ACEF-489316FA8919}" destId="{F01574B2-9A24-43C2-B82B-3D48509FE6AD}" srcOrd="0" destOrd="2" presId="urn:microsoft.com/office/officeart/2005/8/layout/hList1"/>
    <dgm:cxn modelId="{861B5817-4464-42F5-803D-C6C52D41DFD2}" type="presOf" srcId="{7DD0C4DE-E7CF-47F3-9221-6791A4ED7924}" destId="{D191ADF1-4C72-4C5C-BE7E-53E78BCB4253}" srcOrd="0" destOrd="0" presId="urn:microsoft.com/office/officeart/2005/8/layout/hList1"/>
    <dgm:cxn modelId="{35553F1A-148C-4E08-AB03-C5DD7E17E8E5}" type="presOf" srcId="{5116998C-02C4-41B1-A495-B31715CBCEA6}" destId="{D191ADF1-4C72-4C5C-BE7E-53E78BCB4253}" srcOrd="0" destOrd="1" presId="urn:microsoft.com/office/officeart/2005/8/layout/hList1"/>
    <dgm:cxn modelId="{F51C3D21-443C-4F13-8B63-2E988D98CB0F}" srcId="{F7ADD860-7140-4503-A9D1-67E45B508672}" destId="{2CA1B3FB-A169-40E0-B81F-C64E606E3E2C}" srcOrd="3" destOrd="0" parTransId="{6C2BE806-C90B-4395-BEA1-3661A301A55B}" sibTransId="{23C7CD7E-7DD5-4E62-9ACA-5ED27C2BCF8A}"/>
    <dgm:cxn modelId="{6A61BB24-4535-429C-A360-EFB4175D1BCF}" srcId="{D97D5BBE-9A1C-43CF-AC29-0CC5E790D235}" destId="{151AB361-7265-4C27-9E85-5E558B0FE168}" srcOrd="2" destOrd="0" parTransId="{160226BB-143D-4090-B03B-3E905331E45E}" sibTransId="{6F5E92B5-F92C-4861-B2EA-0E94983A509B}"/>
    <dgm:cxn modelId="{9AC4973E-32D5-42AB-B8F4-31289C5DBA70}" srcId="{F7ADD860-7140-4503-A9D1-67E45B508672}" destId="{824D7AD1-5D96-4D87-8712-0EF55747DAEB}" srcOrd="1" destOrd="0" parTransId="{FE19E4A0-4082-4360-BBE5-0BD63F38B4EA}" sibTransId="{688594BE-66C8-4076-B796-B07228D08A66}"/>
    <dgm:cxn modelId="{C1A72E46-04F4-4EC5-9814-9B28E1F31D1D}" srcId="{130D98BE-9758-44EF-BDF9-9311421A406E}" destId="{F7ADD860-7140-4503-A9D1-67E45B508672}" srcOrd="1" destOrd="0" parTransId="{2E772A79-CC28-49C1-A020-A0A295095BE3}" sibTransId="{8CB8984F-4315-4951-85A4-3C4399F0DFD9}"/>
    <dgm:cxn modelId="{20F68067-5046-4F43-B87C-FD6F0F6F6E4B}" srcId="{F7ADD860-7140-4503-A9D1-67E45B508672}" destId="{A9151686-F832-4EFD-92C7-9FF4968FAC49}" srcOrd="0" destOrd="0" parTransId="{F1819C83-CC48-4FCF-8254-C5EA42BD4AB3}" sibTransId="{6F8B0B32-EDE1-4A8F-82F5-4522295D27EF}"/>
    <dgm:cxn modelId="{A092A869-82D6-4BB3-AEFF-F21101B6D5C7}" srcId="{F7ADD860-7140-4503-A9D1-67E45B508672}" destId="{96EB881E-DDB5-443E-ACEF-489316FA8919}" srcOrd="2" destOrd="0" parTransId="{94EBF382-2A4C-4DEF-8E96-4BA992FAB706}" sibTransId="{6FB4F66D-185E-4332-B876-FF3C251EBB5F}"/>
    <dgm:cxn modelId="{F642FE57-13EB-40FC-8342-140ABC61D8A8}" type="presOf" srcId="{F7ADD860-7140-4503-A9D1-67E45B508672}" destId="{C008062E-B8A1-45BB-A688-0867035C95F6}" srcOrd="0" destOrd="0" presId="urn:microsoft.com/office/officeart/2005/8/layout/hList1"/>
    <dgm:cxn modelId="{1E8C317D-1053-444B-BA66-07BCF52728E3}" type="presOf" srcId="{130D98BE-9758-44EF-BDF9-9311421A406E}" destId="{C8A4816B-4DCF-45C8-BCD8-1034A8EC2186}" srcOrd="0" destOrd="0" presId="urn:microsoft.com/office/officeart/2005/8/layout/hList1"/>
    <dgm:cxn modelId="{028068A2-589D-4681-8FE9-E92168F1D229}" type="presOf" srcId="{151AB361-7265-4C27-9E85-5E558B0FE168}" destId="{D191ADF1-4C72-4C5C-BE7E-53E78BCB4253}" srcOrd="0" destOrd="2" presId="urn:microsoft.com/office/officeart/2005/8/layout/hList1"/>
    <dgm:cxn modelId="{5C5659CC-56CC-4EA4-A819-87FBE1B79F5E}" type="presOf" srcId="{D97D5BBE-9A1C-43CF-AC29-0CC5E790D235}" destId="{DAA0E1CB-1857-4401-B4D8-D059DC8A731C}" srcOrd="0" destOrd="0" presId="urn:microsoft.com/office/officeart/2005/8/layout/hList1"/>
    <dgm:cxn modelId="{053B10D5-882A-4DA9-94F4-336F7CB710FE}" srcId="{130D98BE-9758-44EF-BDF9-9311421A406E}" destId="{D97D5BBE-9A1C-43CF-AC29-0CC5E790D235}" srcOrd="0" destOrd="0" parTransId="{7E6F3F1A-8AAF-4EE7-83DB-FEE99D356757}" sibTransId="{91934260-A1A0-4893-A212-614A40B06241}"/>
    <dgm:cxn modelId="{E87007D9-C342-42C7-93F3-EFDEF1685CB2}" srcId="{D97D5BBE-9A1C-43CF-AC29-0CC5E790D235}" destId="{5116998C-02C4-41B1-A495-B31715CBCEA6}" srcOrd="1" destOrd="0" parTransId="{0AA38177-058F-40CC-AD21-155029064035}" sibTransId="{C8459C20-23D8-4EC2-9432-9768E9DDEBFD}"/>
    <dgm:cxn modelId="{3C5562DD-7EDF-4C6D-8649-F393E0BCEB13}" type="presOf" srcId="{A9151686-F832-4EFD-92C7-9FF4968FAC49}" destId="{F01574B2-9A24-43C2-B82B-3D48509FE6AD}" srcOrd="0" destOrd="0" presId="urn:microsoft.com/office/officeart/2005/8/layout/hList1"/>
    <dgm:cxn modelId="{CF56DAFC-DDCB-46AF-ABEF-D353AB25F679}" type="presParOf" srcId="{C8A4816B-4DCF-45C8-BCD8-1034A8EC2186}" destId="{000A6017-B0D3-4254-BF00-86031DA1347B}" srcOrd="0" destOrd="0" presId="urn:microsoft.com/office/officeart/2005/8/layout/hList1"/>
    <dgm:cxn modelId="{743BE10D-66C0-4595-8DD1-779D342CB5B7}" type="presParOf" srcId="{000A6017-B0D3-4254-BF00-86031DA1347B}" destId="{DAA0E1CB-1857-4401-B4D8-D059DC8A731C}" srcOrd="0" destOrd="0" presId="urn:microsoft.com/office/officeart/2005/8/layout/hList1"/>
    <dgm:cxn modelId="{FDFCCE3B-E92C-4D59-95BB-0BA58EF56CCA}" type="presParOf" srcId="{000A6017-B0D3-4254-BF00-86031DA1347B}" destId="{D191ADF1-4C72-4C5C-BE7E-53E78BCB4253}" srcOrd="1" destOrd="0" presId="urn:microsoft.com/office/officeart/2005/8/layout/hList1"/>
    <dgm:cxn modelId="{C0969A57-E580-48BE-A0B0-969FB284A1A4}" type="presParOf" srcId="{C8A4816B-4DCF-45C8-BCD8-1034A8EC2186}" destId="{F9A70189-0F1D-4D6F-BC28-DB07C5622C38}" srcOrd="1" destOrd="0" presId="urn:microsoft.com/office/officeart/2005/8/layout/hList1"/>
    <dgm:cxn modelId="{86BBC681-A4CF-494F-82DF-EB07192F69DB}" type="presParOf" srcId="{C8A4816B-4DCF-45C8-BCD8-1034A8EC2186}" destId="{1BA4B9F7-6F52-4FF8-B5C3-F47D101B1197}" srcOrd="2" destOrd="0" presId="urn:microsoft.com/office/officeart/2005/8/layout/hList1"/>
    <dgm:cxn modelId="{C1922D78-9C17-42CB-9E32-846274985292}" type="presParOf" srcId="{1BA4B9F7-6F52-4FF8-B5C3-F47D101B1197}" destId="{C008062E-B8A1-45BB-A688-0867035C95F6}" srcOrd="0" destOrd="0" presId="urn:microsoft.com/office/officeart/2005/8/layout/hList1"/>
    <dgm:cxn modelId="{CD5BB505-79C9-459C-B0C4-5584D7FBBF8D}" type="presParOf" srcId="{1BA4B9F7-6F52-4FF8-B5C3-F47D101B1197}" destId="{F01574B2-9A24-43C2-B82B-3D48509FE6A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3B59D0D-4F26-4A52-A096-69B90AFAEB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30AC1B5F-0DB0-4A2B-A42A-3F2AF06B7372}">
      <dgm:prSet phldrT="[Testo]"/>
      <dgm:spPr/>
      <dgm:t>
        <a:bodyPr/>
        <a:lstStyle/>
        <a:p>
          <a:r>
            <a:rPr lang="it-IT" dirty="0"/>
            <a:t>Se la causa di esclusione si è verificata prima della presentazione dell’offerta, l’operatore economico, contestualmente all’offerta, la comunica alla stazione appaltante e, alternativamente</a:t>
          </a:r>
        </a:p>
      </dgm:t>
    </dgm:pt>
    <dgm:pt modelId="{0543979F-35A2-4180-8141-5C05B9F430A7}" type="parTrans" cxnId="{FD33B7F3-524E-4E56-B1F0-69F2B8B2A13B}">
      <dgm:prSet/>
      <dgm:spPr/>
      <dgm:t>
        <a:bodyPr/>
        <a:lstStyle/>
        <a:p>
          <a:endParaRPr lang="it-IT"/>
        </a:p>
      </dgm:t>
    </dgm:pt>
    <dgm:pt modelId="{5230ECF0-3462-46D2-8AF8-B3772A513937}" type="sibTrans" cxnId="{FD33B7F3-524E-4E56-B1F0-69F2B8B2A13B}">
      <dgm:prSet/>
      <dgm:spPr/>
      <dgm:t>
        <a:bodyPr/>
        <a:lstStyle/>
        <a:p>
          <a:endParaRPr lang="it-IT"/>
        </a:p>
      </dgm:t>
    </dgm:pt>
    <dgm:pt modelId="{B0A7EB65-2803-4BAE-94DA-5490C02AC2E3}">
      <dgm:prSet phldrT="[Testo]"/>
      <dgm:spPr/>
      <dgm:t>
        <a:bodyPr/>
        <a:lstStyle/>
        <a:p>
          <a:r>
            <a:rPr lang="it-IT" dirty="0"/>
            <a:t>Comprova di avere adottato le misure di </a:t>
          </a:r>
          <a:r>
            <a:rPr lang="it-IT" i="1" dirty="0"/>
            <a:t>self cleaning </a:t>
          </a:r>
        </a:p>
        <a:p>
          <a:r>
            <a:rPr lang="it-IT" dirty="0"/>
            <a:t>(art. 96 co. 3 lett. a)</a:t>
          </a:r>
        </a:p>
        <a:p>
          <a:endParaRPr lang="it-IT" dirty="0"/>
        </a:p>
      </dgm:t>
    </dgm:pt>
    <dgm:pt modelId="{263F9A3F-121F-493D-A84E-C98D8FFD8017}" type="parTrans" cxnId="{B76EF9B5-0CA1-433F-8C9C-C500AAB9C098}">
      <dgm:prSet/>
      <dgm:spPr>
        <a:ln>
          <a:solidFill>
            <a:schemeClr val="tx1"/>
          </a:solidFill>
        </a:ln>
      </dgm:spPr>
      <dgm:t>
        <a:bodyPr/>
        <a:lstStyle/>
        <a:p>
          <a:endParaRPr lang="it-IT"/>
        </a:p>
      </dgm:t>
    </dgm:pt>
    <dgm:pt modelId="{BC788927-8933-46B7-A685-61947C24879D}" type="sibTrans" cxnId="{B76EF9B5-0CA1-433F-8C9C-C500AAB9C098}">
      <dgm:prSet/>
      <dgm:spPr/>
      <dgm:t>
        <a:bodyPr/>
        <a:lstStyle/>
        <a:p>
          <a:endParaRPr lang="it-IT"/>
        </a:p>
      </dgm:t>
    </dgm:pt>
    <dgm:pt modelId="{85AB028C-415D-4A02-B538-6557C07613D1}">
      <dgm:prSet phldrT="[Testo]"/>
      <dgm:spPr/>
      <dgm:t>
        <a:bodyPr/>
        <a:lstStyle/>
        <a:p>
          <a:r>
            <a:rPr lang="it-IT" dirty="0"/>
            <a:t>Comprova l’impossibilità di adottare tali misure prima della presentazione dell’offerta e successivamente adotta le misure di </a:t>
          </a:r>
          <a:r>
            <a:rPr lang="it-IT" i="1" dirty="0"/>
            <a:t>self cleaning</a:t>
          </a:r>
        </a:p>
        <a:p>
          <a:r>
            <a:rPr lang="it-IT" dirty="0"/>
            <a:t>(art. 3 co. 3 lett. b)</a:t>
          </a:r>
        </a:p>
      </dgm:t>
    </dgm:pt>
    <dgm:pt modelId="{86159E38-297A-4291-B9FB-C650DB6C6D56}" type="parTrans" cxnId="{7B70C96A-0E47-46B8-9874-A18D6F777B21}">
      <dgm:prSet/>
      <dgm:spPr>
        <a:ln>
          <a:solidFill>
            <a:schemeClr val="tx1"/>
          </a:solidFill>
        </a:ln>
      </dgm:spPr>
      <dgm:t>
        <a:bodyPr/>
        <a:lstStyle/>
        <a:p>
          <a:endParaRPr lang="it-IT"/>
        </a:p>
      </dgm:t>
    </dgm:pt>
    <dgm:pt modelId="{9A112691-8A18-46D8-8783-0658FA404503}" type="sibTrans" cxnId="{7B70C96A-0E47-46B8-9874-A18D6F777B21}">
      <dgm:prSet/>
      <dgm:spPr/>
      <dgm:t>
        <a:bodyPr/>
        <a:lstStyle/>
        <a:p>
          <a:endParaRPr lang="it-IT"/>
        </a:p>
      </dgm:t>
    </dgm:pt>
    <dgm:pt modelId="{020174B3-A50F-4E15-B56D-B6421F59AE41}">
      <dgm:prSet/>
      <dgm:spPr/>
      <dgm:t>
        <a:bodyPr/>
        <a:lstStyle/>
        <a:p>
          <a:r>
            <a:rPr lang="it-IT" dirty="0"/>
            <a:t>Se la causa di esclusione si è verificata successivamente alla presentazione dell’offerta </a:t>
          </a:r>
        </a:p>
      </dgm:t>
    </dgm:pt>
    <dgm:pt modelId="{E077335B-43E2-4667-AC71-922E22C10025}" type="parTrans" cxnId="{9AF75142-9638-4125-BE32-AF39077ACCCA}">
      <dgm:prSet/>
      <dgm:spPr/>
      <dgm:t>
        <a:bodyPr/>
        <a:lstStyle/>
        <a:p>
          <a:endParaRPr lang="it-IT"/>
        </a:p>
      </dgm:t>
    </dgm:pt>
    <dgm:pt modelId="{4C24650E-20A2-4AFF-8492-AB2D710CC39F}" type="sibTrans" cxnId="{9AF75142-9638-4125-BE32-AF39077ACCCA}">
      <dgm:prSet/>
      <dgm:spPr/>
      <dgm:t>
        <a:bodyPr/>
        <a:lstStyle/>
        <a:p>
          <a:endParaRPr lang="it-IT"/>
        </a:p>
      </dgm:t>
    </dgm:pt>
    <dgm:pt modelId="{15216566-B7BE-4DA4-A626-82DF6274B36A}">
      <dgm:prSet/>
      <dgm:spPr/>
      <dgm:t>
        <a:bodyPr/>
        <a:lstStyle/>
        <a:p>
          <a:r>
            <a:rPr lang="it-IT" dirty="0"/>
            <a:t>l’operatore economico adotta e comunica le misure di </a:t>
          </a:r>
          <a:r>
            <a:rPr lang="it-IT" i="1" dirty="0"/>
            <a:t>self cleaning </a:t>
          </a:r>
        </a:p>
        <a:p>
          <a:r>
            <a:rPr lang="it-IT" dirty="0"/>
            <a:t>(art. 96 co. 4) </a:t>
          </a:r>
        </a:p>
      </dgm:t>
    </dgm:pt>
    <dgm:pt modelId="{61E71A95-915B-4022-808A-4E4A5C09CB07}" type="parTrans" cxnId="{F996A43B-64A8-4AAE-8964-886FA28486EE}">
      <dgm:prSet/>
      <dgm:spPr>
        <a:ln>
          <a:solidFill>
            <a:schemeClr val="tx1"/>
          </a:solidFill>
        </a:ln>
      </dgm:spPr>
      <dgm:t>
        <a:bodyPr/>
        <a:lstStyle/>
        <a:p>
          <a:endParaRPr lang="it-IT"/>
        </a:p>
      </dgm:t>
    </dgm:pt>
    <dgm:pt modelId="{385075F2-9FF3-48C5-A14A-1F339B5786C9}" type="sibTrans" cxnId="{F996A43B-64A8-4AAE-8964-886FA28486EE}">
      <dgm:prSet/>
      <dgm:spPr/>
      <dgm:t>
        <a:bodyPr/>
        <a:lstStyle/>
        <a:p>
          <a:endParaRPr lang="it-IT"/>
        </a:p>
      </dgm:t>
    </dgm:pt>
    <dgm:pt modelId="{289A0BED-5845-4981-ACF3-B4699353BCEB}" type="pres">
      <dgm:prSet presAssocID="{F3B59D0D-4F26-4A52-A096-69B90AFAEBE9}" presName="hierChild1" presStyleCnt="0">
        <dgm:presLayoutVars>
          <dgm:orgChart val="1"/>
          <dgm:chPref val="1"/>
          <dgm:dir/>
          <dgm:animOne val="branch"/>
          <dgm:animLvl val="lvl"/>
          <dgm:resizeHandles/>
        </dgm:presLayoutVars>
      </dgm:prSet>
      <dgm:spPr/>
    </dgm:pt>
    <dgm:pt modelId="{B3360C40-32C6-43DB-A626-FF37251D353B}" type="pres">
      <dgm:prSet presAssocID="{30AC1B5F-0DB0-4A2B-A42A-3F2AF06B7372}" presName="hierRoot1" presStyleCnt="0">
        <dgm:presLayoutVars>
          <dgm:hierBranch val="init"/>
        </dgm:presLayoutVars>
      </dgm:prSet>
      <dgm:spPr/>
    </dgm:pt>
    <dgm:pt modelId="{91D4ADBF-71FA-4807-943E-E53A056FC2A0}" type="pres">
      <dgm:prSet presAssocID="{30AC1B5F-0DB0-4A2B-A42A-3F2AF06B7372}" presName="rootComposite1" presStyleCnt="0"/>
      <dgm:spPr/>
    </dgm:pt>
    <dgm:pt modelId="{46EED2D4-C151-469D-A44F-3713D91F36FD}" type="pres">
      <dgm:prSet presAssocID="{30AC1B5F-0DB0-4A2B-A42A-3F2AF06B7372}" presName="rootText1" presStyleLbl="node0" presStyleIdx="0" presStyleCnt="2">
        <dgm:presLayoutVars>
          <dgm:chPref val="3"/>
        </dgm:presLayoutVars>
      </dgm:prSet>
      <dgm:spPr/>
    </dgm:pt>
    <dgm:pt modelId="{BBDADD88-B8FC-44CE-A80B-88D502B7E349}" type="pres">
      <dgm:prSet presAssocID="{30AC1B5F-0DB0-4A2B-A42A-3F2AF06B7372}" presName="rootConnector1" presStyleLbl="node1" presStyleIdx="0" presStyleCnt="0"/>
      <dgm:spPr/>
    </dgm:pt>
    <dgm:pt modelId="{247AC977-75D7-42C7-87D6-04BCEB615B37}" type="pres">
      <dgm:prSet presAssocID="{30AC1B5F-0DB0-4A2B-A42A-3F2AF06B7372}" presName="hierChild2" presStyleCnt="0"/>
      <dgm:spPr/>
    </dgm:pt>
    <dgm:pt modelId="{9DE48D3C-CD80-4D80-842C-2A55DC11069C}" type="pres">
      <dgm:prSet presAssocID="{263F9A3F-121F-493D-A84E-C98D8FFD8017}" presName="Name37" presStyleLbl="parChTrans1D2" presStyleIdx="0" presStyleCnt="3"/>
      <dgm:spPr/>
    </dgm:pt>
    <dgm:pt modelId="{3DDBD3FB-222E-4455-86AD-121D3A86CEAF}" type="pres">
      <dgm:prSet presAssocID="{B0A7EB65-2803-4BAE-94DA-5490C02AC2E3}" presName="hierRoot2" presStyleCnt="0">
        <dgm:presLayoutVars>
          <dgm:hierBranch val="init"/>
        </dgm:presLayoutVars>
      </dgm:prSet>
      <dgm:spPr/>
    </dgm:pt>
    <dgm:pt modelId="{7229E315-EA64-4072-8F0C-3A8D33280CCC}" type="pres">
      <dgm:prSet presAssocID="{B0A7EB65-2803-4BAE-94DA-5490C02AC2E3}" presName="rootComposite" presStyleCnt="0"/>
      <dgm:spPr/>
    </dgm:pt>
    <dgm:pt modelId="{7930DBB7-9592-4915-BDC1-9C0E1CC76A3F}" type="pres">
      <dgm:prSet presAssocID="{B0A7EB65-2803-4BAE-94DA-5490C02AC2E3}" presName="rootText" presStyleLbl="node2" presStyleIdx="0" presStyleCnt="3">
        <dgm:presLayoutVars>
          <dgm:chPref val="3"/>
        </dgm:presLayoutVars>
      </dgm:prSet>
      <dgm:spPr/>
    </dgm:pt>
    <dgm:pt modelId="{9CB48F8A-BA74-49C2-85AC-19C4D83D8040}" type="pres">
      <dgm:prSet presAssocID="{B0A7EB65-2803-4BAE-94DA-5490C02AC2E3}" presName="rootConnector" presStyleLbl="node2" presStyleIdx="0" presStyleCnt="3"/>
      <dgm:spPr/>
    </dgm:pt>
    <dgm:pt modelId="{BEFD1330-9762-4982-B492-8BCDA58A4553}" type="pres">
      <dgm:prSet presAssocID="{B0A7EB65-2803-4BAE-94DA-5490C02AC2E3}" presName="hierChild4" presStyleCnt="0"/>
      <dgm:spPr/>
    </dgm:pt>
    <dgm:pt modelId="{348C9367-B892-4725-8720-0D4CC14A7220}" type="pres">
      <dgm:prSet presAssocID="{B0A7EB65-2803-4BAE-94DA-5490C02AC2E3}" presName="hierChild5" presStyleCnt="0"/>
      <dgm:spPr/>
    </dgm:pt>
    <dgm:pt modelId="{CE815A4A-C423-4955-9C4B-CA79161CE7AA}" type="pres">
      <dgm:prSet presAssocID="{86159E38-297A-4291-B9FB-C650DB6C6D56}" presName="Name37" presStyleLbl="parChTrans1D2" presStyleIdx="1" presStyleCnt="3"/>
      <dgm:spPr/>
    </dgm:pt>
    <dgm:pt modelId="{61908071-D948-472B-8B4C-2A7CC544A32F}" type="pres">
      <dgm:prSet presAssocID="{85AB028C-415D-4A02-B538-6557C07613D1}" presName="hierRoot2" presStyleCnt="0">
        <dgm:presLayoutVars>
          <dgm:hierBranch val="init"/>
        </dgm:presLayoutVars>
      </dgm:prSet>
      <dgm:spPr/>
    </dgm:pt>
    <dgm:pt modelId="{C7C801C7-0F27-4816-B350-6C67B59EF5D6}" type="pres">
      <dgm:prSet presAssocID="{85AB028C-415D-4A02-B538-6557C07613D1}" presName="rootComposite" presStyleCnt="0"/>
      <dgm:spPr/>
    </dgm:pt>
    <dgm:pt modelId="{770A4696-5D45-4F5F-AC99-6F39C6278EF1}" type="pres">
      <dgm:prSet presAssocID="{85AB028C-415D-4A02-B538-6557C07613D1}" presName="rootText" presStyleLbl="node2" presStyleIdx="1" presStyleCnt="3">
        <dgm:presLayoutVars>
          <dgm:chPref val="3"/>
        </dgm:presLayoutVars>
      </dgm:prSet>
      <dgm:spPr/>
    </dgm:pt>
    <dgm:pt modelId="{7B1265C7-36DA-41B6-ADD0-3464A0C77CA0}" type="pres">
      <dgm:prSet presAssocID="{85AB028C-415D-4A02-B538-6557C07613D1}" presName="rootConnector" presStyleLbl="node2" presStyleIdx="1" presStyleCnt="3"/>
      <dgm:spPr/>
    </dgm:pt>
    <dgm:pt modelId="{D747EB4B-9C11-481E-A7E7-238E9B138C51}" type="pres">
      <dgm:prSet presAssocID="{85AB028C-415D-4A02-B538-6557C07613D1}" presName="hierChild4" presStyleCnt="0"/>
      <dgm:spPr/>
    </dgm:pt>
    <dgm:pt modelId="{992B2D75-80DE-4FD6-B724-B06DEE0EC118}" type="pres">
      <dgm:prSet presAssocID="{85AB028C-415D-4A02-B538-6557C07613D1}" presName="hierChild5" presStyleCnt="0"/>
      <dgm:spPr/>
    </dgm:pt>
    <dgm:pt modelId="{0886F1FC-808A-4885-BF1A-DB7734E09BF1}" type="pres">
      <dgm:prSet presAssocID="{30AC1B5F-0DB0-4A2B-A42A-3F2AF06B7372}" presName="hierChild3" presStyleCnt="0"/>
      <dgm:spPr/>
    </dgm:pt>
    <dgm:pt modelId="{9670FB60-159E-428F-BEAF-E2B743D7310D}" type="pres">
      <dgm:prSet presAssocID="{020174B3-A50F-4E15-B56D-B6421F59AE41}" presName="hierRoot1" presStyleCnt="0">
        <dgm:presLayoutVars>
          <dgm:hierBranch val="init"/>
        </dgm:presLayoutVars>
      </dgm:prSet>
      <dgm:spPr/>
    </dgm:pt>
    <dgm:pt modelId="{6600AB81-2633-4464-8E62-322B61548348}" type="pres">
      <dgm:prSet presAssocID="{020174B3-A50F-4E15-B56D-B6421F59AE41}" presName="rootComposite1" presStyleCnt="0"/>
      <dgm:spPr/>
    </dgm:pt>
    <dgm:pt modelId="{E98F1E21-FB52-4A04-87F3-C8385F2A12B5}" type="pres">
      <dgm:prSet presAssocID="{020174B3-A50F-4E15-B56D-B6421F59AE41}" presName="rootText1" presStyleLbl="node0" presStyleIdx="1" presStyleCnt="2">
        <dgm:presLayoutVars>
          <dgm:chPref val="3"/>
        </dgm:presLayoutVars>
      </dgm:prSet>
      <dgm:spPr/>
    </dgm:pt>
    <dgm:pt modelId="{4B720DC6-9FCE-4035-AFB6-BDC103EA947D}" type="pres">
      <dgm:prSet presAssocID="{020174B3-A50F-4E15-B56D-B6421F59AE41}" presName="rootConnector1" presStyleLbl="node1" presStyleIdx="0" presStyleCnt="0"/>
      <dgm:spPr/>
    </dgm:pt>
    <dgm:pt modelId="{55FDAA7F-277D-49DF-B851-D9BA3BBC4E28}" type="pres">
      <dgm:prSet presAssocID="{020174B3-A50F-4E15-B56D-B6421F59AE41}" presName="hierChild2" presStyleCnt="0"/>
      <dgm:spPr/>
    </dgm:pt>
    <dgm:pt modelId="{B600D94E-FAF8-4CEA-B9D9-D6D6BD22CAAC}" type="pres">
      <dgm:prSet presAssocID="{61E71A95-915B-4022-808A-4E4A5C09CB07}" presName="Name37" presStyleLbl="parChTrans1D2" presStyleIdx="2" presStyleCnt="3"/>
      <dgm:spPr/>
    </dgm:pt>
    <dgm:pt modelId="{BC6BDF65-23F3-415F-9624-D64BA3DF06ED}" type="pres">
      <dgm:prSet presAssocID="{15216566-B7BE-4DA4-A626-82DF6274B36A}" presName="hierRoot2" presStyleCnt="0">
        <dgm:presLayoutVars>
          <dgm:hierBranch val="init"/>
        </dgm:presLayoutVars>
      </dgm:prSet>
      <dgm:spPr/>
    </dgm:pt>
    <dgm:pt modelId="{246F4B3B-5BC2-495D-B592-B559F24DC34A}" type="pres">
      <dgm:prSet presAssocID="{15216566-B7BE-4DA4-A626-82DF6274B36A}" presName="rootComposite" presStyleCnt="0"/>
      <dgm:spPr/>
    </dgm:pt>
    <dgm:pt modelId="{C0D98F8F-C7B4-42EF-9562-F33A3F07C8E2}" type="pres">
      <dgm:prSet presAssocID="{15216566-B7BE-4DA4-A626-82DF6274B36A}" presName="rootText" presStyleLbl="node2" presStyleIdx="2" presStyleCnt="3">
        <dgm:presLayoutVars>
          <dgm:chPref val="3"/>
        </dgm:presLayoutVars>
      </dgm:prSet>
      <dgm:spPr/>
    </dgm:pt>
    <dgm:pt modelId="{F84B93FA-B5E1-412D-9D2D-613447096402}" type="pres">
      <dgm:prSet presAssocID="{15216566-B7BE-4DA4-A626-82DF6274B36A}" presName="rootConnector" presStyleLbl="node2" presStyleIdx="2" presStyleCnt="3"/>
      <dgm:spPr/>
    </dgm:pt>
    <dgm:pt modelId="{4EAD1EA6-DDC4-42D6-A7D8-58136CB8F868}" type="pres">
      <dgm:prSet presAssocID="{15216566-B7BE-4DA4-A626-82DF6274B36A}" presName="hierChild4" presStyleCnt="0"/>
      <dgm:spPr/>
    </dgm:pt>
    <dgm:pt modelId="{C881C449-ECF4-43B2-9BF9-A7736EA1FA27}" type="pres">
      <dgm:prSet presAssocID="{15216566-B7BE-4DA4-A626-82DF6274B36A}" presName="hierChild5" presStyleCnt="0"/>
      <dgm:spPr/>
    </dgm:pt>
    <dgm:pt modelId="{031AB013-334D-493A-92E3-66456F601904}" type="pres">
      <dgm:prSet presAssocID="{020174B3-A50F-4E15-B56D-B6421F59AE41}" presName="hierChild3" presStyleCnt="0"/>
      <dgm:spPr/>
    </dgm:pt>
  </dgm:ptLst>
  <dgm:cxnLst>
    <dgm:cxn modelId="{1429C711-C2F4-402F-97C0-48C075C4B339}" type="presOf" srcId="{020174B3-A50F-4E15-B56D-B6421F59AE41}" destId="{4B720DC6-9FCE-4035-AFB6-BDC103EA947D}" srcOrd="1" destOrd="0" presId="urn:microsoft.com/office/officeart/2005/8/layout/orgChart1"/>
    <dgm:cxn modelId="{CE2B0213-3D67-483A-9BE5-F9A88C3DFC58}" type="presOf" srcId="{B0A7EB65-2803-4BAE-94DA-5490C02AC2E3}" destId="{9CB48F8A-BA74-49C2-85AC-19C4D83D8040}" srcOrd="1" destOrd="0" presId="urn:microsoft.com/office/officeart/2005/8/layout/orgChart1"/>
    <dgm:cxn modelId="{DFACBF23-61AC-4619-97A8-6F83DB78CC07}" type="presOf" srcId="{B0A7EB65-2803-4BAE-94DA-5490C02AC2E3}" destId="{7930DBB7-9592-4915-BDC1-9C0E1CC76A3F}" srcOrd="0" destOrd="0" presId="urn:microsoft.com/office/officeart/2005/8/layout/orgChart1"/>
    <dgm:cxn modelId="{CFDBEF3A-69EF-4D87-989C-7EA0596256C0}" type="presOf" srcId="{15216566-B7BE-4DA4-A626-82DF6274B36A}" destId="{F84B93FA-B5E1-412D-9D2D-613447096402}" srcOrd="1" destOrd="0" presId="urn:microsoft.com/office/officeart/2005/8/layout/orgChart1"/>
    <dgm:cxn modelId="{F996A43B-64A8-4AAE-8964-886FA28486EE}" srcId="{020174B3-A50F-4E15-B56D-B6421F59AE41}" destId="{15216566-B7BE-4DA4-A626-82DF6274B36A}" srcOrd="0" destOrd="0" parTransId="{61E71A95-915B-4022-808A-4E4A5C09CB07}" sibTransId="{385075F2-9FF3-48C5-A14A-1F339B5786C9}"/>
    <dgm:cxn modelId="{960F773E-8B85-4C23-AF13-9B3D638457A8}" type="presOf" srcId="{15216566-B7BE-4DA4-A626-82DF6274B36A}" destId="{C0D98F8F-C7B4-42EF-9562-F33A3F07C8E2}" srcOrd="0" destOrd="0" presId="urn:microsoft.com/office/officeart/2005/8/layout/orgChart1"/>
    <dgm:cxn modelId="{5532DB3E-D2EE-4555-8D13-B24E4955A97F}" type="presOf" srcId="{263F9A3F-121F-493D-A84E-C98D8FFD8017}" destId="{9DE48D3C-CD80-4D80-842C-2A55DC11069C}" srcOrd="0" destOrd="0" presId="urn:microsoft.com/office/officeart/2005/8/layout/orgChart1"/>
    <dgm:cxn modelId="{9AF75142-9638-4125-BE32-AF39077ACCCA}" srcId="{F3B59D0D-4F26-4A52-A096-69B90AFAEBE9}" destId="{020174B3-A50F-4E15-B56D-B6421F59AE41}" srcOrd="1" destOrd="0" parTransId="{E077335B-43E2-4667-AC71-922E22C10025}" sibTransId="{4C24650E-20A2-4AFF-8492-AB2D710CC39F}"/>
    <dgm:cxn modelId="{F9799D62-BB5C-4D5B-8A9F-33B466881AFD}" type="presOf" srcId="{30AC1B5F-0DB0-4A2B-A42A-3F2AF06B7372}" destId="{BBDADD88-B8FC-44CE-A80B-88D502B7E349}" srcOrd="1" destOrd="0" presId="urn:microsoft.com/office/officeart/2005/8/layout/orgChart1"/>
    <dgm:cxn modelId="{CCC2AB63-E65B-436E-8319-CC6E365C1328}" type="presOf" srcId="{30AC1B5F-0DB0-4A2B-A42A-3F2AF06B7372}" destId="{46EED2D4-C151-469D-A44F-3713D91F36FD}" srcOrd="0" destOrd="0" presId="urn:microsoft.com/office/officeart/2005/8/layout/orgChart1"/>
    <dgm:cxn modelId="{7B70C96A-0E47-46B8-9874-A18D6F777B21}" srcId="{30AC1B5F-0DB0-4A2B-A42A-3F2AF06B7372}" destId="{85AB028C-415D-4A02-B538-6557C07613D1}" srcOrd="1" destOrd="0" parTransId="{86159E38-297A-4291-B9FB-C650DB6C6D56}" sibTransId="{9A112691-8A18-46D8-8783-0658FA404503}"/>
    <dgm:cxn modelId="{15705C71-7729-4E02-B3F4-6CF2275C56CB}" type="presOf" srcId="{85AB028C-415D-4A02-B538-6557C07613D1}" destId="{7B1265C7-36DA-41B6-ADD0-3464A0C77CA0}" srcOrd="1" destOrd="0" presId="urn:microsoft.com/office/officeart/2005/8/layout/orgChart1"/>
    <dgm:cxn modelId="{6EC14C5A-F8A1-4D86-9E45-FB12C7A38276}" type="presOf" srcId="{85AB028C-415D-4A02-B538-6557C07613D1}" destId="{770A4696-5D45-4F5F-AC99-6F39C6278EF1}" srcOrd="0" destOrd="0" presId="urn:microsoft.com/office/officeart/2005/8/layout/orgChart1"/>
    <dgm:cxn modelId="{5B49BBA2-3649-4764-B420-16EF7685178B}" type="presOf" srcId="{020174B3-A50F-4E15-B56D-B6421F59AE41}" destId="{E98F1E21-FB52-4A04-87F3-C8385F2A12B5}" srcOrd="0" destOrd="0" presId="urn:microsoft.com/office/officeart/2005/8/layout/orgChart1"/>
    <dgm:cxn modelId="{B76EF9B5-0CA1-433F-8C9C-C500AAB9C098}" srcId="{30AC1B5F-0DB0-4A2B-A42A-3F2AF06B7372}" destId="{B0A7EB65-2803-4BAE-94DA-5490C02AC2E3}" srcOrd="0" destOrd="0" parTransId="{263F9A3F-121F-493D-A84E-C98D8FFD8017}" sibTransId="{BC788927-8933-46B7-A685-61947C24879D}"/>
    <dgm:cxn modelId="{C281F6D1-888E-4E25-A466-812A4DDF9D85}" type="presOf" srcId="{61E71A95-915B-4022-808A-4E4A5C09CB07}" destId="{B600D94E-FAF8-4CEA-B9D9-D6D6BD22CAAC}" srcOrd="0" destOrd="0" presId="urn:microsoft.com/office/officeart/2005/8/layout/orgChart1"/>
    <dgm:cxn modelId="{E7E78FD9-90C8-44C3-8541-367EFBE0DD7F}" type="presOf" srcId="{F3B59D0D-4F26-4A52-A096-69B90AFAEBE9}" destId="{289A0BED-5845-4981-ACF3-B4699353BCEB}" srcOrd="0" destOrd="0" presId="urn:microsoft.com/office/officeart/2005/8/layout/orgChart1"/>
    <dgm:cxn modelId="{A43292DE-3F7F-4751-B147-A7B51EA26957}" type="presOf" srcId="{86159E38-297A-4291-B9FB-C650DB6C6D56}" destId="{CE815A4A-C423-4955-9C4B-CA79161CE7AA}" srcOrd="0" destOrd="0" presId="urn:microsoft.com/office/officeart/2005/8/layout/orgChart1"/>
    <dgm:cxn modelId="{FD33B7F3-524E-4E56-B1F0-69F2B8B2A13B}" srcId="{F3B59D0D-4F26-4A52-A096-69B90AFAEBE9}" destId="{30AC1B5F-0DB0-4A2B-A42A-3F2AF06B7372}" srcOrd="0" destOrd="0" parTransId="{0543979F-35A2-4180-8141-5C05B9F430A7}" sibTransId="{5230ECF0-3462-46D2-8AF8-B3772A513937}"/>
    <dgm:cxn modelId="{A32D1B44-E60D-49F4-8BC2-5B90C6D8351D}" type="presParOf" srcId="{289A0BED-5845-4981-ACF3-B4699353BCEB}" destId="{B3360C40-32C6-43DB-A626-FF37251D353B}" srcOrd="0" destOrd="0" presId="urn:microsoft.com/office/officeart/2005/8/layout/orgChart1"/>
    <dgm:cxn modelId="{A20014EB-CE78-4EBD-B045-3B9FB94E5CB7}" type="presParOf" srcId="{B3360C40-32C6-43DB-A626-FF37251D353B}" destId="{91D4ADBF-71FA-4807-943E-E53A056FC2A0}" srcOrd="0" destOrd="0" presId="urn:microsoft.com/office/officeart/2005/8/layout/orgChart1"/>
    <dgm:cxn modelId="{5CA57667-78BC-4889-884D-422C3E4EE627}" type="presParOf" srcId="{91D4ADBF-71FA-4807-943E-E53A056FC2A0}" destId="{46EED2D4-C151-469D-A44F-3713D91F36FD}" srcOrd="0" destOrd="0" presId="urn:microsoft.com/office/officeart/2005/8/layout/orgChart1"/>
    <dgm:cxn modelId="{7F3FE9A2-CE08-4C6C-A9B1-83875A39DB76}" type="presParOf" srcId="{91D4ADBF-71FA-4807-943E-E53A056FC2A0}" destId="{BBDADD88-B8FC-44CE-A80B-88D502B7E349}" srcOrd="1" destOrd="0" presId="urn:microsoft.com/office/officeart/2005/8/layout/orgChart1"/>
    <dgm:cxn modelId="{D4673907-168E-412D-B7B0-C16E5CE623FE}" type="presParOf" srcId="{B3360C40-32C6-43DB-A626-FF37251D353B}" destId="{247AC977-75D7-42C7-87D6-04BCEB615B37}" srcOrd="1" destOrd="0" presId="urn:microsoft.com/office/officeart/2005/8/layout/orgChart1"/>
    <dgm:cxn modelId="{657ED0E4-9E2D-4E54-95F1-1B9E57E54549}" type="presParOf" srcId="{247AC977-75D7-42C7-87D6-04BCEB615B37}" destId="{9DE48D3C-CD80-4D80-842C-2A55DC11069C}" srcOrd="0" destOrd="0" presId="urn:microsoft.com/office/officeart/2005/8/layout/orgChart1"/>
    <dgm:cxn modelId="{0C3C4D85-CDCD-4318-AD2B-E58BF4036AAC}" type="presParOf" srcId="{247AC977-75D7-42C7-87D6-04BCEB615B37}" destId="{3DDBD3FB-222E-4455-86AD-121D3A86CEAF}" srcOrd="1" destOrd="0" presId="urn:microsoft.com/office/officeart/2005/8/layout/orgChart1"/>
    <dgm:cxn modelId="{5C36AABF-E0FC-4FBD-B6B8-8A1EF7E5CB4C}" type="presParOf" srcId="{3DDBD3FB-222E-4455-86AD-121D3A86CEAF}" destId="{7229E315-EA64-4072-8F0C-3A8D33280CCC}" srcOrd="0" destOrd="0" presId="urn:microsoft.com/office/officeart/2005/8/layout/orgChart1"/>
    <dgm:cxn modelId="{074B5745-A3FD-43F5-B318-F166A3FF8120}" type="presParOf" srcId="{7229E315-EA64-4072-8F0C-3A8D33280CCC}" destId="{7930DBB7-9592-4915-BDC1-9C0E1CC76A3F}" srcOrd="0" destOrd="0" presId="urn:microsoft.com/office/officeart/2005/8/layout/orgChart1"/>
    <dgm:cxn modelId="{2F3D169E-E379-423C-BBC8-5B1497F9986A}" type="presParOf" srcId="{7229E315-EA64-4072-8F0C-3A8D33280CCC}" destId="{9CB48F8A-BA74-49C2-85AC-19C4D83D8040}" srcOrd="1" destOrd="0" presId="urn:microsoft.com/office/officeart/2005/8/layout/orgChart1"/>
    <dgm:cxn modelId="{5826508D-8638-4BFA-B1B6-44A44C263E8E}" type="presParOf" srcId="{3DDBD3FB-222E-4455-86AD-121D3A86CEAF}" destId="{BEFD1330-9762-4982-B492-8BCDA58A4553}" srcOrd="1" destOrd="0" presId="urn:microsoft.com/office/officeart/2005/8/layout/orgChart1"/>
    <dgm:cxn modelId="{290E54C7-35CF-4C68-A2FE-54F0457DFC3F}" type="presParOf" srcId="{3DDBD3FB-222E-4455-86AD-121D3A86CEAF}" destId="{348C9367-B892-4725-8720-0D4CC14A7220}" srcOrd="2" destOrd="0" presId="urn:microsoft.com/office/officeart/2005/8/layout/orgChart1"/>
    <dgm:cxn modelId="{2E8D0776-A338-4B2A-8DC2-E180F74D7B65}" type="presParOf" srcId="{247AC977-75D7-42C7-87D6-04BCEB615B37}" destId="{CE815A4A-C423-4955-9C4B-CA79161CE7AA}" srcOrd="2" destOrd="0" presId="urn:microsoft.com/office/officeart/2005/8/layout/orgChart1"/>
    <dgm:cxn modelId="{DC82F07E-9BC0-40DC-AF78-DE0A57F4022C}" type="presParOf" srcId="{247AC977-75D7-42C7-87D6-04BCEB615B37}" destId="{61908071-D948-472B-8B4C-2A7CC544A32F}" srcOrd="3" destOrd="0" presId="urn:microsoft.com/office/officeart/2005/8/layout/orgChart1"/>
    <dgm:cxn modelId="{45C53AC3-11AC-42A7-9460-B433AAED8890}" type="presParOf" srcId="{61908071-D948-472B-8B4C-2A7CC544A32F}" destId="{C7C801C7-0F27-4816-B350-6C67B59EF5D6}" srcOrd="0" destOrd="0" presId="urn:microsoft.com/office/officeart/2005/8/layout/orgChart1"/>
    <dgm:cxn modelId="{F401F852-8C9F-4B80-B7E5-FCAFE822DE8D}" type="presParOf" srcId="{C7C801C7-0F27-4816-B350-6C67B59EF5D6}" destId="{770A4696-5D45-4F5F-AC99-6F39C6278EF1}" srcOrd="0" destOrd="0" presId="urn:microsoft.com/office/officeart/2005/8/layout/orgChart1"/>
    <dgm:cxn modelId="{E747A459-3BAE-4607-90D5-E920528F82F4}" type="presParOf" srcId="{C7C801C7-0F27-4816-B350-6C67B59EF5D6}" destId="{7B1265C7-36DA-41B6-ADD0-3464A0C77CA0}" srcOrd="1" destOrd="0" presId="urn:microsoft.com/office/officeart/2005/8/layout/orgChart1"/>
    <dgm:cxn modelId="{9C30ADEA-74FD-45E4-914D-441C9F9D2F31}" type="presParOf" srcId="{61908071-D948-472B-8B4C-2A7CC544A32F}" destId="{D747EB4B-9C11-481E-A7E7-238E9B138C51}" srcOrd="1" destOrd="0" presId="urn:microsoft.com/office/officeart/2005/8/layout/orgChart1"/>
    <dgm:cxn modelId="{2015DFAC-DD03-4F41-A736-D4E51E2CB751}" type="presParOf" srcId="{61908071-D948-472B-8B4C-2A7CC544A32F}" destId="{992B2D75-80DE-4FD6-B724-B06DEE0EC118}" srcOrd="2" destOrd="0" presId="urn:microsoft.com/office/officeart/2005/8/layout/orgChart1"/>
    <dgm:cxn modelId="{00E632C8-6FAB-4A8C-BDFD-C6127A8F005D}" type="presParOf" srcId="{B3360C40-32C6-43DB-A626-FF37251D353B}" destId="{0886F1FC-808A-4885-BF1A-DB7734E09BF1}" srcOrd="2" destOrd="0" presId="urn:microsoft.com/office/officeart/2005/8/layout/orgChart1"/>
    <dgm:cxn modelId="{2D16DBA0-D7A2-4B7D-A1E3-C87A46D03F6E}" type="presParOf" srcId="{289A0BED-5845-4981-ACF3-B4699353BCEB}" destId="{9670FB60-159E-428F-BEAF-E2B743D7310D}" srcOrd="1" destOrd="0" presId="urn:microsoft.com/office/officeart/2005/8/layout/orgChart1"/>
    <dgm:cxn modelId="{A2FA001B-A32C-4CD7-AD0D-848021CB0DA9}" type="presParOf" srcId="{9670FB60-159E-428F-BEAF-E2B743D7310D}" destId="{6600AB81-2633-4464-8E62-322B61548348}" srcOrd="0" destOrd="0" presId="urn:microsoft.com/office/officeart/2005/8/layout/orgChart1"/>
    <dgm:cxn modelId="{7FF8FC45-D5D3-44DA-856D-4510E05DD31E}" type="presParOf" srcId="{6600AB81-2633-4464-8E62-322B61548348}" destId="{E98F1E21-FB52-4A04-87F3-C8385F2A12B5}" srcOrd="0" destOrd="0" presId="urn:microsoft.com/office/officeart/2005/8/layout/orgChart1"/>
    <dgm:cxn modelId="{898136BE-62F6-4A82-A527-41BCCA8D3C49}" type="presParOf" srcId="{6600AB81-2633-4464-8E62-322B61548348}" destId="{4B720DC6-9FCE-4035-AFB6-BDC103EA947D}" srcOrd="1" destOrd="0" presId="urn:microsoft.com/office/officeart/2005/8/layout/orgChart1"/>
    <dgm:cxn modelId="{FDF48C0B-1A78-4C4D-BEA0-7C3658B50EFE}" type="presParOf" srcId="{9670FB60-159E-428F-BEAF-E2B743D7310D}" destId="{55FDAA7F-277D-49DF-B851-D9BA3BBC4E28}" srcOrd="1" destOrd="0" presId="urn:microsoft.com/office/officeart/2005/8/layout/orgChart1"/>
    <dgm:cxn modelId="{3C810A4C-1242-4935-9972-4586DAA5B3A1}" type="presParOf" srcId="{55FDAA7F-277D-49DF-B851-D9BA3BBC4E28}" destId="{B600D94E-FAF8-4CEA-B9D9-D6D6BD22CAAC}" srcOrd="0" destOrd="0" presId="urn:microsoft.com/office/officeart/2005/8/layout/orgChart1"/>
    <dgm:cxn modelId="{46604E88-E689-44F8-988E-EC9F0F695897}" type="presParOf" srcId="{55FDAA7F-277D-49DF-B851-D9BA3BBC4E28}" destId="{BC6BDF65-23F3-415F-9624-D64BA3DF06ED}" srcOrd="1" destOrd="0" presId="urn:microsoft.com/office/officeart/2005/8/layout/orgChart1"/>
    <dgm:cxn modelId="{7947BDD0-3FB9-4976-B2FF-6D3D8CF9B6DE}" type="presParOf" srcId="{BC6BDF65-23F3-415F-9624-D64BA3DF06ED}" destId="{246F4B3B-5BC2-495D-B592-B559F24DC34A}" srcOrd="0" destOrd="0" presId="urn:microsoft.com/office/officeart/2005/8/layout/orgChart1"/>
    <dgm:cxn modelId="{5808EE25-48A0-4FB1-8126-F00B5F5370F4}" type="presParOf" srcId="{246F4B3B-5BC2-495D-B592-B559F24DC34A}" destId="{C0D98F8F-C7B4-42EF-9562-F33A3F07C8E2}" srcOrd="0" destOrd="0" presId="urn:microsoft.com/office/officeart/2005/8/layout/orgChart1"/>
    <dgm:cxn modelId="{FFDBDED5-220C-43AC-ADB2-B581D8C705B8}" type="presParOf" srcId="{246F4B3B-5BC2-495D-B592-B559F24DC34A}" destId="{F84B93FA-B5E1-412D-9D2D-613447096402}" srcOrd="1" destOrd="0" presId="urn:microsoft.com/office/officeart/2005/8/layout/orgChart1"/>
    <dgm:cxn modelId="{2AE68E8C-C15D-44EF-A516-813749557D64}" type="presParOf" srcId="{BC6BDF65-23F3-415F-9624-D64BA3DF06ED}" destId="{4EAD1EA6-DDC4-42D6-A7D8-58136CB8F868}" srcOrd="1" destOrd="0" presId="urn:microsoft.com/office/officeart/2005/8/layout/orgChart1"/>
    <dgm:cxn modelId="{274B54FF-5FF1-40FE-8DB2-A63AC82FE75B}" type="presParOf" srcId="{BC6BDF65-23F3-415F-9624-D64BA3DF06ED}" destId="{C881C449-ECF4-43B2-9BF9-A7736EA1FA27}" srcOrd="2" destOrd="0" presId="urn:microsoft.com/office/officeart/2005/8/layout/orgChart1"/>
    <dgm:cxn modelId="{31D0A4EB-94F8-4DDD-BA56-965F1F85729D}" type="presParOf" srcId="{9670FB60-159E-428F-BEAF-E2B743D7310D}" destId="{031AB013-334D-493A-92E3-66456F60190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02211CA-85D1-47C0-86CB-CD1A50D2F08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140C74AA-C03B-407E-B5BA-23340B228589}">
      <dgm:prSet phldrT="[Testo]"/>
      <dgm:spPr/>
      <dgm:t>
        <a:bodyPr/>
        <a:lstStyle/>
        <a:p>
          <a:r>
            <a:rPr lang="it-IT" dirty="0"/>
            <a:t>L’operatore economico può fornire prova che le misure da lui adottate sono sufficienti a dimostrare la sua affidabilità. Se tali misure sono ritenute sufficienti e tempestivamente adottate, esso non è escluso dalla procedura d’appalto. Le misure adottate dagli operatori economici sono valutate considerando la gravità e le particolari circostanze del reato e dell’illecito, nonché la tempestività della loro adozione. Se la stazione appaltante ritiene che le misure siano intempestive o insufficienti, ne comunica le ragioni all’operatore economico </a:t>
          </a:r>
        </a:p>
        <a:p>
          <a:r>
            <a:rPr lang="it-IT" dirty="0"/>
            <a:t>(art. 96 co. 6)</a:t>
          </a:r>
        </a:p>
      </dgm:t>
    </dgm:pt>
    <dgm:pt modelId="{AA6589DF-E1C4-4300-BEA3-2E130C6F6145}" type="parTrans" cxnId="{9D11249F-CD8D-4DD9-8446-B22104090851}">
      <dgm:prSet/>
      <dgm:spPr/>
      <dgm:t>
        <a:bodyPr/>
        <a:lstStyle/>
        <a:p>
          <a:endParaRPr lang="it-IT"/>
        </a:p>
      </dgm:t>
    </dgm:pt>
    <dgm:pt modelId="{A4A80A04-B8E2-4924-9803-9F16DDF2DF37}" type="sibTrans" cxnId="{9D11249F-CD8D-4DD9-8446-B22104090851}">
      <dgm:prSet/>
      <dgm:spPr/>
      <dgm:t>
        <a:bodyPr/>
        <a:lstStyle/>
        <a:p>
          <a:endParaRPr lang="it-IT"/>
        </a:p>
      </dgm:t>
    </dgm:pt>
    <dgm:pt modelId="{0DC972EA-0D72-467B-A306-C49FB8359653}">
      <dgm:prSet phldrT="[Testo]" custT="1"/>
      <dgm:spPr/>
      <dgm:t>
        <a:bodyPr/>
        <a:lstStyle/>
        <a:p>
          <a:r>
            <a:rPr lang="it-IT" sz="1200" dirty="0"/>
            <a:t>L’operatore economico dimostra di aver risarcito o di essersi impegnato a risarcire qualunque danno causato dal reato o dall’illecito</a:t>
          </a:r>
        </a:p>
        <a:p>
          <a:endParaRPr lang="it-IT" sz="1900" dirty="0"/>
        </a:p>
      </dgm:t>
    </dgm:pt>
    <dgm:pt modelId="{2E489E05-0AB7-474C-BDD4-70497EF4EC01}" type="parTrans" cxnId="{78AB94E1-B693-480C-9AA3-1E73DBF27C02}">
      <dgm:prSet/>
      <dgm:spPr/>
      <dgm:t>
        <a:bodyPr/>
        <a:lstStyle/>
        <a:p>
          <a:endParaRPr lang="it-IT"/>
        </a:p>
      </dgm:t>
    </dgm:pt>
    <dgm:pt modelId="{F7A37A93-C8CF-4562-8FFA-C4CE2130E521}" type="sibTrans" cxnId="{78AB94E1-B693-480C-9AA3-1E73DBF27C02}">
      <dgm:prSet/>
      <dgm:spPr/>
      <dgm:t>
        <a:bodyPr/>
        <a:lstStyle/>
        <a:p>
          <a:endParaRPr lang="it-IT"/>
        </a:p>
      </dgm:t>
    </dgm:pt>
    <dgm:pt modelId="{BC1266AB-3D64-4D7D-997E-563B911BB325}">
      <dgm:prSet phldrT="[Testo]" custT="1"/>
      <dgm:spPr/>
      <dgm:t>
        <a:bodyPr/>
        <a:lstStyle/>
        <a:p>
          <a:r>
            <a:rPr lang="it-IT" sz="1200" dirty="0"/>
            <a:t>L’operatore economico dimostra di aver chiarito i fatti e le circostanze in modo globale collaborando attivamente con le autorità investigative</a:t>
          </a:r>
        </a:p>
        <a:p>
          <a:endParaRPr lang="it-IT" sz="1200" dirty="0"/>
        </a:p>
        <a:p>
          <a:r>
            <a:rPr lang="it-IT" sz="1200" i="1" dirty="0"/>
            <a:t>Compatibilità con l’art. 6 CEDU che protegge il diritto di chiunque sia sottoposto a un’accusa penale di rimanere in silenzio e di non contribuire ad autoincriminarsi? </a:t>
          </a:r>
        </a:p>
      </dgm:t>
    </dgm:pt>
    <dgm:pt modelId="{E9A5561F-A7E0-4254-A9A6-977ADB404FB9}" type="parTrans" cxnId="{978EA73D-96B5-451A-99EE-2262B2A5F023}">
      <dgm:prSet/>
      <dgm:spPr/>
      <dgm:t>
        <a:bodyPr/>
        <a:lstStyle/>
        <a:p>
          <a:endParaRPr lang="it-IT"/>
        </a:p>
      </dgm:t>
    </dgm:pt>
    <dgm:pt modelId="{808569AC-EF70-4FD2-A42C-E9427D36EFCD}" type="sibTrans" cxnId="{978EA73D-96B5-451A-99EE-2262B2A5F023}">
      <dgm:prSet/>
      <dgm:spPr/>
      <dgm:t>
        <a:bodyPr/>
        <a:lstStyle/>
        <a:p>
          <a:endParaRPr lang="it-IT"/>
        </a:p>
      </dgm:t>
    </dgm:pt>
    <dgm:pt modelId="{47496F3D-D7C6-4786-AB7D-0DFD63BF5851}">
      <dgm:prSet phldrT="[Testo]" custT="1"/>
      <dgm:spPr/>
      <dgm:t>
        <a:bodyPr/>
        <a:lstStyle/>
        <a:p>
          <a:r>
            <a:rPr lang="it-IT" sz="1200" dirty="0"/>
            <a:t>L’operatore economico dimostra di aver adottato provvedimenti concreti di carattere tecnico, organizzativo e relativi al personale idonei a prevenire ulteriori reati o illeciti </a:t>
          </a:r>
        </a:p>
      </dgm:t>
    </dgm:pt>
    <dgm:pt modelId="{85A24D54-84A4-4DA8-AD4E-331014D42E70}" type="parTrans" cxnId="{332CC405-A55A-4824-9675-500C6F376ECB}">
      <dgm:prSet/>
      <dgm:spPr/>
      <dgm:t>
        <a:bodyPr/>
        <a:lstStyle/>
        <a:p>
          <a:endParaRPr lang="it-IT"/>
        </a:p>
      </dgm:t>
    </dgm:pt>
    <dgm:pt modelId="{54C3F3F0-E285-4EBB-AFCC-E75B5DB6CCC0}" type="sibTrans" cxnId="{332CC405-A55A-4824-9675-500C6F376ECB}">
      <dgm:prSet/>
      <dgm:spPr/>
      <dgm:t>
        <a:bodyPr/>
        <a:lstStyle/>
        <a:p>
          <a:endParaRPr lang="it-IT"/>
        </a:p>
      </dgm:t>
    </dgm:pt>
    <dgm:pt modelId="{E4D81603-46B5-4377-97E0-C70C6E663C95}" type="pres">
      <dgm:prSet presAssocID="{802211CA-85D1-47C0-86CB-CD1A50D2F089}" presName="composite" presStyleCnt="0">
        <dgm:presLayoutVars>
          <dgm:chMax val="1"/>
          <dgm:dir/>
          <dgm:resizeHandles val="exact"/>
        </dgm:presLayoutVars>
      </dgm:prSet>
      <dgm:spPr/>
    </dgm:pt>
    <dgm:pt modelId="{2B285E6C-57DC-4782-B0C2-0AC7E3DB355D}" type="pres">
      <dgm:prSet presAssocID="{140C74AA-C03B-407E-B5BA-23340B228589}" presName="roof" presStyleLbl="dkBgShp" presStyleIdx="0" presStyleCnt="2"/>
      <dgm:spPr/>
    </dgm:pt>
    <dgm:pt modelId="{F08460E7-C4F1-4A0B-AD18-5FB6530522C2}" type="pres">
      <dgm:prSet presAssocID="{140C74AA-C03B-407E-B5BA-23340B228589}" presName="pillars" presStyleCnt="0"/>
      <dgm:spPr/>
    </dgm:pt>
    <dgm:pt modelId="{AB8D643A-B350-4EEE-AC1C-1770407110F3}" type="pres">
      <dgm:prSet presAssocID="{140C74AA-C03B-407E-B5BA-23340B228589}" presName="pillar1" presStyleLbl="node1" presStyleIdx="0" presStyleCnt="3">
        <dgm:presLayoutVars>
          <dgm:bulletEnabled val="1"/>
        </dgm:presLayoutVars>
      </dgm:prSet>
      <dgm:spPr/>
    </dgm:pt>
    <dgm:pt modelId="{D3871625-1FF6-4E02-8A08-360733C29B99}" type="pres">
      <dgm:prSet presAssocID="{BC1266AB-3D64-4D7D-997E-563B911BB325}" presName="pillarX" presStyleLbl="node1" presStyleIdx="1" presStyleCnt="3">
        <dgm:presLayoutVars>
          <dgm:bulletEnabled val="1"/>
        </dgm:presLayoutVars>
      </dgm:prSet>
      <dgm:spPr/>
    </dgm:pt>
    <dgm:pt modelId="{0F70E349-23D3-435C-B1E2-26C15623FE35}" type="pres">
      <dgm:prSet presAssocID="{47496F3D-D7C6-4786-AB7D-0DFD63BF5851}" presName="pillarX" presStyleLbl="node1" presStyleIdx="2" presStyleCnt="3">
        <dgm:presLayoutVars>
          <dgm:bulletEnabled val="1"/>
        </dgm:presLayoutVars>
      </dgm:prSet>
      <dgm:spPr/>
    </dgm:pt>
    <dgm:pt modelId="{C352B6E9-EBB0-43AC-A9DA-B04C7A792545}" type="pres">
      <dgm:prSet presAssocID="{140C74AA-C03B-407E-B5BA-23340B228589}" presName="base" presStyleLbl="dkBgShp" presStyleIdx="1" presStyleCnt="2"/>
      <dgm:spPr/>
    </dgm:pt>
  </dgm:ptLst>
  <dgm:cxnLst>
    <dgm:cxn modelId="{332CC405-A55A-4824-9675-500C6F376ECB}" srcId="{140C74AA-C03B-407E-B5BA-23340B228589}" destId="{47496F3D-D7C6-4786-AB7D-0DFD63BF5851}" srcOrd="2" destOrd="0" parTransId="{85A24D54-84A4-4DA8-AD4E-331014D42E70}" sibTransId="{54C3F3F0-E285-4EBB-AFCC-E75B5DB6CCC0}"/>
    <dgm:cxn modelId="{978EA73D-96B5-451A-99EE-2262B2A5F023}" srcId="{140C74AA-C03B-407E-B5BA-23340B228589}" destId="{BC1266AB-3D64-4D7D-997E-563B911BB325}" srcOrd="1" destOrd="0" parTransId="{E9A5561F-A7E0-4254-A9A6-977ADB404FB9}" sibTransId="{808569AC-EF70-4FD2-A42C-E9427D36EFCD}"/>
    <dgm:cxn modelId="{3BABA053-2FB8-4B83-997B-476381945C5C}" type="presOf" srcId="{140C74AA-C03B-407E-B5BA-23340B228589}" destId="{2B285E6C-57DC-4782-B0C2-0AC7E3DB355D}" srcOrd="0" destOrd="0" presId="urn:microsoft.com/office/officeart/2005/8/layout/hList3"/>
    <dgm:cxn modelId="{CAA5EA79-2751-42FC-AFB6-60705BE09859}" type="presOf" srcId="{802211CA-85D1-47C0-86CB-CD1A50D2F089}" destId="{E4D81603-46B5-4377-97E0-C70C6E663C95}" srcOrd="0" destOrd="0" presId="urn:microsoft.com/office/officeart/2005/8/layout/hList3"/>
    <dgm:cxn modelId="{9D11249F-CD8D-4DD9-8446-B22104090851}" srcId="{802211CA-85D1-47C0-86CB-CD1A50D2F089}" destId="{140C74AA-C03B-407E-B5BA-23340B228589}" srcOrd="0" destOrd="0" parTransId="{AA6589DF-E1C4-4300-BEA3-2E130C6F6145}" sibTransId="{A4A80A04-B8E2-4924-9803-9F16DDF2DF37}"/>
    <dgm:cxn modelId="{0DFC2DB2-FD79-4D7D-AFD4-15194EDA1AF4}" type="presOf" srcId="{47496F3D-D7C6-4786-AB7D-0DFD63BF5851}" destId="{0F70E349-23D3-435C-B1E2-26C15623FE35}" srcOrd="0" destOrd="0" presId="urn:microsoft.com/office/officeart/2005/8/layout/hList3"/>
    <dgm:cxn modelId="{B1CD10D4-8BC0-4DE5-B8BA-780EC6645979}" type="presOf" srcId="{0DC972EA-0D72-467B-A306-C49FB8359653}" destId="{AB8D643A-B350-4EEE-AC1C-1770407110F3}" srcOrd="0" destOrd="0" presId="urn:microsoft.com/office/officeart/2005/8/layout/hList3"/>
    <dgm:cxn modelId="{A6DE64DE-E698-4B99-85AE-94EF2CBDD34F}" type="presOf" srcId="{BC1266AB-3D64-4D7D-997E-563B911BB325}" destId="{D3871625-1FF6-4E02-8A08-360733C29B99}" srcOrd="0" destOrd="0" presId="urn:microsoft.com/office/officeart/2005/8/layout/hList3"/>
    <dgm:cxn modelId="{78AB94E1-B693-480C-9AA3-1E73DBF27C02}" srcId="{140C74AA-C03B-407E-B5BA-23340B228589}" destId="{0DC972EA-0D72-467B-A306-C49FB8359653}" srcOrd="0" destOrd="0" parTransId="{2E489E05-0AB7-474C-BDD4-70497EF4EC01}" sibTransId="{F7A37A93-C8CF-4562-8FFA-C4CE2130E521}"/>
    <dgm:cxn modelId="{8F69C2D6-C62F-49FE-A9AB-D5B458E25021}" type="presParOf" srcId="{E4D81603-46B5-4377-97E0-C70C6E663C95}" destId="{2B285E6C-57DC-4782-B0C2-0AC7E3DB355D}" srcOrd="0" destOrd="0" presId="urn:microsoft.com/office/officeart/2005/8/layout/hList3"/>
    <dgm:cxn modelId="{D3708998-47F7-479F-B478-7263C69E672F}" type="presParOf" srcId="{E4D81603-46B5-4377-97E0-C70C6E663C95}" destId="{F08460E7-C4F1-4A0B-AD18-5FB6530522C2}" srcOrd="1" destOrd="0" presId="urn:microsoft.com/office/officeart/2005/8/layout/hList3"/>
    <dgm:cxn modelId="{D0E63E7F-BBA0-46ED-A6D2-584EAB72F970}" type="presParOf" srcId="{F08460E7-C4F1-4A0B-AD18-5FB6530522C2}" destId="{AB8D643A-B350-4EEE-AC1C-1770407110F3}" srcOrd="0" destOrd="0" presId="urn:microsoft.com/office/officeart/2005/8/layout/hList3"/>
    <dgm:cxn modelId="{851373EC-D905-4396-9926-3560711BCAA8}" type="presParOf" srcId="{F08460E7-C4F1-4A0B-AD18-5FB6530522C2}" destId="{D3871625-1FF6-4E02-8A08-360733C29B99}" srcOrd="1" destOrd="0" presId="urn:microsoft.com/office/officeart/2005/8/layout/hList3"/>
    <dgm:cxn modelId="{D35DC039-1ADD-427A-B5B4-0B8A89F9892D}" type="presParOf" srcId="{F08460E7-C4F1-4A0B-AD18-5FB6530522C2}" destId="{0F70E349-23D3-435C-B1E2-26C15623FE35}" srcOrd="2" destOrd="0" presId="urn:microsoft.com/office/officeart/2005/8/layout/hList3"/>
    <dgm:cxn modelId="{5D16A61B-F2AE-4B11-84DE-D3812F973A39}" type="presParOf" srcId="{E4D81603-46B5-4377-97E0-C70C6E663C95}" destId="{C352B6E9-EBB0-43AC-A9DA-B04C7A79254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D93F61D-A608-49F4-8DB6-1811F37C0CB1}" type="doc">
      <dgm:prSet loTypeId="urn:microsoft.com/office/officeart/2005/8/layout/process1" loCatId="process" qsTypeId="urn:microsoft.com/office/officeart/2005/8/quickstyle/simple1" qsCatId="simple" csTypeId="urn:microsoft.com/office/officeart/2005/8/colors/accent1_2" csCatId="accent1" phldr="1"/>
      <dgm:spPr/>
    </dgm:pt>
    <dgm:pt modelId="{E6AECCAC-9569-4268-8BE0-D151AB40D1C3}">
      <dgm:prSet phldrT="[Testo]"/>
      <dgm:spPr/>
      <dgm:t>
        <a:bodyPr/>
        <a:lstStyle/>
        <a:p>
          <a:r>
            <a:rPr lang="it-IT" dirty="0"/>
            <a:t>Se un partecipante a un raggruppamento si trova in una delle situazioni di cui agli artt. 94 o 95 o non è in possesso di uno dei requisiti di cui all’art. 100, il raggruppamento può comprovare di averlo estromesso o sostituito con altro soggetto munito dei necessari requisiti, fatta salva l’immodificabilità sostanziale dell’offerta presentata</a:t>
          </a:r>
        </a:p>
        <a:p>
          <a:endParaRPr lang="it-IT" dirty="0"/>
        </a:p>
        <a:p>
          <a:r>
            <a:rPr lang="it-IT" dirty="0"/>
            <a:t>Sostituzione: superamento principi Ad. Plen. 9/2021 e 2/2022</a:t>
          </a:r>
        </a:p>
      </dgm:t>
    </dgm:pt>
    <dgm:pt modelId="{E49E1ACC-34FC-42FB-B72E-7FE8B9AAA79B}" type="parTrans" cxnId="{92BE5738-35FF-42D9-8DF5-03A11D370381}">
      <dgm:prSet/>
      <dgm:spPr/>
      <dgm:t>
        <a:bodyPr/>
        <a:lstStyle/>
        <a:p>
          <a:endParaRPr lang="it-IT"/>
        </a:p>
      </dgm:t>
    </dgm:pt>
    <dgm:pt modelId="{7BFC1B05-9B27-4290-8D33-D32CB778338C}" type="sibTrans" cxnId="{92BE5738-35FF-42D9-8DF5-03A11D370381}">
      <dgm:prSet/>
      <dgm:spPr/>
      <dgm:t>
        <a:bodyPr/>
        <a:lstStyle/>
        <a:p>
          <a:endParaRPr lang="it-IT" dirty="0"/>
        </a:p>
      </dgm:t>
    </dgm:pt>
    <dgm:pt modelId="{A891B968-9F76-465D-B574-AE66725B14FB}">
      <dgm:prSet phldrT="[Testo]"/>
      <dgm:spPr/>
      <dgm:t>
        <a:bodyPr/>
        <a:lstStyle/>
        <a:p>
          <a:r>
            <a:rPr lang="it-IT" dirty="0"/>
            <a:t>Se tali misure sono ritenute sufficienti e tempestivamente adottate, il raggruppamento non è escluso dalla procedura d’appalto. Se la stazione appaltante ritiene che le misure siano intempestive o insufficienti, l’operatore economico è escluso con decisione motivata</a:t>
          </a:r>
        </a:p>
      </dgm:t>
    </dgm:pt>
    <dgm:pt modelId="{940900B9-B84B-41F8-97BE-4799F9552D35}" type="parTrans" cxnId="{BA3601F1-0E36-4D11-BB4A-C5E5382B812F}">
      <dgm:prSet/>
      <dgm:spPr/>
      <dgm:t>
        <a:bodyPr/>
        <a:lstStyle/>
        <a:p>
          <a:endParaRPr lang="it-IT"/>
        </a:p>
      </dgm:t>
    </dgm:pt>
    <dgm:pt modelId="{55652529-7F06-4E86-AC35-D7F3CE38991D}" type="sibTrans" cxnId="{BA3601F1-0E36-4D11-BB4A-C5E5382B812F}">
      <dgm:prSet/>
      <dgm:spPr/>
      <dgm:t>
        <a:bodyPr/>
        <a:lstStyle/>
        <a:p>
          <a:endParaRPr lang="it-IT" dirty="0"/>
        </a:p>
      </dgm:t>
    </dgm:pt>
    <dgm:pt modelId="{FC40DE6D-059C-4377-AD41-7505BFDA16ED}">
      <dgm:prSet phldrT="[Testo]"/>
      <dgm:spPr/>
      <dgm:t>
        <a:bodyPr/>
        <a:lstStyle/>
        <a:p>
          <a:r>
            <a:rPr lang="it-IT" dirty="0"/>
            <a:t>La facoltà di esclusione/sostituzione si applica anche ai consorzi ordinari, ai consorzi fra imprese artigiane, nonché ai consorzi stabili limitatamente alle consorziate esecutrici e alle consorziate aventi i requisiti di cui i consorzi si avvalgono </a:t>
          </a:r>
        </a:p>
      </dgm:t>
    </dgm:pt>
    <dgm:pt modelId="{F6BC0744-D06F-4200-A42B-F13E50E897DB}" type="parTrans" cxnId="{A6B67910-0558-4470-A143-BCCAEB108B85}">
      <dgm:prSet/>
      <dgm:spPr/>
      <dgm:t>
        <a:bodyPr/>
        <a:lstStyle/>
        <a:p>
          <a:endParaRPr lang="it-IT"/>
        </a:p>
      </dgm:t>
    </dgm:pt>
    <dgm:pt modelId="{0C16D1C2-A223-453E-BB55-04806AA297E9}" type="sibTrans" cxnId="{A6B67910-0558-4470-A143-BCCAEB108B85}">
      <dgm:prSet/>
      <dgm:spPr/>
      <dgm:t>
        <a:bodyPr/>
        <a:lstStyle/>
        <a:p>
          <a:endParaRPr lang="it-IT" dirty="0"/>
        </a:p>
      </dgm:t>
    </dgm:pt>
    <dgm:pt modelId="{8A84FB5A-A2F7-4DF4-BD7E-550412A1EF8C}">
      <dgm:prSet/>
      <dgm:spPr/>
      <dgm:t>
        <a:bodyPr/>
        <a:lstStyle/>
        <a:p>
          <a:r>
            <a:rPr lang="it-IT" dirty="0"/>
            <a:t>Resta ferma la possibilità per il raggruppamento di adottare misure di </a:t>
          </a:r>
          <a:r>
            <a:rPr lang="it-IT" i="1" dirty="0"/>
            <a:t>self cleaning </a:t>
          </a:r>
          <a:r>
            <a:rPr lang="it-IT" dirty="0"/>
            <a:t>ai sensi dell’art. 96 co. 2 - 6</a:t>
          </a:r>
        </a:p>
      </dgm:t>
    </dgm:pt>
    <dgm:pt modelId="{3EB85D10-16C7-4EF3-AF0E-7C4B012D5F62}" type="parTrans" cxnId="{1392E616-C1D9-452B-9E22-C5E217DCC884}">
      <dgm:prSet/>
      <dgm:spPr/>
      <dgm:t>
        <a:bodyPr/>
        <a:lstStyle/>
        <a:p>
          <a:endParaRPr lang="it-IT"/>
        </a:p>
      </dgm:t>
    </dgm:pt>
    <dgm:pt modelId="{E68936B7-3A43-4205-A7AB-8B6814192445}" type="sibTrans" cxnId="{1392E616-C1D9-452B-9E22-C5E217DCC884}">
      <dgm:prSet/>
      <dgm:spPr/>
      <dgm:t>
        <a:bodyPr/>
        <a:lstStyle/>
        <a:p>
          <a:endParaRPr lang="it-IT"/>
        </a:p>
      </dgm:t>
    </dgm:pt>
    <dgm:pt modelId="{271CFCDF-02CB-47D9-B188-1C079980025F}" type="pres">
      <dgm:prSet presAssocID="{7D93F61D-A608-49F4-8DB6-1811F37C0CB1}" presName="Name0" presStyleCnt="0">
        <dgm:presLayoutVars>
          <dgm:dir/>
          <dgm:resizeHandles val="exact"/>
        </dgm:presLayoutVars>
      </dgm:prSet>
      <dgm:spPr/>
    </dgm:pt>
    <dgm:pt modelId="{56AABBBE-AAA3-4731-AFD5-19979DC27B35}" type="pres">
      <dgm:prSet presAssocID="{E6AECCAC-9569-4268-8BE0-D151AB40D1C3}" presName="node" presStyleLbl="node1" presStyleIdx="0" presStyleCnt="4" custScaleY="118201">
        <dgm:presLayoutVars>
          <dgm:bulletEnabled val="1"/>
        </dgm:presLayoutVars>
      </dgm:prSet>
      <dgm:spPr/>
    </dgm:pt>
    <dgm:pt modelId="{25B5F8E5-08C9-41ED-82D6-27B187360CDD}" type="pres">
      <dgm:prSet presAssocID="{7BFC1B05-9B27-4290-8D33-D32CB778338C}" presName="sibTrans" presStyleLbl="sibTrans2D1" presStyleIdx="0" presStyleCnt="3"/>
      <dgm:spPr/>
    </dgm:pt>
    <dgm:pt modelId="{E7E5143B-990A-41BD-95A1-5C980B10DFFC}" type="pres">
      <dgm:prSet presAssocID="{7BFC1B05-9B27-4290-8D33-D32CB778338C}" presName="connectorText" presStyleLbl="sibTrans2D1" presStyleIdx="0" presStyleCnt="3"/>
      <dgm:spPr/>
    </dgm:pt>
    <dgm:pt modelId="{DD2A866E-509B-4C05-8AA3-5A6AA9B31893}" type="pres">
      <dgm:prSet presAssocID="{A891B968-9F76-465D-B574-AE66725B14FB}" presName="node" presStyleLbl="node1" presStyleIdx="1" presStyleCnt="4" custScaleY="117548">
        <dgm:presLayoutVars>
          <dgm:bulletEnabled val="1"/>
        </dgm:presLayoutVars>
      </dgm:prSet>
      <dgm:spPr/>
    </dgm:pt>
    <dgm:pt modelId="{01B0D3FC-88D1-425D-A1A1-C828573E16A6}" type="pres">
      <dgm:prSet presAssocID="{55652529-7F06-4E86-AC35-D7F3CE38991D}" presName="sibTrans" presStyleLbl="sibTrans2D1" presStyleIdx="1" presStyleCnt="3"/>
      <dgm:spPr/>
    </dgm:pt>
    <dgm:pt modelId="{F3D810D9-C14B-4C34-8B6F-88DFD5FF1873}" type="pres">
      <dgm:prSet presAssocID="{55652529-7F06-4E86-AC35-D7F3CE38991D}" presName="connectorText" presStyleLbl="sibTrans2D1" presStyleIdx="1" presStyleCnt="3"/>
      <dgm:spPr/>
    </dgm:pt>
    <dgm:pt modelId="{306316E7-8368-46C2-852A-4C604F98491D}" type="pres">
      <dgm:prSet presAssocID="{FC40DE6D-059C-4377-AD41-7505BFDA16ED}" presName="node" presStyleLbl="node1" presStyleIdx="2" presStyleCnt="4" custScaleY="118201">
        <dgm:presLayoutVars>
          <dgm:bulletEnabled val="1"/>
        </dgm:presLayoutVars>
      </dgm:prSet>
      <dgm:spPr/>
    </dgm:pt>
    <dgm:pt modelId="{DBE261FB-7900-4845-A4CB-2D62F9A3C44C}" type="pres">
      <dgm:prSet presAssocID="{0C16D1C2-A223-453E-BB55-04806AA297E9}" presName="sibTrans" presStyleLbl="sibTrans2D1" presStyleIdx="2" presStyleCnt="3"/>
      <dgm:spPr/>
    </dgm:pt>
    <dgm:pt modelId="{5F54DEE4-F14F-40D2-A371-990AA78ECBC4}" type="pres">
      <dgm:prSet presAssocID="{0C16D1C2-A223-453E-BB55-04806AA297E9}" presName="connectorText" presStyleLbl="sibTrans2D1" presStyleIdx="2" presStyleCnt="3"/>
      <dgm:spPr/>
    </dgm:pt>
    <dgm:pt modelId="{D8D8B98A-8CE5-44B5-AB48-740D44AEA84B}" type="pres">
      <dgm:prSet presAssocID="{8A84FB5A-A2F7-4DF4-BD7E-550412A1EF8C}" presName="node" presStyleLbl="node1" presStyleIdx="3" presStyleCnt="4" custScaleY="115589">
        <dgm:presLayoutVars>
          <dgm:bulletEnabled val="1"/>
        </dgm:presLayoutVars>
      </dgm:prSet>
      <dgm:spPr/>
    </dgm:pt>
  </dgm:ptLst>
  <dgm:cxnLst>
    <dgm:cxn modelId="{DCA2180A-E2C7-49D8-88FF-7A052F46C02C}" type="presOf" srcId="{A891B968-9F76-465D-B574-AE66725B14FB}" destId="{DD2A866E-509B-4C05-8AA3-5A6AA9B31893}" srcOrd="0" destOrd="0" presId="urn:microsoft.com/office/officeart/2005/8/layout/process1"/>
    <dgm:cxn modelId="{A6B67910-0558-4470-A143-BCCAEB108B85}" srcId="{7D93F61D-A608-49F4-8DB6-1811F37C0CB1}" destId="{FC40DE6D-059C-4377-AD41-7505BFDA16ED}" srcOrd="2" destOrd="0" parTransId="{F6BC0744-D06F-4200-A42B-F13E50E897DB}" sibTransId="{0C16D1C2-A223-453E-BB55-04806AA297E9}"/>
    <dgm:cxn modelId="{1392E616-C1D9-452B-9E22-C5E217DCC884}" srcId="{7D93F61D-A608-49F4-8DB6-1811F37C0CB1}" destId="{8A84FB5A-A2F7-4DF4-BD7E-550412A1EF8C}" srcOrd="3" destOrd="0" parTransId="{3EB85D10-16C7-4EF3-AF0E-7C4B012D5F62}" sibTransId="{E68936B7-3A43-4205-A7AB-8B6814192445}"/>
    <dgm:cxn modelId="{6296C421-C5D2-484C-A84D-4B52FF4BD30D}" type="presOf" srcId="{7BFC1B05-9B27-4290-8D33-D32CB778338C}" destId="{25B5F8E5-08C9-41ED-82D6-27B187360CDD}" srcOrd="0" destOrd="0" presId="urn:microsoft.com/office/officeart/2005/8/layout/process1"/>
    <dgm:cxn modelId="{AAC1DC2A-F4FF-4ED9-9A5A-41D99267E1B0}" type="presOf" srcId="{0C16D1C2-A223-453E-BB55-04806AA297E9}" destId="{5F54DEE4-F14F-40D2-A371-990AA78ECBC4}" srcOrd="1" destOrd="0" presId="urn:microsoft.com/office/officeart/2005/8/layout/process1"/>
    <dgm:cxn modelId="{92BE5738-35FF-42D9-8DF5-03A11D370381}" srcId="{7D93F61D-A608-49F4-8DB6-1811F37C0CB1}" destId="{E6AECCAC-9569-4268-8BE0-D151AB40D1C3}" srcOrd="0" destOrd="0" parTransId="{E49E1ACC-34FC-42FB-B72E-7FE8B9AAA79B}" sibTransId="{7BFC1B05-9B27-4290-8D33-D32CB778338C}"/>
    <dgm:cxn modelId="{20DA3C42-FC2B-4728-9BE5-8B6ED5151B6C}" type="presOf" srcId="{55652529-7F06-4E86-AC35-D7F3CE38991D}" destId="{01B0D3FC-88D1-425D-A1A1-C828573E16A6}" srcOrd="0" destOrd="0" presId="urn:microsoft.com/office/officeart/2005/8/layout/process1"/>
    <dgm:cxn modelId="{2189DCAF-5CF6-4F99-A47B-AB54470F64D4}" type="presOf" srcId="{7D93F61D-A608-49F4-8DB6-1811F37C0CB1}" destId="{271CFCDF-02CB-47D9-B188-1C079980025F}" srcOrd="0" destOrd="0" presId="urn:microsoft.com/office/officeart/2005/8/layout/process1"/>
    <dgm:cxn modelId="{C75895B4-00B1-4DEB-815F-57ECD853AD80}" type="presOf" srcId="{E6AECCAC-9569-4268-8BE0-D151AB40D1C3}" destId="{56AABBBE-AAA3-4731-AFD5-19979DC27B35}" srcOrd="0" destOrd="0" presId="urn:microsoft.com/office/officeart/2005/8/layout/process1"/>
    <dgm:cxn modelId="{58326BD5-400B-4F8E-83F0-3983CDE14849}" type="presOf" srcId="{8A84FB5A-A2F7-4DF4-BD7E-550412A1EF8C}" destId="{D8D8B98A-8CE5-44B5-AB48-740D44AEA84B}" srcOrd="0" destOrd="0" presId="urn:microsoft.com/office/officeart/2005/8/layout/process1"/>
    <dgm:cxn modelId="{A98FABE4-DC6A-428E-8DAB-238B9DC28BFE}" type="presOf" srcId="{7BFC1B05-9B27-4290-8D33-D32CB778338C}" destId="{E7E5143B-990A-41BD-95A1-5C980B10DFFC}" srcOrd="1" destOrd="0" presId="urn:microsoft.com/office/officeart/2005/8/layout/process1"/>
    <dgm:cxn modelId="{BA3601F1-0E36-4D11-BB4A-C5E5382B812F}" srcId="{7D93F61D-A608-49F4-8DB6-1811F37C0CB1}" destId="{A891B968-9F76-465D-B574-AE66725B14FB}" srcOrd="1" destOrd="0" parTransId="{940900B9-B84B-41F8-97BE-4799F9552D35}" sibTransId="{55652529-7F06-4E86-AC35-D7F3CE38991D}"/>
    <dgm:cxn modelId="{0EDF53F2-F110-4FEA-A8DB-D7B6A6B94B34}" type="presOf" srcId="{0C16D1C2-A223-453E-BB55-04806AA297E9}" destId="{DBE261FB-7900-4845-A4CB-2D62F9A3C44C}" srcOrd="0" destOrd="0" presId="urn:microsoft.com/office/officeart/2005/8/layout/process1"/>
    <dgm:cxn modelId="{1FDD01FA-0166-4F80-838F-AE3A5FAF874E}" type="presOf" srcId="{55652529-7F06-4E86-AC35-D7F3CE38991D}" destId="{F3D810D9-C14B-4C34-8B6F-88DFD5FF1873}" srcOrd="1" destOrd="0" presId="urn:microsoft.com/office/officeart/2005/8/layout/process1"/>
    <dgm:cxn modelId="{E5D65BFE-2BF4-43F1-8D2F-F38B408D9AA8}" type="presOf" srcId="{FC40DE6D-059C-4377-AD41-7505BFDA16ED}" destId="{306316E7-8368-46C2-852A-4C604F98491D}" srcOrd="0" destOrd="0" presId="urn:microsoft.com/office/officeart/2005/8/layout/process1"/>
    <dgm:cxn modelId="{E0068F81-7BA2-42CE-A02F-B97BEDA3E86A}" type="presParOf" srcId="{271CFCDF-02CB-47D9-B188-1C079980025F}" destId="{56AABBBE-AAA3-4731-AFD5-19979DC27B35}" srcOrd="0" destOrd="0" presId="urn:microsoft.com/office/officeart/2005/8/layout/process1"/>
    <dgm:cxn modelId="{836235A1-5C2A-4E9C-A279-ABBBAD37F91B}" type="presParOf" srcId="{271CFCDF-02CB-47D9-B188-1C079980025F}" destId="{25B5F8E5-08C9-41ED-82D6-27B187360CDD}" srcOrd="1" destOrd="0" presId="urn:microsoft.com/office/officeart/2005/8/layout/process1"/>
    <dgm:cxn modelId="{4749D87D-C413-4613-90F8-AAB77F87B5A1}" type="presParOf" srcId="{25B5F8E5-08C9-41ED-82D6-27B187360CDD}" destId="{E7E5143B-990A-41BD-95A1-5C980B10DFFC}" srcOrd="0" destOrd="0" presId="urn:microsoft.com/office/officeart/2005/8/layout/process1"/>
    <dgm:cxn modelId="{A0A09929-4205-4DEB-BD45-A3FE62F0439F}" type="presParOf" srcId="{271CFCDF-02CB-47D9-B188-1C079980025F}" destId="{DD2A866E-509B-4C05-8AA3-5A6AA9B31893}" srcOrd="2" destOrd="0" presId="urn:microsoft.com/office/officeart/2005/8/layout/process1"/>
    <dgm:cxn modelId="{4CE78A90-B484-4C06-88B5-56034770AE92}" type="presParOf" srcId="{271CFCDF-02CB-47D9-B188-1C079980025F}" destId="{01B0D3FC-88D1-425D-A1A1-C828573E16A6}" srcOrd="3" destOrd="0" presId="urn:microsoft.com/office/officeart/2005/8/layout/process1"/>
    <dgm:cxn modelId="{AF658F59-2A23-40ED-B187-D09CE07D07D4}" type="presParOf" srcId="{01B0D3FC-88D1-425D-A1A1-C828573E16A6}" destId="{F3D810D9-C14B-4C34-8B6F-88DFD5FF1873}" srcOrd="0" destOrd="0" presId="urn:microsoft.com/office/officeart/2005/8/layout/process1"/>
    <dgm:cxn modelId="{4C705394-CA00-49D9-B5EF-5AF990B0D9CC}" type="presParOf" srcId="{271CFCDF-02CB-47D9-B188-1C079980025F}" destId="{306316E7-8368-46C2-852A-4C604F98491D}" srcOrd="4" destOrd="0" presId="urn:microsoft.com/office/officeart/2005/8/layout/process1"/>
    <dgm:cxn modelId="{3E0A756A-3DF2-41DB-A3DE-49C411BF2857}" type="presParOf" srcId="{271CFCDF-02CB-47D9-B188-1C079980025F}" destId="{DBE261FB-7900-4845-A4CB-2D62F9A3C44C}" srcOrd="5" destOrd="0" presId="urn:microsoft.com/office/officeart/2005/8/layout/process1"/>
    <dgm:cxn modelId="{3904442F-BBF9-498C-A162-F24A7CE3139E}" type="presParOf" srcId="{DBE261FB-7900-4845-A4CB-2D62F9A3C44C}" destId="{5F54DEE4-F14F-40D2-A371-990AA78ECBC4}" srcOrd="0" destOrd="0" presId="urn:microsoft.com/office/officeart/2005/8/layout/process1"/>
    <dgm:cxn modelId="{59315A68-AA41-42FA-B37C-E6300081F2A4}" type="presParOf" srcId="{271CFCDF-02CB-47D9-B188-1C079980025F}" destId="{D8D8B98A-8CE5-44B5-AB48-740D44AEA84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3B59D0D-4F26-4A52-A096-69B90AFAEB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30AC1B5F-0DB0-4A2B-A42A-3F2AF06B7372}">
      <dgm:prSet phldrT="[Testo]"/>
      <dgm:spPr/>
      <dgm:t>
        <a:bodyPr/>
        <a:lstStyle/>
        <a:p>
          <a:r>
            <a:rPr lang="it-IT" dirty="0"/>
            <a:t>In sede di presentazione dell’offerta</a:t>
          </a:r>
        </a:p>
      </dgm:t>
    </dgm:pt>
    <dgm:pt modelId="{0543979F-35A2-4180-8141-5C05B9F430A7}" type="parTrans" cxnId="{FD33B7F3-524E-4E56-B1F0-69F2B8B2A13B}">
      <dgm:prSet/>
      <dgm:spPr/>
      <dgm:t>
        <a:bodyPr/>
        <a:lstStyle/>
        <a:p>
          <a:endParaRPr lang="it-IT"/>
        </a:p>
      </dgm:t>
    </dgm:pt>
    <dgm:pt modelId="{5230ECF0-3462-46D2-8AF8-B3772A513937}" type="sibTrans" cxnId="{FD33B7F3-524E-4E56-B1F0-69F2B8B2A13B}">
      <dgm:prSet/>
      <dgm:spPr/>
      <dgm:t>
        <a:bodyPr/>
        <a:lstStyle/>
        <a:p>
          <a:endParaRPr lang="it-IT"/>
        </a:p>
      </dgm:t>
    </dgm:pt>
    <dgm:pt modelId="{B0A7EB65-2803-4BAE-94DA-5490C02AC2E3}">
      <dgm:prSet phldrT="[Testo]"/>
      <dgm:spPr/>
      <dgm:t>
        <a:bodyPr/>
        <a:lstStyle/>
        <a:p>
          <a:r>
            <a:rPr lang="it-IT" dirty="0"/>
            <a:t>Ha comunicato alla stazione appaltante la causa escludente verificatasi prima della presentazione dell’offerta e il venir meno prima della presentazione dell’offerta del requisito di qualificazione, nonché il soggetto che ne è interessato </a:t>
          </a:r>
        </a:p>
        <a:p>
          <a:endParaRPr lang="it-IT" dirty="0"/>
        </a:p>
      </dgm:t>
    </dgm:pt>
    <dgm:pt modelId="{263F9A3F-121F-493D-A84E-C98D8FFD8017}" type="parTrans" cxnId="{B76EF9B5-0CA1-433F-8C9C-C500AAB9C098}">
      <dgm:prSet/>
      <dgm:spPr>
        <a:ln>
          <a:solidFill>
            <a:schemeClr val="tx1"/>
          </a:solidFill>
        </a:ln>
      </dgm:spPr>
      <dgm:t>
        <a:bodyPr/>
        <a:lstStyle/>
        <a:p>
          <a:endParaRPr lang="it-IT"/>
        </a:p>
      </dgm:t>
    </dgm:pt>
    <dgm:pt modelId="{BC788927-8933-46B7-A685-61947C24879D}" type="sibTrans" cxnId="{B76EF9B5-0CA1-433F-8C9C-C500AAB9C098}">
      <dgm:prSet/>
      <dgm:spPr/>
      <dgm:t>
        <a:bodyPr/>
        <a:lstStyle/>
        <a:p>
          <a:endParaRPr lang="it-IT"/>
        </a:p>
      </dgm:t>
    </dgm:pt>
    <dgm:pt modelId="{85AB028C-415D-4A02-B538-6557C07613D1}">
      <dgm:prSet phldrT="[Testo]"/>
      <dgm:spPr/>
      <dgm:t>
        <a:bodyPr/>
        <a:lstStyle/>
        <a:p>
          <a:r>
            <a:rPr lang="it-IT" dirty="0"/>
            <a:t>Ha comprovato le misure adottate ai sensi del comma 2 o l’impossibilità di adottarle prima di quella data</a:t>
          </a:r>
        </a:p>
      </dgm:t>
    </dgm:pt>
    <dgm:pt modelId="{86159E38-297A-4291-B9FB-C650DB6C6D56}" type="parTrans" cxnId="{7B70C96A-0E47-46B8-9874-A18D6F777B21}">
      <dgm:prSet/>
      <dgm:spPr>
        <a:ln>
          <a:solidFill>
            <a:schemeClr val="tx1"/>
          </a:solidFill>
        </a:ln>
      </dgm:spPr>
      <dgm:t>
        <a:bodyPr/>
        <a:lstStyle/>
        <a:p>
          <a:endParaRPr lang="it-IT"/>
        </a:p>
      </dgm:t>
    </dgm:pt>
    <dgm:pt modelId="{9A112691-8A18-46D8-8783-0658FA404503}" type="sibTrans" cxnId="{7B70C96A-0E47-46B8-9874-A18D6F777B21}">
      <dgm:prSet/>
      <dgm:spPr/>
      <dgm:t>
        <a:bodyPr/>
        <a:lstStyle/>
        <a:p>
          <a:endParaRPr lang="it-IT"/>
        </a:p>
      </dgm:t>
    </dgm:pt>
    <dgm:pt modelId="{020174B3-A50F-4E15-B56D-B6421F59AE41}">
      <dgm:prSet/>
      <dgm:spPr/>
      <dgm:t>
        <a:bodyPr/>
        <a:lstStyle/>
        <a:p>
          <a:r>
            <a:rPr lang="it-IT" dirty="0"/>
            <a:t>Ha adottato e comunicato le misure di cui al comma 2 prima dell’aggiudicazione, se la causa escludente si è verificata successivamente alla presentazione dell’offerta o il requisito di qualificazione è venuto meno successivamente alla presentazione dell’offerta </a:t>
          </a:r>
        </a:p>
      </dgm:t>
    </dgm:pt>
    <dgm:pt modelId="{E077335B-43E2-4667-AC71-922E22C10025}" type="parTrans" cxnId="{9AF75142-9638-4125-BE32-AF39077ACCCA}">
      <dgm:prSet/>
      <dgm:spPr/>
      <dgm:t>
        <a:bodyPr/>
        <a:lstStyle/>
        <a:p>
          <a:endParaRPr lang="it-IT"/>
        </a:p>
      </dgm:t>
    </dgm:pt>
    <dgm:pt modelId="{4C24650E-20A2-4AFF-8492-AB2D710CC39F}" type="sibTrans" cxnId="{9AF75142-9638-4125-BE32-AF39077ACCCA}">
      <dgm:prSet/>
      <dgm:spPr/>
      <dgm:t>
        <a:bodyPr/>
        <a:lstStyle/>
        <a:p>
          <a:endParaRPr lang="it-IT"/>
        </a:p>
      </dgm:t>
    </dgm:pt>
    <dgm:pt modelId="{289A0BED-5845-4981-ACF3-B4699353BCEB}" type="pres">
      <dgm:prSet presAssocID="{F3B59D0D-4F26-4A52-A096-69B90AFAEBE9}" presName="hierChild1" presStyleCnt="0">
        <dgm:presLayoutVars>
          <dgm:orgChart val="1"/>
          <dgm:chPref val="1"/>
          <dgm:dir/>
          <dgm:animOne val="branch"/>
          <dgm:animLvl val="lvl"/>
          <dgm:resizeHandles/>
        </dgm:presLayoutVars>
      </dgm:prSet>
      <dgm:spPr/>
    </dgm:pt>
    <dgm:pt modelId="{B3360C40-32C6-43DB-A626-FF37251D353B}" type="pres">
      <dgm:prSet presAssocID="{30AC1B5F-0DB0-4A2B-A42A-3F2AF06B7372}" presName="hierRoot1" presStyleCnt="0">
        <dgm:presLayoutVars>
          <dgm:hierBranch val="init"/>
        </dgm:presLayoutVars>
      </dgm:prSet>
      <dgm:spPr/>
    </dgm:pt>
    <dgm:pt modelId="{91D4ADBF-71FA-4807-943E-E53A056FC2A0}" type="pres">
      <dgm:prSet presAssocID="{30AC1B5F-0DB0-4A2B-A42A-3F2AF06B7372}" presName="rootComposite1" presStyleCnt="0"/>
      <dgm:spPr/>
    </dgm:pt>
    <dgm:pt modelId="{46EED2D4-C151-469D-A44F-3713D91F36FD}" type="pres">
      <dgm:prSet presAssocID="{30AC1B5F-0DB0-4A2B-A42A-3F2AF06B7372}" presName="rootText1" presStyleLbl="node0" presStyleIdx="0" presStyleCnt="2">
        <dgm:presLayoutVars>
          <dgm:chPref val="3"/>
        </dgm:presLayoutVars>
      </dgm:prSet>
      <dgm:spPr/>
    </dgm:pt>
    <dgm:pt modelId="{BBDADD88-B8FC-44CE-A80B-88D502B7E349}" type="pres">
      <dgm:prSet presAssocID="{30AC1B5F-0DB0-4A2B-A42A-3F2AF06B7372}" presName="rootConnector1" presStyleLbl="node1" presStyleIdx="0" presStyleCnt="0"/>
      <dgm:spPr/>
    </dgm:pt>
    <dgm:pt modelId="{247AC977-75D7-42C7-87D6-04BCEB615B37}" type="pres">
      <dgm:prSet presAssocID="{30AC1B5F-0DB0-4A2B-A42A-3F2AF06B7372}" presName="hierChild2" presStyleCnt="0"/>
      <dgm:spPr/>
    </dgm:pt>
    <dgm:pt modelId="{9DE48D3C-CD80-4D80-842C-2A55DC11069C}" type="pres">
      <dgm:prSet presAssocID="{263F9A3F-121F-493D-A84E-C98D8FFD8017}" presName="Name37" presStyleLbl="parChTrans1D2" presStyleIdx="0" presStyleCnt="2"/>
      <dgm:spPr/>
    </dgm:pt>
    <dgm:pt modelId="{3DDBD3FB-222E-4455-86AD-121D3A86CEAF}" type="pres">
      <dgm:prSet presAssocID="{B0A7EB65-2803-4BAE-94DA-5490C02AC2E3}" presName="hierRoot2" presStyleCnt="0">
        <dgm:presLayoutVars>
          <dgm:hierBranch val="init"/>
        </dgm:presLayoutVars>
      </dgm:prSet>
      <dgm:spPr/>
    </dgm:pt>
    <dgm:pt modelId="{7229E315-EA64-4072-8F0C-3A8D33280CCC}" type="pres">
      <dgm:prSet presAssocID="{B0A7EB65-2803-4BAE-94DA-5490C02AC2E3}" presName="rootComposite" presStyleCnt="0"/>
      <dgm:spPr/>
    </dgm:pt>
    <dgm:pt modelId="{7930DBB7-9592-4915-BDC1-9C0E1CC76A3F}" type="pres">
      <dgm:prSet presAssocID="{B0A7EB65-2803-4BAE-94DA-5490C02AC2E3}" presName="rootText" presStyleLbl="node2" presStyleIdx="0" presStyleCnt="2">
        <dgm:presLayoutVars>
          <dgm:chPref val="3"/>
        </dgm:presLayoutVars>
      </dgm:prSet>
      <dgm:spPr/>
    </dgm:pt>
    <dgm:pt modelId="{9CB48F8A-BA74-49C2-85AC-19C4D83D8040}" type="pres">
      <dgm:prSet presAssocID="{B0A7EB65-2803-4BAE-94DA-5490C02AC2E3}" presName="rootConnector" presStyleLbl="node2" presStyleIdx="0" presStyleCnt="2"/>
      <dgm:spPr/>
    </dgm:pt>
    <dgm:pt modelId="{BEFD1330-9762-4982-B492-8BCDA58A4553}" type="pres">
      <dgm:prSet presAssocID="{B0A7EB65-2803-4BAE-94DA-5490C02AC2E3}" presName="hierChild4" presStyleCnt="0"/>
      <dgm:spPr/>
    </dgm:pt>
    <dgm:pt modelId="{348C9367-B892-4725-8720-0D4CC14A7220}" type="pres">
      <dgm:prSet presAssocID="{B0A7EB65-2803-4BAE-94DA-5490C02AC2E3}" presName="hierChild5" presStyleCnt="0"/>
      <dgm:spPr/>
    </dgm:pt>
    <dgm:pt modelId="{CE815A4A-C423-4955-9C4B-CA79161CE7AA}" type="pres">
      <dgm:prSet presAssocID="{86159E38-297A-4291-B9FB-C650DB6C6D56}" presName="Name37" presStyleLbl="parChTrans1D2" presStyleIdx="1" presStyleCnt="2"/>
      <dgm:spPr/>
    </dgm:pt>
    <dgm:pt modelId="{61908071-D948-472B-8B4C-2A7CC544A32F}" type="pres">
      <dgm:prSet presAssocID="{85AB028C-415D-4A02-B538-6557C07613D1}" presName="hierRoot2" presStyleCnt="0">
        <dgm:presLayoutVars>
          <dgm:hierBranch val="init"/>
        </dgm:presLayoutVars>
      </dgm:prSet>
      <dgm:spPr/>
    </dgm:pt>
    <dgm:pt modelId="{C7C801C7-0F27-4816-B350-6C67B59EF5D6}" type="pres">
      <dgm:prSet presAssocID="{85AB028C-415D-4A02-B538-6557C07613D1}" presName="rootComposite" presStyleCnt="0"/>
      <dgm:spPr/>
    </dgm:pt>
    <dgm:pt modelId="{770A4696-5D45-4F5F-AC99-6F39C6278EF1}" type="pres">
      <dgm:prSet presAssocID="{85AB028C-415D-4A02-B538-6557C07613D1}" presName="rootText" presStyleLbl="node2" presStyleIdx="1" presStyleCnt="2">
        <dgm:presLayoutVars>
          <dgm:chPref val="3"/>
        </dgm:presLayoutVars>
      </dgm:prSet>
      <dgm:spPr/>
    </dgm:pt>
    <dgm:pt modelId="{7B1265C7-36DA-41B6-ADD0-3464A0C77CA0}" type="pres">
      <dgm:prSet presAssocID="{85AB028C-415D-4A02-B538-6557C07613D1}" presName="rootConnector" presStyleLbl="node2" presStyleIdx="1" presStyleCnt="2"/>
      <dgm:spPr/>
    </dgm:pt>
    <dgm:pt modelId="{D747EB4B-9C11-481E-A7E7-238E9B138C51}" type="pres">
      <dgm:prSet presAssocID="{85AB028C-415D-4A02-B538-6557C07613D1}" presName="hierChild4" presStyleCnt="0"/>
      <dgm:spPr/>
    </dgm:pt>
    <dgm:pt modelId="{992B2D75-80DE-4FD6-B724-B06DEE0EC118}" type="pres">
      <dgm:prSet presAssocID="{85AB028C-415D-4A02-B538-6557C07613D1}" presName="hierChild5" presStyleCnt="0"/>
      <dgm:spPr/>
    </dgm:pt>
    <dgm:pt modelId="{0886F1FC-808A-4885-BF1A-DB7734E09BF1}" type="pres">
      <dgm:prSet presAssocID="{30AC1B5F-0DB0-4A2B-A42A-3F2AF06B7372}" presName="hierChild3" presStyleCnt="0"/>
      <dgm:spPr/>
    </dgm:pt>
    <dgm:pt modelId="{9670FB60-159E-428F-BEAF-E2B743D7310D}" type="pres">
      <dgm:prSet presAssocID="{020174B3-A50F-4E15-B56D-B6421F59AE41}" presName="hierRoot1" presStyleCnt="0">
        <dgm:presLayoutVars>
          <dgm:hierBranch val="init"/>
        </dgm:presLayoutVars>
      </dgm:prSet>
      <dgm:spPr/>
    </dgm:pt>
    <dgm:pt modelId="{6600AB81-2633-4464-8E62-322B61548348}" type="pres">
      <dgm:prSet presAssocID="{020174B3-A50F-4E15-B56D-B6421F59AE41}" presName="rootComposite1" presStyleCnt="0"/>
      <dgm:spPr/>
    </dgm:pt>
    <dgm:pt modelId="{E98F1E21-FB52-4A04-87F3-C8385F2A12B5}" type="pres">
      <dgm:prSet presAssocID="{020174B3-A50F-4E15-B56D-B6421F59AE41}" presName="rootText1" presStyleLbl="node0" presStyleIdx="1" presStyleCnt="2">
        <dgm:presLayoutVars>
          <dgm:chPref val="3"/>
        </dgm:presLayoutVars>
      </dgm:prSet>
      <dgm:spPr/>
    </dgm:pt>
    <dgm:pt modelId="{4B720DC6-9FCE-4035-AFB6-BDC103EA947D}" type="pres">
      <dgm:prSet presAssocID="{020174B3-A50F-4E15-B56D-B6421F59AE41}" presName="rootConnector1" presStyleLbl="node1" presStyleIdx="0" presStyleCnt="0"/>
      <dgm:spPr/>
    </dgm:pt>
    <dgm:pt modelId="{55FDAA7F-277D-49DF-B851-D9BA3BBC4E28}" type="pres">
      <dgm:prSet presAssocID="{020174B3-A50F-4E15-B56D-B6421F59AE41}" presName="hierChild2" presStyleCnt="0"/>
      <dgm:spPr/>
    </dgm:pt>
    <dgm:pt modelId="{031AB013-334D-493A-92E3-66456F601904}" type="pres">
      <dgm:prSet presAssocID="{020174B3-A50F-4E15-B56D-B6421F59AE41}" presName="hierChild3" presStyleCnt="0"/>
      <dgm:spPr/>
    </dgm:pt>
  </dgm:ptLst>
  <dgm:cxnLst>
    <dgm:cxn modelId="{1429C711-C2F4-402F-97C0-48C075C4B339}" type="presOf" srcId="{020174B3-A50F-4E15-B56D-B6421F59AE41}" destId="{4B720DC6-9FCE-4035-AFB6-BDC103EA947D}" srcOrd="1" destOrd="0" presId="urn:microsoft.com/office/officeart/2005/8/layout/orgChart1"/>
    <dgm:cxn modelId="{CE2B0213-3D67-483A-9BE5-F9A88C3DFC58}" type="presOf" srcId="{B0A7EB65-2803-4BAE-94DA-5490C02AC2E3}" destId="{9CB48F8A-BA74-49C2-85AC-19C4D83D8040}" srcOrd="1" destOrd="0" presId="urn:microsoft.com/office/officeart/2005/8/layout/orgChart1"/>
    <dgm:cxn modelId="{DFACBF23-61AC-4619-97A8-6F83DB78CC07}" type="presOf" srcId="{B0A7EB65-2803-4BAE-94DA-5490C02AC2E3}" destId="{7930DBB7-9592-4915-BDC1-9C0E1CC76A3F}" srcOrd="0" destOrd="0" presId="urn:microsoft.com/office/officeart/2005/8/layout/orgChart1"/>
    <dgm:cxn modelId="{5532DB3E-D2EE-4555-8D13-B24E4955A97F}" type="presOf" srcId="{263F9A3F-121F-493D-A84E-C98D8FFD8017}" destId="{9DE48D3C-CD80-4D80-842C-2A55DC11069C}" srcOrd="0" destOrd="0" presId="urn:microsoft.com/office/officeart/2005/8/layout/orgChart1"/>
    <dgm:cxn modelId="{9AF75142-9638-4125-BE32-AF39077ACCCA}" srcId="{F3B59D0D-4F26-4A52-A096-69B90AFAEBE9}" destId="{020174B3-A50F-4E15-B56D-B6421F59AE41}" srcOrd="1" destOrd="0" parTransId="{E077335B-43E2-4667-AC71-922E22C10025}" sibTransId="{4C24650E-20A2-4AFF-8492-AB2D710CC39F}"/>
    <dgm:cxn modelId="{F9799D62-BB5C-4D5B-8A9F-33B466881AFD}" type="presOf" srcId="{30AC1B5F-0DB0-4A2B-A42A-3F2AF06B7372}" destId="{BBDADD88-B8FC-44CE-A80B-88D502B7E349}" srcOrd="1" destOrd="0" presId="urn:microsoft.com/office/officeart/2005/8/layout/orgChart1"/>
    <dgm:cxn modelId="{CCC2AB63-E65B-436E-8319-CC6E365C1328}" type="presOf" srcId="{30AC1B5F-0DB0-4A2B-A42A-3F2AF06B7372}" destId="{46EED2D4-C151-469D-A44F-3713D91F36FD}" srcOrd="0" destOrd="0" presId="urn:microsoft.com/office/officeart/2005/8/layout/orgChart1"/>
    <dgm:cxn modelId="{7B70C96A-0E47-46B8-9874-A18D6F777B21}" srcId="{30AC1B5F-0DB0-4A2B-A42A-3F2AF06B7372}" destId="{85AB028C-415D-4A02-B538-6557C07613D1}" srcOrd="1" destOrd="0" parTransId="{86159E38-297A-4291-B9FB-C650DB6C6D56}" sibTransId="{9A112691-8A18-46D8-8783-0658FA404503}"/>
    <dgm:cxn modelId="{15705C71-7729-4E02-B3F4-6CF2275C56CB}" type="presOf" srcId="{85AB028C-415D-4A02-B538-6557C07613D1}" destId="{7B1265C7-36DA-41B6-ADD0-3464A0C77CA0}" srcOrd="1" destOrd="0" presId="urn:microsoft.com/office/officeart/2005/8/layout/orgChart1"/>
    <dgm:cxn modelId="{6EC14C5A-F8A1-4D86-9E45-FB12C7A38276}" type="presOf" srcId="{85AB028C-415D-4A02-B538-6557C07613D1}" destId="{770A4696-5D45-4F5F-AC99-6F39C6278EF1}" srcOrd="0" destOrd="0" presId="urn:microsoft.com/office/officeart/2005/8/layout/orgChart1"/>
    <dgm:cxn modelId="{5B49BBA2-3649-4764-B420-16EF7685178B}" type="presOf" srcId="{020174B3-A50F-4E15-B56D-B6421F59AE41}" destId="{E98F1E21-FB52-4A04-87F3-C8385F2A12B5}" srcOrd="0" destOrd="0" presId="urn:microsoft.com/office/officeart/2005/8/layout/orgChart1"/>
    <dgm:cxn modelId="{B76EF9B5-0CA1-433F-8C9C-C500AAB9C098}" srcId="{30AC1B5F-0DB0-4A2B-A42A-3F2AF06B7372}" destId="{B0A7EB65-2803-4BAE-94DA-5490C02AC2E3}" srcOrd="0" destOrd="0" parTransId="{263F9A3F-121F-493D-A84E-C98D8FFD8017}" sibTransId="{BC788927-8933-46B7-A685-61947C24879D}"/>
    <dgm:cxn modelId="{E7E78FD9-90C8-44C3-8541-367EFBE0DD7F}" type="presOf" srcId="{F3B59D0D-4F26-4A52-A096-69B90AFAEBE9}" destId="{289A0BED-5845-4981-ACF3-B4699353BCEB}" srcOrd="0" destOrd="0" presId="urn:microsoft.com/office/officeart/2005/8/layout/orgChart1"/>
    <dgm:cxn modelId="{A43292DE-3F7F-4751-B147-A7B51EA26957}" type="presOf" srcId="{86159E38-297A-4291-B9FB-C650DB6C6D56}" destId="{CE815A4A-C423-4955-9C4B-CA79161CE7AA}" srcOrd="0" destOrd="0" presId="urn:microsoft.com/office/officeart/2005/8/layout/orgChart1"/>
    <dgm:cxn modelId="{FD33B7F3-524E-4E56-B1F0-69F2B8B2A13B}" srcId="{F3B59D0D-4F26-4A52-A096-69B90AFAEBE9}" destId="{30AC1B5F-0DB0-4A2B-A42A-3F2AF06B7372}" srcOrd="0" destOrd="0" parTransId="{0543979F-35A2-4180-8141-5C05B9F430A7}" sibTransId="{5230ECF0-3462-46D2-8AF8-B3772A513937}"/>
    <dgm:cxn modelId="{A32D1B44-E60D-49F4-8BC2-5B90C6D8351D}" type="presParOf" srcId="{289A0BED-5845-4981-ACF3-B4699353BCEB}" destId="{B3360C40-32C6-43DB-A626-FF37251D353B}" srcOrd="0" destOrd="0" presId="urn:microsoft.com/office/officeart/2005/8/layout/orgChart1"/>
    <dgm:cxn modelId="{A20014EB-CE78-4EBD-B045-3B9FB94E5CB7}" type="presParOf" srcId="{B3360C40-32C6-43DB-A626-FF37251D353B}" destId="{91D4ADBF-71FA-4807-943E-E53A056FC2A0}" srcOrd="0" destOrd="0" presId="urn:microsoft.com/office/officeart/2005/8/layout/orgChart1"/>
    <dgm:cxn modelId="{5CA57667-78BC-4889-884D-422C3E4EE627}" type="presParOf" srcId="{91D4ADBF-71FA-4807-943E-E53A056FC2A0}" destId="{46EED2D4-C151-469D-A44F-3713D91F36FD}" srcOrd="0" destOrd="0" presId="urn:microsoft.com/office/officeart/2005/8/layout/orgChart1"/>
    <dgm:cxn modelId="{7F3FE9A2-CE08-4C6C-A9B1-83875A39DB76}" type="presParOf" srcId="{91D4ADBF-71FA-4807-943E-E53A056FC2A0}" destId="{BBDADD88-B8FC-44CE-A80B-88D502B7E349}" srcOrd="1" destOrd="0" presId="urn:microsoft.com/office/officeart/2005/8/layout/orgChart1"/>
    <dgm:cxn modelId="{D4673907-168E-412D-B7B0-C16E5CE623FE}" type="presParOf" srcId="{B3360C40-32C6-43DB-A626-FF37251D353B}" destId="{247AC977-75D7-42C7-87D6-04BCEB615B37}" srcOrd="1" destOrd="0" presId="urn:microsoft.com/office/officeart/2005/8/layout/orgChart1"/>
    <dgm:cxn modelId="{657ED0E4-9E2D-4E54-95F1-1B9E57E54549}" type="presParOf" srcId="{247AC977-75D7-42C7-87D6-04BCEB615B37}" destId="{9DE48D3C-CD80-4D80-842C-2A55DC11069C}" srcOrd="0" destOrd="0" presId="urn:microsoft.com/office/officeart/2005/8/layout/orgChart1"/>
    <dgm:cxn modelId="{0C3C4D85-CDCD-4318-AD2B-E58BF4036AAC}" type="presParOf" srcId="{247AC977-75D7-42C7-87D6-04BCEB615B37}" destId="{3DDBD3FB-222E-4455-86AD-121D3A86CEAF}" srcOrd="1" destOrd="0" presId="urn:microsoft.com/office/officeart/2005/8/layout/orgChart1"/>
    <dgm:cxn modelId="{5C36AABF-E0FC-4FBD-B6B8-8A1EF7E5CB4C}" type="presParOf" srcId="{3DDBD3FB-222E-4455-86AD-121D3A86CEAF}" destId="{7229E315-EA64-4072-8F0C-3A8D33280CCC}" srcOrd="0" destOrd="0" presId="urn:microsoft.com/office/officeart/2005/8/layout/orgChart1"/>
    <dgm:cxn modelId="{074B5745-A3FD-43F5-B318-F166A3FF8120}" type="presParOf" srcId="{7229E315-EA64-4072-8F0C-3A8D33280CCC}" destId="{7930DBB7-9592-4915-BDC1-9C0E1CC76A3F}" srcOrd="0" destOrd="0" presId="urn:microsoft.com/office/officeart/2005/8/layout/orgChart1"/>
    <dgm:cxn modelId="{2F3D169E-E379-423C-BBC8-5B1497F9986A}" type="presParOf" srcId="{7229E315-EA64-4072-8F0C-3A8D33280CCC}" destId="{9CB48F8A-BA74-49C2-85AC-19C4D83D8040}" srcOrd="1" destOrd="0" presId="urn:microsoft.com/office/officeart/2005/8/layout/orgChart1"/>
    <dgm:cxn modelId="{5826508D-8638-4BFA-B1B6-44A44C263E8E}" type="presParOf" srcId="{3DDBD3FB-222E-4455-86AD-121D3A86CEAF}" destId="{BEFD1330-9762-4982-B492-8BCDA58A4553}" srcOrd="1" destOrd="0" presId="urn:microsoft.com/office/officeart/2005/8/layout/orgChart1"/>
    <dgm:cxn modelId="{290E54C7-35CF-4C68-A2FE-54F0457DFC3F}" type="presParOf" srcId="{3DDBD3FB-222E-4455-86AD-121D3A86CEAF}" destId="{348C9367-B892-4725-8720-0D4CC14A7220}" srcOrd="2" destOrd="0" presId="urn:microsoft.com/office/officeart/2005/8/layout/orgChart1"/>
    <dgm:cxn modelId="{2E8D0776-A338-4B2A-8DC2-E180F74D7B65}" type="presParOf" srcId="{247AC977-75D7-42C7-87D6-04BCEB615B37}" destId="{CE815A4A-C423-4955-9C4B-CA79161CE7AA}" srcOrd="2" destOrd="0" presId="urn:microsoft.com/office/officeart/2005/8/layout/orgChart1"/>
    <dgm:cxn modelId="{DC82F07E-9BC0-40DC-AF78-DE0A57F4022C}" type="presParOf" srcId="{247AC977-75D7-42C7-87D6-04BCEB615B37}" destId="{61908071-D948-472B-8B4C-2A7CC544A32F}" srcOrd="3" destOrd="0" presId="urn:microsoft.com/office/officeart/2005/8/layout/orgChart1"/>
    <dgm:cxn modelId="{45C53AC3-11AC-42A7-9460-B433AAED8890}" type="presParOf" srcId="{61908071-D948-472B-8B4C-2A7CC544A32F}" destId="{C7C801C7-0F27-4816-B350-6C67B59EF5D6}" srcOrd="0" destOrd="0" presId="urn:microsoft.com/office/officeart/2005/8/layout/orgChart1"/>
    <dgm:cxn modelId="{F401F852-8C9F-4B80-B7E5-FCAFE822DE8D}" type="presParOf" srcId="{C7C801C7-0F27-4816-B350-6C67B59EF5D6}" destId="{770A4696-5D45-4F5F-AC99-6F39C6278EF1}" srcOrd="0" destOrd="0" presId="urn:microsoft.com/office/officeart/2005/8/layout/orgChart1"/>
    <dgm:cxn modelId="{E747A459-3BAE-4607-90D5-E920528F82F4}" type="presParOf" srcId="{C7C801C7-0F27-4816-B350-6C67B59EF5D6}" destId="{7B1265C7-36DA-41B6-ADD0-3464A0C77CA0}" srcOrd="1" destOrd="0" presId="urn:microsoft.com/office/officeart/2005/8/layout/orgChart1"/>
    <dgm:cxn modelId="{9C30ADEA-74FD-45E4-914D-441C9F9D2F31}" type="presParOf" srcId="{61908071-D948-472B-8B4C-2A7CC544A32F}" destId="{D747EB4B-9C11-481E-A7E7-238E9B138C51}" srcOrd="1" destOrd="0" presId="urn:microsoft.com/office/officeart/2005/8/layout/orgChart1"/>
    <dgm:cxn modelId="{2015DFAC-DD03-4F41-A736-D4E51E2CB751}" type="presParOf" srcId="{61908071-D948-472B-8B4C-2A7CC544A32F}" destId="{992B2D75-80DE-4FD6-B724-B06DEE0EC118}" srcOrd="2" destOrd="0" presId="urn:microsoft.com/office/officeart/2005/8/layout/orgChart1"/>
    <dgm:cxn modelId="{00E632C8-6FAB-4A8C-BDFD-C6127A8F005D}" type="presParOf" srcId="{B3360C40-32C6-43DB-A626-FF37251D353B}" destId="{0886F1FC-808A-4885-BF1A-DB7734E09BF1}" srcOrd="2" destOrd="0" presId="urn:microsoft.com/office/officeart/2005/8/layout/orgChart1"/>
    <dgm:cxn modelId="{2D16DBA0-D7A2-4B7D-A1E3-C87A46D03F6E}" type="presParOf" srcId="{289A0BED-5845-4981-ACF3-B4699353BCEB}" destId="{9670FB60-159E-428F-BEAF-E2B743D7310D}" srcOrd="1" destOrd="0" presId="urn:microsoft.com/office/officeart/2005/8/layout/orgChart1"/>
    <dgm:cxn modelId="{A2FA001B-A32C-4CD7-AD0D-848021CB0DA9}" type="presParOf" srcId="{9670FB60-159E-428F-BEAF-E2B743D7310D}" destId="{6600AB81-2633-4464-8E62-322B61548348}" srcOrd="0" destOrd="0" presId="urn:microsoft.com/office/officeart/2005/8/layout/orgChart1"/>
    <dgm:cxn modelId="{7FF8FC45-D5D3-44DA-856D-4510E05DD31E}" type="presParOf" srcId="{6600AB81-2633-4464-8E62-322B61548348}" destId="{E98F1E21-FB52-4A04-87F3-C8385F2A12B5}" srcOrd="0" destOrd="0" presId="urn:microsoft.com/office/officeart/2005/8/layout/orgChart1"/>
    <dgm:cxn modelId="{898136BE-62F6-4A82-A527-41BCCA8D3C49}" type="presParOf" srcId="{6600AB81-2633-4464-8E62-322B61548348}" destId="{4B720DC6-9FCE-4035-AFB6-BDC103EA947D}" srcOrd="1" destOrd="0" presId="urn:microsoft.com/office/officeart/2005/8/layout/orgChart1"/>
    <dgm:cxn modelId="{FDF48C0B-1A78-4C4D-BEA0-7C3658B50EFE}" type="presParOf" srcId="{9670FB60-159E-428F-BEAF-E2B743D7310D}" destId="{55FDAA7F-277D-49DF-B851-D9BA3BBC4E28}" srcOrd="1" destOrd="0" presId="urn:microsoft.com/office/officeart/2005/8/layout/orgChart1"/>
    <dgm:cxn modelId="{31D0A4EB-94F8-4DDD-BA56-965F1F85729D}" type="presParOf" srcId="{9670FB60-159E-428F-BEAF-E2B743D7310D}" destId="{031AB013-334D-493A-92E3-66456F60190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D33BD-47C3-407F-BCB5-9A8D9599509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F1578596-D833-41A0-B691-72B3AB941F3E}">
      <dgm:prSet phldrT="[Testo]" custT="1"/>
      <dgm:spPr/>
      <dgm:t>
        <a:bodyPr/>
        <a:lstStyle/>
        <a:p>
          <a:pPr marL="0" lvl="0" algn="ctr" defTabSz="622300">
            <a:lnSpc>
              <a:spcPct val="90000"/>
            </a:lnSpc>
            <a:spcBef>
              <a:spcPct val="0"/>
            </a:spcBef>
            <a:spcAft>
              <a:spcPct val="35000"/>
            </a:spcAft>
          </a:pPr>
          <a:r>
            <a:rPr lang="it-IT" sz="1400" dirty="0"/>
            <a:t>Nei confronti di chi si applicano le cause di esclusione di cui agli artt. 94 e 95?</a:t>
          </a:r>
        </a:p>
        <a:p>
          <a:pPr marL="0" marR="0" lvl="0" indent="0" algn="ctr" defTabSz="914400" eaLnBrk="1" fontAlgn="auto" latinLnBrk="0" hangingPunct="1">
            <a:lnSpc>
              <a:spcPct val="100000"/>
            </a:lnSpc>
            <a:spcBef>
              <a:spcPts val="0"/>
            </a:spcBef>
            <a:spcAft>
              <a:spcPts val="0"/>
            </a:spcAft>
            <a:buClrTx/>
            <a:buSzTx/>
            <a:buFontTx/>
            <a:buNone/>
            <a:tabLst/>
            <a:defRPr/>
          </a:pPr>
          <a:r>
            <a:rPr lang="it-IT" sz="1400" u="sng" dirty="0"/>
            <a:t>Art. 10. co. 1</a:t>
          </a:r>
          <a:r>
            <a:rPr lang="it-IT" sz="1400" dirty="0"/>
            <a:t>: i contratti pubblici non sono affidati agli operatori economici nei confronti dei quali sia stata accertata la sussistenza di cause di esclusione espressamente definite dal codice</a:t>
          </a:r>
        </a:p>
        <a:p>
          <a:pPr marL="0" lvl="0" defTabSz="622300">
            <a:lnSpc>
              <a:spcPct val="90000"/>
            </a:lnSpc>
            <a:spcBef>
              <a:spcPct val="0"/>
            </a:spcBef>
            <a:spcAft>
              <a:spcPct val="35000"/>
            </a:spcAft>
          </a:pPr>
          <a:endParaRPr lang="it-IT" sz="1400" dirty="0"/>
        </a:p>
      </dgm:t>
    </dgm:pt>
    <dgm:pt modelId="{A3333407-C6AC-4B77-89EE-2B6C9A87C4E0}" type="parTrans" cxnId="{387FAD16-0CA4-4DC6-ADE3-C9DCB028289E}">
      <dgm:prSet/>
      <dgm:spPr/>
      <dgm:t>
        <a:bodyPr/>
        <a:lstStyle/>
        <a:p>
          <a:endParaRPr lang="it-IT"/>
        </a:p>
      </dgm:t>
    </dgm:pt>
    <dgm:pt modelId="{253B9FF1-A8B5-48A2-B3FD-DD08533440A8}" type="sibTrans" cxnId="{387FAD16-0CA4-4DC6-ADE3-C9DCB028289E}">
      <dgm:prSet/>
      <dgm:spPr/>
      <dgm:t>
        <a:bodyPr/>
        <a:lstStyle/>
        <a:p>
          <a:endParaRPr lang="it-IT"/>
        </a:p>
      </dgm:t>
    </dgm:pt>
    <dgm:pt modelId="{8914C172-0C9B-4218-821D-E5251D25CEEA}">
      <dgm:prSet phldrT="[Testo]" custT="1"/>
      <dgm:spPr/>
      <dgm:t>
        <a:bodyPr/>
        <a:lstStyle/>
        <a:p>
          <a:pPr algn="l">
            <a:buNone/>
          </a:pPr>
          <a:r>
            <a:rPr lang="it-IT" sz="1050" b="1" dirty="0"/>
            <a:t>Operatori economici partecipanti alle gare per qualsiasi tipologia di contratti disciplinato dal codice, sia sopra che sotto soglia</a:t>
          </a:r>
        </a:p>
        <a:p>
          <a:pPr algn="l">
            <a:buFont typeface="Wingdings" panose="05000000000000000000" pitchFamily="2" charset="2"/>
            <a:buChar char="§"/>
          </a:pPr>
          <a:endParaRPr lang="it-IT" sz="1050" u="sng" dirty="0"/>
        </a:p>
        <a:p>
          <a:pPr algn="l">
            <a:buFont typeface="Wingdings" panose="05000000000000000000" pitchFamily="2" charset="2"/>
            <a:buChar char="§"/>
          </a:pPr>
          <a:endParaRPr lang="it-IT" sz="1050" u="sng" dirty="0"/>
        </a:p>
        <a:p>
          <a:pPr algn="l">
            <a:buFont typeface="Wingdings" panose="05000000000000000000" pitchFamily="2" charset="2"/>
            <a:buChar char="§"/>
          </a:pPr>
          <a:r>
            <a:rPr lang="it-IT" sz="1050" u="sng" dirty="0"/>
            <a:t>Art. 68 co. 13</a:t>
          </a:r>
          <a:r>
            <a:rPr lang="it-IT" sz="1050" dirty="0"/>
            <a:t>: tutti i partecipanti al raggruppamento e al consorzio ordinario possiedono i requisiti generali di cui all’art. 94 e 95</a:t>
          </a:r>
        </a:p>
        <a:p>
          <a:pPr algn="l">
            <a:buFont typeface="Wingdings" panose="05000000000000000000" pitchFamily="2" charset="2"/>
            <a:buChar char="§"/>
          </a:pPr>
          <a:endParaRPr lang="it-IT" sz="1050" u="sng" dirty="0"/>
        </a:p>
        <a:p>
          <a:pPr algn="l">
            <a:buFont typeface="Wingdings" panose="05000000000000000000" pitchFamily="2" charset="2"/>
            <a:buChar char="§"/>
          </a:pPr>
          <a:r>
            <a:rPr lang="it-IT" sz="1050" u="sng" dirty="0"/>
            <a:t>Art. 67 co. 3</a:t>
          </a:r>
          <a:r>
            <a:rPr lang="it-IT" sz="1050" dirty="0"/>
            <a:t>: per gli operatori di cui agli artt. 65 co. 2 e 66 co. 1 lett. g [consorzi stabili] i requisiti sono posseduti [anche] dalle consorziate esecutrici</a:t>
          </a:r>
        </a:p>
        <a:p>
          <a:pPr algn="l">
            <a:buFont typeface="Wingdings" panose="05000000000000000000" pitchFamily="2" charset="2"/>
            <a:buChar char="§"/>
          </a:pPr>
          <a:endParaRPr lang="it-IT" sz="1050" dirty="0"/>
        </a:p>
        <a:p>
          <a:pPr algn="l">
            <a:buFont typeface="Wingdings" panose="05000000000000000000" pitchFamily="2" charset="2"/>
            <a:buChar char="§"/>
          </a:pPr>
          <a:r>
            <a:rPr lang="it-IT" sz="1050" dirty="0"/>
            <a:t> </a:t>
          </a:r>
        </a:p>
        <a:p>
          <a:pPr algn="ctr">
            <a:buNone/>
          </a:pPr>
          <a:r>
            <a:rPr lang="it-IT" sz="1050" dirty="0"/>
            <a:t>  </a:t>
          </a:r>
        </a:p>
      </dgm:t>
    </dgm:pt>
    <dgm:pt modelId="{2250B9A1-C15F-4535-AB90-5EA6D250E13A}" type="parTrans" cxnId="{62BA1FC6-30DA-4177-B382-F11B35A08803}">
      <dgm:prSet/>
      <dgm:spPr/>
      <dgm:t>
        <a:bodyPr/>
        <a:lstStyle/>
        <a:p>
          <a:endParaRPr lang="it-IT"/>
        </a:p>
      </dgm:t>
    </dgm:pt>
    <dgm:pt modelId="{7F178489-1A4C-4D1C-AE56-B1B2F4FAA4B0}" type="sibTrans" cxnId="{62BA1FC6-30DA-4177-B382-F11B35A08803}">
      <dgm:prSet/>
      <dgm:spPr/>
      <dgm:t>
        <a:bodyPr/>
        <a:lstStyle/>
        <a:p>
          <a:endParaRPr lang="it-IT"/>
        </a:p>
      </dgm:t>
    </dgm:pt>
    <dgm:pt modelId="{F3BBFB31-3F16-4703-95D9-14C58FF329A7}">
      <dgm:prSet phldrT="[Testo]" custT="1"/>
      <dgm:spPr/>
      <dgm:t>
        <a:bodyPr/>
        <a:lstStyle/>
        <a:p>
          <a:pPr algn="l"/>
          <a:r>
            <a:rPr lang="it-IT" sz="1050" b="1" dirty="0"/>
            <a:t>Soggetti attraverso i cui requisiti gli operatori economici partecipano alle gare</a:t>
          </a:r>
        </a:p>
        <a:p>
          <a:pPr algn="l"/>
          <a:endParaRPr lang="it-IT" sz="1050" b="0" u="sng" dirty="0"/>
        </a:p>
        <a:p>
          <a:pPr algn="l"/>
          <a:r>
            <a:rPr lang="it-IT" sz="1050" b="0" u="sng" dirty="0"/>
            <a:t>Art. 104 co. 4</a:t>
          </a:r>
          <a:r>
            <a:rPr lang="it-IT" sz="1050" b="0" dirty="0"/>
            <a:t>: l’impresa ausiliaria è tenuta a dichiarare di essere in possesso dei requisiti di ordine generale </a:t>
          </a:r>
        </a:p>
        <a:p>
          <a:pPr algn="l"/>
          <a:r>
            <a:rPr lang="it-IT" sz="1050" u="sng" dirty="0"/>
            <a:t>Art. 67 co. 3</a:t>
          </a:r>
          <a:r>
            <a:rPr lang="it-IT" sz="1050" dirty="0"/>
            <a:t>: per gli operatori di cui agli artt. 65 co. 2 e 66 co. 1 lett. g [consorzi stabili] i requisiti sono posseduti [anche] dalle consorziate che prestano i requisiti</a:t>
          </a:r>
        </a:p>
        <a:p>
          <a:pPr algn="l"/>
          <a:endParaRPr lang="it-IT" sz="1050" b="0" dirty="0"/>
        </a:p>
        <a:p>
          <a:pPr algn="l"/>
          <a:r>
            <a:rPr lang="it-IT" sz="1050" b="0" dirty="0"/>
            <a:t>Non viene chiarita la posizione dei progettisti indicati: </a:t>
          </a:r>
          <a:r>
            <a:rPr lang="it-IT" sz="1050" b="0" u="sng" dirty="0"/>
            <a:t>art. 44 co. 3</a:t>
          </a:r>
          <a:r>
            <a:rPr lang="it-IT" sz="1050" b="0" dirty="0"/>
            <a:t>: quando il contratto è affidato ai sensi del co 1 [appalto integrato] gli operatori economici possono avvalersi di progettisti qualificati da indicare nell’offerta  </a:t>
          </a:r>
        </a:p>
      </dgm:t>
    </dgm:pt>
    <dgm:pt modelId="{3DA273D3-14FD-4014-A348-109C48A707E1}" type="parTrans" cxnId="{A1E08FEE-B388-4F39-AE8D-BB567CD5D3E1}">
      <dgm:prSet/>
      <dgm:spPr/>
      <dgm:t>
        <a:bodyPr/>
        <a:lstStyle/>
        <a:p>
          <a:endParaRPr lang="it-IT"/>
        </a:p>
      </dgm:t>
    </dgm:pt>
    <dgm:pt modelId="{41B69418-9AB4-4D85-A86C-E1C4F35280A8}" type="sibTrans" cxnId="{A1E08FEE-B388-4F39-AE8D-BB567CD5D3E1}">
      <dgm:prSet/>
      <dgm:spPr/>
      <dgm:t>
        <a:bodyPr/>
        <a:lstStyle/>
        <a:p>
          <a:endParaRPr lang="it-IT"/>
        </a:p>
      </dgm:t>
    </dgm:pt>
    <dgm:pt modelId="{77D5FF7D-DEE3-4B4E-8D26-D163567ED616}">
      <dgm:prSet phldrT="[Testo]" custT="1"/>
      <dgm:spPr/>
      <dgm:t>
        <a:bodyPr/>
        <a:lstStyle/>
        <a:p>
          <a:pPr algn="ctr"/>
          <a:r>
            <a:rPr lang="it-IT" sz="1050" b="1" dirty="0"/>
            <a:t>Altri soggetti esecutori</a:t>
          </a:r>
        </a:p>
        <a:p>
          <a:pPr algn="l"/>
          <a:r>
            <a:rPr lang="it-IT" sz="1000" b="0" u="sng" dirty="0"/>
            <a:t>Art. 119 co. 4</a:t>
          </a:r>
          <a:r>
            <a:rPr lang="it-IT" sz="1000" b="0" dirty="0"/>
            <a:t>:  i soggetti affidatari dei contratti possono affidare in subappalto […] a condizione che […] non sussistano a carico del subappaltatore le cause di esclusione di cui ai requisiti di ordine generale</a:t>
          </a:r>
        </a:p>
        <a:p>
          <a:pPr algn="l"/>
          <a:endParaRPr lang="it-IT" sz="1000" b="0" dirty="0"/>
        </a:p>
        <a:p>
          <a:pPr algn="l"/>
          <a:r>
            <a:rPr lang="it-IT" sz="1000" b="0" dirty="0"/>
            <a:t>Non viene chiarita la posizione dei subcontraente: art. </a:t>
          </a:r>
          <a:r>
            <a:rPr lang="it-IT" sz="1000" b="0" u="sng" dirty="0"/>
            <a:t>119 co. 2:</a:t>
          </a:r>
          <a:r>
            <a:rPr lang="it-IT" sz="1000" b="0" dirty="0"/>
            <a:t> l’affidatario comunica alla stazione appaltante […] per tutti i sub-contratti, il nome del subcontraente, l’importo del subcontratto, l’oggetto</a:t>
          </a:r>
        </a:p>
        <a:p>
          <a:pPr algn="l"/>
          <a:endParaRPr lang="it-IT" sz="1000" b="0" dirty="0"/>
        </a:p>
        <a:p>
          <a:pPr algn="l"/>
          <a:r>
            <a:rPr lang="it-IT" sz="1000" b="0" dirty="0"/>
            <a:t>Non viene chiarita la posizione dei subappaltatori dei subappaltatori</a:t>
          </a:r>
        </a:p>
        <a:p>
          <a:pPr algn="ctr"/>
          <a:endParaRPr lang="it-IT" sz="1000" dirty="0"/>
        </a:p>
        <a:p>
          <a:pPr algn="ctr"/>
          <a:endParaRPr lang="it-IT" sz="1000" dirty="0"/>
        </a:p>
      </dgm:t>
    </dgm:pt>
    <dgm:pt modelId="{AB68029D-57CD-4590-AE56-034EB4993FA9}" type="parTrans" cxnId="{A3FE64C0-D891-42E0-A3F1-50DB4A49D9AE}">
      <dgm:prSet/>
      <dgm:spPr/>
      <dgm:t>
        <a:bodyPr/>
        <a:lstStyle/>
        <a:p>
          <a:endParaRPr lang="it-IT"/>
        </a:p>
      </dgm:t>
    </dgm:pt>
    <dgm:pt modelId="{9402C857-BA14-4F60-8DBB-06EE4FADB2B1}" type="sibTrans" cxnId="{A3FE64C0-D891-42E0-A3F1-50DB4A49D9AE}">
      <dgm:prSet/>
      <dgm:spPr/>
      <dgm:t>
        <a:bodyPr/>
        <a:lstStyle/>
        <a:p>
          <a:endParaRPr lang="it-IT"/>
        </a:p>
      </dgm:t>
    </dgm:pt>
    <dgm:pt modelId="{A760E5E7-020F-48F1-A994-DD692C4E71F0}" type="pres">
      <dgm:prSet presAssocID="{62FD33BD-47C3-407F-BCB5-9A8D95995097}" presName="composite" presStyleCnt="0">
        <dgm:presLayoutVars>
          <dgm:chMax val="1"/>
          <dgm:dir/>
          <dgm:resizeHandles val="exact"/>
        </dgm:presLayoutVars>
      </dgm:prSet>
      <dgm:spPr/>
    </dgm:pt>
    <dgm:pt modelId="{CCD00844-DD9D-47D8-B1E6-86662937F06E}" type="pres">
      <dgm:prSet presAssocID="{F1578596-D833-41A0-B691-72B3AB941F3E}" presName="roof" presStyleLbl="dkBgShp" presStyleIdx="0" presStyleCnt="2"/>
      <dgm:spPr/>
    </dgm:pt>
    <dgm:pt modelId="{9FF204B4-9B7C-4770-97A4-744E19EAC10A}" type="pres">
      <dgm:prSet presAssocID="{F1578596-D833-41A0-B691-72B3AB941F3E}" presName="pillars" presStyleCnt="0"/>
      <dgm:spPr/>
    </dgm:pt>
    <dgm:pt modelId="{F03F054A-562D-47F6-8DE2-2E01F4C14EF7}" type="pres">
      <dgm:prSet presAssocID="{F1578596-D833-41A0-B691-72B3AB941F3E}" presName="pillar1" presStyleLbl="node1" presStyleIdx="0" presStyleCnt="3">
        <dgm:presLayoutVars>
          <dgm:bulletEnabled val="1"/>
        </dgm:presLayoutVars>
      </dgm:prSet>
      <dgm:spPr/>
    </dgm:pt>
    <dgm:pt modelId="{F91B0F9B-E080-4255-827A-BAC3F1695FB8}" type="pres">
      <dgm:prSet presAssocID="{F3BBFB31-3F16-4703-95D9-14C58FF329A7}" presName="pillarX" presStyleLbl="node1" presStyleIdx="1" presStyleCnt="3">
        <dgm:presLayoutVars>
          <dgm:bulletEnabled val="1"/>
        </dgm:presLayoutVars>
      </dgm:prSet>
      <dgm:spPr/>
    </dgm:pt>
    <dgm:pt modelId="{03ED31EF-CEDF-4CFA-8E1B-CFE4CD95FE62}" type="pres">
      <dgm:prSet presAssocID="{77D5FF7D-DEE3-4B4E-8D26-D163567ED616}" presName="pillarX" presStyleLbl="node1" presStyleIdx="2" presStyleCnt="3">
        <dgm:presLayoutVars>
          <dgm:bulletEnabled val="1"/>
        </dgm:presLayoutVars>
      </dgm:prSet>
      <dgm:spPr/>
    </dgm:pt>
    <dgm:pt modelId="{3E455ADE-57AA-44A9-BC4B-4C5C3426E2AC}" type="pres">
      <dgm:prSet presAssocID="{F1578596-D833-41A0-B691-72B3AB941F3E}" presName="base" presStyleLbl="dkBgShp" presStyleIdx="1" presStyleCnt="2"/>
      <dgm:spPr/>
    </dgm:pt>
  </dgm:ptLst>
  <dgm:cxnLst>
    <dgm:cxn modelId="{387FAD16-0CA4-4DC6-ADE3-C9DCB028289E}" srcId="{62FD33BD-47C3-407F-BCB5-9A8D95995097}" destId="{F1578596-D833-41A0-B691-72B3AB941F3E}" srcOrd="0" destOrd="0" parTransId="{A3333407-C6AC-4B77-89EE-2B6C9A87C4E0}" sibTransId="{253B9FF1-A8B5-48A2-B3FD-DD08533440A8}"/>
    <dgm:cxn modelId="{48AD2C1E-949B-4D80-B84E-DB5E331B5BF6}" type="presOf" srcId="{F1578596-D833-41A0-B691-72B3AB941F3E}" destId="{CCD00844-DD9D-47D8-B1E6-86662937F06E}" srcOrd="0" destOrd="0" presId="urn:microsoft.com/office/officeart/2005/8/layout/hList3"/>
    <dgm:cxn modelId="{EA597765-DC5C-482C-89D5-81773676B291}" type="presOf" srcId="{F3BBFB31-3F16-4703-95D9-14C58FF329A7}" destId="{F91B0F9B-E080-4255-827A-BAC3F1695FB8}" srcOrd="0" destOrd="0" presId="urn:microsoft.com/office/officeart/2005/8/layout/hList3"/>
    <dgm:cxn modelId="{1331F69A-7EED-4FAC-8A1D-4B6E7CF302DD}" type="presOf" srcId="{8914C172-0C9B-4218-821D-E5251D25CEEA}" destId="{F03F054A-562D-47F6-8DE2-2E01F4C14EF7}" srcOrd="0" destOrd="0" presId="urn:microsoft.com/office/officeart/2005/8/layout/hList3"/>
    <dgm:cxn modelId="{57984EA2-28E4-4421-84EA-9C80E830B26C}" type="presOf" srcId="{77D5FF7D-DEE3-4B4E-8D26-D163567ED616}" destId="{03ED31EF-CEDF-4CFA-8E1B-CFE4CD95FE62}" srcOrd="0" destOrd="0" presId="urn:microsoft.com/office/officeart/2005/8/layout/hList3"/>
    <dgm:cxn modelId="{8F7518AE-EEA6-4CDA-9641-D7428470D297}" type="presOf" srcId="{62FD33BD-47C3-407F-BCB5-9A8D95995097}" destId="{A760E5E7-020F-48F1-A994-DD692C4E71F0}" srcOrd="0" destOrd="0" presId="urn:microsoft.com/office/officeart/2005/8/layout/hList3"/>
    <dgm:cxn modelId="{A3FE64C0-D891-42E0-A3F1-50DB4A49D9AE}" srcId="{F1578596-D833-41A0-B691-72B3AB941F3E}" destId="{77D5FF7D-DEE3-4B4E-8D26-D163567ED616}" srcOrd="2" destOrd="0" parTransId="{AB68029D-57CD-4590-AE56-034EB4993FA9}" sibTransId="{9402C857-BA14-4F60-8DBB-06EE4FADB2B1}"/>
    <dgm:cxn modelId="{62BA1FC6-30DA-4177-B382-F11B35A08803}" srcId="{F1578596-D833-41A0-B691-72B3AB941F3E}" destId="{8914C172-0C9B-4218-821D-E5251D25CEEA}" srcOrd="0" destOrd="0" parTransId="{2250B9A1-C15F-4535-AB90-5EA6D250E13A}" sibTransId="{7F178489-1A4C-4D1C-AE56-B1B2F4FAA4B0}"/>
    <dgm:cxn modelId="{A1E08FEE-B388-4F39-AE8D-BB567CD5D3E1}" srcId="{F1578596-D833-41A0-B691-72B3AB941F3E}" destId="{F3BBFB31-3F16-4703-95D9-14C58FF329A7}" srcOrd="1" destOrd="0" parTransId="{3DA273D3-14FD-4014-A348-109C48A707E1}" sibTransId="{41B69418-9AB4-4D85-A86C-E1C4F35280A8}"/>
    <dgm:cxn modelId="{4C368309-BC3D-4E69-8548-B371B8491C97}" type="presParOf" srcId="{A760E5E7-020F-48F1-A994-DD692C4E71F0}" destId="{CCD00844-DD9D-47D8-B1E6-86662937F06E}" srcOrd="0" destOrd="0" presId="urn:microsoft.com/office/officeart/2005/8/layout/hList3"/>
    <dgm:cxn modelId="{48E230EE-A985-4A73-AEFB-D799288C8168}" type="presParOf" srcId="{A760E5E7-020F-48F1-A994-DD692C4E71F0}" destId="{9FF204B4-9B7C-4770-97A4-744E19EAC10A}" srcOrd="1" destOrd="0" presId="urn:microsoft.com/office/officeart/2005/8/layout/hList3"/>
    <dgm:cxn modelId="{72DECB8A-292F-44ED-A0C0-AFFBD4D18846}" type="presParOf" srcId="{9FF204B4-9B7C-4770-97A4-744E19EAC10A}" destId="{F03F054A-562D-47F6-8DE2-2E01F4C14EF7}" srcOrd="0" destOrd="0" presId="urn:microsoft.com/office/officeart/2005/8/layout/hList3"/>
    <dgm:cxn modelId="{C44AF1E9-037A-4C6E-B3A5-45A1995A11F7}" type="presParOf" srcId="{9FF204B4-9B7C-4770-97A4-744E19EAC10A}" destId="{F91B0F9B-E080-4255-827A-BAC3F1695FB8}" srcOrd="1" destOrd="0" presId="urn:microsoft.com/office/officeart/2005/8/layout/hList3"/>
    <dgm:cxn modelId="{ED463B47-7D4D-415D-ABB4-E2A4ED322208}" type="presParOf" srcId="{9FF204B4-9B7C-4770-97A4-744E19EAC10A}" destId="{03ED31EF-CEDF-4CFA-8E1B-CFE4CD95FE62}" srcOrd="2" destOrd="0" presId="urn:microsoft.com/office/officeart/2005/8/layout/hList3"/>
    <dgm:cxn modelId="{1863F31C-9269-4B57-8854-BDD2A69C7544}" type="presParOf" srcId="{A760E5E7-020F-48F1-A994-DD692C4E71F0}" destId="{3E455ADE-57AA-44A9-BC4B-4C5C3426E2A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7AF699-49B0-4172-AF97-B0EFCA1FBAF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385090A0-7927-4FD9-A4F2-7C2455021157}">
      <dgm:prSet phldrT="[Testo]" custT="1"/>
      <dgm:spPr/>
      <dgm:t>
        <a:bodyPr/>
        <a:lstStyle/>
        <a:p>
          <a:r>
            <a:rPr lang="it-IT" sz="1400" dirty="0"/>
            <a:t>Cause di esclusione automatica </a:t>
          </a:r>
        </a:p>
        <a:p>
          <a:r>
            <a:rPr lang="it-IT" sz="1400" dirty="0"/>
            <a:t>(art. 94)</a:t>
          </a:r>
        </a:p>
      </dgm:t>
    </dgm:pt>
    <dgm:pt modelId="{E4652A0C-9A2D-4037-A6BD-8FE254920546}" type="parTrans" cxnId="{3FD9F115-B45C-4587-95B1-8F7B6EF7FFFF}">
      <dgm:prSet/>
      <dgm:spPr/>
      <dgm:t>
        <a:bodyPr/>
        <a:lstStyle/>
        <a:p>
          <a:endParaRPr lang="it-IT"/>
        </a:p>
      </dgm:t>
    </dgm:pt>
    <dgm:pt modelId="{1E7147F8-AF4A-49F6-AA58-B0733A7638D9}" type="sibTrans" cxnId="{3FD9F115-B45C-4587-95B1-8F7B6EF7FFFF}">
      <dgm:prSet/>
      <dgm:spPr/>
      <dgm:t>
        <a:bodyPr/>
        <a:lstStyle/>
        <a:p>
          <a:endParaRPr lang="it-IT"/>
        </a:p>
      </dgm:t>
    </dgm:pt>
    <dgm:pt modelId="{300AF64A-83A6-4A0A-BD48-679DE25F267F}">
      <dgm:prSet phldrT="[Testo]" custT="1"/>
      <dgm:spPr/>
      <dgm:t>
        <a:bodyPr/>
        <a:lstStyle/>
        <a:p>
          <a:r>
            <a:rPr lang="it-IT" sz="1200" dirty="0"/>
            <a:t>Cause di esclusione ad applicazione vincolata: non sussiste alcun margine valutativo della stazione appaltante</a:t>
          </a:r>
        </a:p>
      </dgm:t>
    </dgm:pt>
    <dgm:pt modelId="{60678BDC-FAEB-468E-AB9C-EF44E93A703D}" type="parTrans" cxnId="{26088C3C-FD67-4DEA-9307-B25E9CCD6379}">
      <dgm:prSet/>
      <dgm:spPr/>
      <dgm:t>
        <a:bodyPr/>
        <a:lstStyle/>
        <a:p>
          <a:endParaRPr lang="it-IT"/>
        </a:p>
      </dgm:t>
    </dgm:pt>
    <dgm:pt modelId="{70F20AF2-86B1-4B28-B9E8-1379F954FC81}" type="sibTrans" cxnId="{26088C3C-FD67-4DEA-9307-B25E9CCD6379}">
      <dgm:prSet/>
      <dgm:spPr/>
      <dgm:t>
        <a:bodyPr/>
        <a:lstStyle/>
        <a:p>
          <a:endParaRPr lang="it-IT"/>
        </a:p>
      </dgm:t>
    </dgm:pt>
    <dgm:pt modelId="{3DE69AD2-BBB4-4E00-B78A-2DFB95818AE1}">
      <dgm:prSet phldrT="[Testo]" custT="1"/>
      <dgm:spPr/>
      <dgm:t>
        <a:bodyPr/>
        <a:lstStyle/>
        <a:p>
          <a:r>
            <a:rPr lang="it-IT" sz="1200" dirty="0"/>
            <a:t>Sindacato giurisdizionale pieno </a:t>
          </a:r>
        </a:p>
      </dgm:t>
    </dgm:pt>
    <dgm:pt modelId="{D343A90D-5EF1-440B-86E6-1AAC98EB669D}" type="parTrans" cxnId="{1F441BD3-5812-4E72-B63F-EAAFEF4BBF6C}">
      <dgm:prSet/>
      <dgm:spPr/>
      <dgm:t>
        <a:bodyPr/>
        <a:lstStyle/>
        <a:p>
          <a:endParaRPr lang="it-IT"/>
        </a:p>
      </dgm:t>
    </dgm:pt>
    <dgm:pt modelId="{927E9932-1635-447A-9448-22EC290EC4DE}" type="sibTrans" cxnId="{1F441BD3-5812-4E72-B63F-EAAFEF4BBF6C}">
      <dgm:prSet/>
      <dgm:spPr/>
      <dgm:t>
        <a:bodyPr/>
        <a:lstStyle/>
        <a:p>
          <a:endParaRPr lang="it-IT"/>
        </a:p>
      </dgm:t>
    </dgm:pt>
    <dgm:pt modelId="{EABB21AA-8CF0-49D3-9001-33FC3D9CF093}">
      <dgm:prSet phldrT="[Testo]" custT="1"/>
      <dgm:spPr/>
      <dgm:t>
        <a:bodyPr/>
        <a:lstStyle/>
        <a:p>
          <a:r>
            <a:rPr lang="it-IT" sz="1400" dirty="0"/>
            <a:t>Cause di esclusione non automatica</a:t>
          </a:r>
        </a:p>
        <a:p>
          <a:r>
            <a:rPr lang="it-IT" sz="1400" dirty="0"/>
            <a:t>(art. 95)</a:t>
          </a:r>
        </a:p>
      </dgm:t>
    </dgm:pt>
    <dgm:pt modelId="{48FC5925-3201-469D-BA96-162A3797C569}" type="parTrans" cxnId="{B735CDC2-5A97-4693-825D-2F9C4D1443A6}">
      <dgm:prSet/>
      <dgm:spPr/>
      <dgm:t>
        <a:bodyPr/>
        <a:lstStyle/>
        <a:p>
          <a:endParaRPr lang="it-IT"/>
        </a:p>
      </dgm:t>
    </dgm:pt>
    <dgm:pt modelId="{9DF45E77-59CD-462F-9C1B-1A38A57B8CAB}" type="sibTrans" cxnId="{B735CDC2-5A97-4693-825D-2F9C4D1443A6}">
      <dgm:prSet/>
      <dgm:spPr/>
      <dgm:t>
        <a:bodyPr/>
        <a:lstStyle/>
        <a:p>
          <a:endParaRPr lang="it-IT"/>
        </a:p>
      </dgm:t>
    </dgm:pt>
    <dgm:pt modelId="{08C14ED2-AD3D-4F7B-B428-89853E6A10D6}">
      <dgm:prSet phldrT="[Testo]" custT="1"/>
      <dgm:spPr/>
      <dgm:t>
        <a:bodyPr/>
        <a:lstStyle/>
        <a:p>
          <a:r>
            <a:rPr lang="it-IT" sz="1200" dirty="0"/>
            <a:t>Cause di esclusione che implicano un margine di apprezzamento della stazione appaltante circa la situazione concreta riconducibile al concetto di discrezionalità tecnica</a:t>
          </a:r>
        </a:p>
      </dgm:t>
    </dgm:pt>
    <dgm:pt modelId="{3A850193-7060-43FA-B7C5-7E89EA190A2B}" type="parTrans" cxnId="{B87406B7-584E-4F58-814C-42BFD9C01920}">
      <dgm:prSet/>
      <dgm:spPr/>
      <dgm:t>
        <a:bodyPr/>
        <a:lstStyle/>
        <a:p>
          <a:endParaRPr lang="it-IT"/>
        </a:p>
      </dgm:t>
    </dgm:pt>
    <dgm:pt modelId="{87F49BFA-3D71-454E-8714-DAD1EE3A7DC9}" type="sibTrans" cxnId="{B87406B7-584E-4F58-814C-42BFD9C01920}">
      <dgm:prSet/>
      <dgm:spPr/>
      <dgm:t>
        <a:bodyPr/>
        <a:lstStyle/>
        <a:p>
          <a:endParaRPr lang="it-IT"/>
        </a:p>
      </dgm:t>
    </dgm:pt>
    <dgm:pt modelId="{50632CAE-1237-4FD1-9B30-2B5BCE22CCA4}">
      <dgm:prSet phldrT="[Testo]" custT="1"/>
      <dgm:spPr/>
      <dgm:t>
        <a:bodyPr/>
        <a:lstStyle/>
        <a:p>
          <a:r>
            <a:rPr lang="it-IT" sz="1200" dirty="0"/>
            <a:t>Ad. Plen. 16/2020: ove sia mancata la valutazione della stazione appaltante, una simile valutazione non può essere rimessa al giudice. Osta a ciò, nel caso in cui la valutazione sia mancata, il principio di separazione dei poteri, che in sede processuale trova emersione nel divieto sancito dall’art. 34 co. 2 c.p.a. (secondo cui il giudice non può pronunciare «</a:t>
          </a:r>
          <a:r>
            <a:rPr lang="it-IT" sz="1200" i="1" dirty="0"/>
            <a:t>con riferimento a poteri amministrativi non ancora esercitati</a:t>
          </a:r>
          <a:r>
            <a:rPr lang="it-IT" sz="1200" dirty="0"/>
            <a:t>»). Laddove invece svolta, operano per essa i consolidati limiti del sindacato di legittimità rispetto a valutazioni di carattere discrezionale</a:t>
          </a:r>
        </a:p>
      </dgm:t>
    </dgm:pt>
    <dgm:pt modelId="{63A0351B-1D15-4213-8468-DF0266978986}" type="parTrans" cxnId="{B54DEB89-82D5-4582-BDA0-BA4B48C89FC3}">
      <dgm:prSet/>
      <dgm:spPr/>
      <dgm:t>
        <a:bodyPr/>
        <a:lstStyle/>
        <a:p>
          <a:endParaRPr lang="it-IT"/>
        </a:p>
      </dgm:t>
    </dgm:pt>
    <dgm:pt modelId="{61B4E2B5-BC42-4761-AF37-008A226E8874}" type="sibTrans" cxnId="{B54DEB89-82D5-4582-BDA0-BA4B48C89FC3}">
      <dgm:prSet/>
      <dgm:spPr/>
      <dgm:t>
        <a:bodyPr/>
        <a:lstStyle/>
        <a:p>
          <a:endParaRPr lang="it-IT"/>
        </a:p>
      </dgm:t>
    </dgm:pt>
    <dgm:pt modelId="{809B7DBF-EA4E-4F0F-86A2-0AA933D0C557}">
      <dgm:prSet phldrT="[Testo]" custT="1"/>
      <dgm:spPr/>
      <dgm:t>
        <a:bodyPr/>
        <a:lstStyle/>
        <a:p>
          <a:endParaRPr lang="it-IT" sz="1200" dirty="0"/>
        </a:p>
      </dgm:t>
    </dgm:pt>
    <dgm:pt modelId="{EA250E77-2C71-45AF-9D02-78E6471599FE}" type="parTrans" cxnId="{04BDA31C-754E-4C29-9750-3E47B88F2262}">
      <dgm:prSet/>
      <dgm:spPr/>
      <dgm:t>
        <a:bodyPr/>
        <a:lstStyle/>
        <a:p>
          <a:endParaRPr lang="it-IT"/>
        </a:p>
      </dgm:t>
    </dgm:pt>
    <dgm:pt modelId="{DCA879A2-A310-4EE0-BAB4-755B1354BE4B}" type="sibTrans" cxnId="{04BDA31C-754E-4C29-9750-3E47B88F2262}">
      <dgm:prSet/>
      <dgm:spPr/>
      <dgm:t>
        <a:bodyPr/>
        <a:lstStyle/>
        <a:p>
          <a:endParaRPr lang="it-IT"/>
        </a:p>
      </dgm:t>
    </dgm:pt>
    <dgm:pt modelId="{025CF260-8E41-4CC8-874F-A091DF2CD0E1}">
      <dgm:prSet phldrT="[Testo]" custT="1"/>
      <dgm:spPr/>
      <dgm:t>
        <a:bodyPr/>
        <a:lstStyle/>
        <a:p>
          <a:endParaRPr lang="it-IT" sz="1200" dirty="0"/>
        </a:p>
      </dgm:t>
    </dgm:pt>
    <dgm:pt modelId="{3F33AE05-D16F-407E-A616-8789E01AA547}" type="parTrans" cxnId="{89A51FB9-099F-465F-862C-F99D2A0EF947}">
      <dgm:prSet/>
      <dgm:spPr/>
      <dgm:t>
        <a:bodyPr/>
        <a:lstStyle/>
        <a:p>
          <a:endParaRPr lang="it-IT"/>
        </a:p>
      </dgm:t>
    </dgm:pt>
    <dgm:pt modelId="{99D4EFBE-B549-4AD5-9444-D30FB8A2DF35}" type="sibTrans" cxnId="{89A51FB9-099F-465F-862C-F99D2A0EF947}">
      <dgm:prSet/>
      <dgm:spPr/>
      <dgm:t>
        <a:bodyPr/>
        <a:lstStyle/>
        <a:p>
          <a:endParaRPr lang="it-IT"/>
        </a:p>
      </dgm:t>
    </dgm:pt>
    <dgm:pt modelId="{FDBE88B8-9B74-41C1-8E87-D476B57C73CF}" type="pres">
      <dgm:prSet presAssocID="{C27AF699-49B0-4172-AF97-B0EFCA1FBAF6}" presName="Name0" presStyleCnt="0">
        <dgm:presLayoutVars>
          <dgm:dir/>
          <dgm:animLvl val="lvl"/>
          <dgm:resizeHandles val="exact"/>
        </dgm:presLayoutVars>
      </dgm:prSet>
      <dgm:spPr/>
    </dgm:pt>
    <dgm:pt modelId="{554B40A8-E9C7-485F-9E2C-0406F92F17B9}" type="pres">
      <dgm:prSet presAssocID="{385090A0-7927-4FD9-A4F2-7C2455021157}" presName="composite" presStyleCnt="0"/>
      <dgm:spPr/>
    </dgm:pt>
    <dgm:pt modelId="{86DC2B40-BEB6-4BC0-9918-1DFF688FAE48}" type="pres">
      <dgm:prSet presAssocID="{385090A0-7927-4FD9-A4F2-7C2455021157}" presName="parTx" presStyleLbl="alignNode1" presStyleIdx="0" presStyleCnt="2">
        <dgm:presLayoutVars>
          <dgm:chMax val="0"/>
          <dgm:chPref val="0"/>
          <dgm:bulletEnabled val="1"/>
        </dgm:presLayoutVars>
      </dgm:prSet>
      <dgm:spPr/>
    </dgm:pt>
    <dgm:pt modelId="{A58ED947-0215-4DC7-B5BB-160E5E85293F}" type="pres">
      <dgm:prSet presAssocID="{385090A0-7927-4FD9-A4F2-7C2455021157}" presName="desTx" presStyleLbl="alignAccFollowNode1" presStyleIdx="0" presStyleCnt="2">
        <dgm:presLayoutVars>
          <dgm:bulletEnabled val="1"/>
        </dgm:presLayoutVars>
      </dgm:prSet>
      <dgm:spPr/>
    </dgm:pt>
    <dgm:pt modelId="{A8B319CD-CC33-48E3-8C0A-914801DA738C}" type="pres">
      <dgm:prSet presAssocID="{1E7147F8-AF4A-49F6-AA58-B0733A7638D9}" presName="space" presStyleCnt="0"/>
      <dgm:spPr/>
    </dgm:pt>
    <dgm:pt modelId="{6B411283-799F-4B9A-9F81-596F77DC777E}" type="pres">
      <dgm:prSet presAssocID="{EABB21AA-8CF0-49D3-9001-33FC3D9CF093}" presName="composite" presStyleCnt="0"/>
      <dgm:spPr/>
    </dgm:pt>
    <dgm:pt modelId="{A2182668-B245-48B8-BAF4-3A03D9950F63}" type="pres">
      <dgm:prSet presAssocID="{EABB21AA-8CF0-49D3-9001-33FC3D9CF093}" presName="parTx" presStyleLbl="alignNode1" presStyleIdx="1" presStyleCnt="2">
        <dgm:presLayoutVars>
          <dgm:chMax val="0"/>
          <dgm:chPref val="0"/>
          <dgm:bulletEnabled val="1"/>
        </dgm:presLayoutVars>
      </dgm:prSet>
      <dgm:spPr/>
    </dgm:pt>
    <dgm:pt modelId="{94CA3CD4-47CD-481B-9763-927BFDF320E7}" type="pres">
      <dgm:prSet presAssocID="{EABB21AA-8CF0-49D3-9001-33FC3D9CF093}" presName="desTx" presStyleLbl="alignAccFollowNode1" presStyleIdx="1" presStyleCnt="2">
        <dgm:presLayoutVars>
          <dgm:bulletEnabled val="1"/>
        </dgm:presLayoutVars>
      </dgm:prSet>
      <dgm:spPr/>
    </dgm:pt>
  </dgm:ptLst>
  <dgm:cxnLst>
    <dgm:cxn modelId="{14A28E04-8687-456A-A3A8-34D77E2B7ADD}" type="presOf" srcId="{3DE69AD2-BBB4-4E00-B78A-2DFB95818AE1}" destId="{A58ED947-0215-4DC7-B5BB-160E5E85293F}" srcOrd="0" destOrd="2" presId="urn:microsoft.com/office/officeart/2005/8/layout/hList1"/>
    <dgm:cxn modelId="{B2B5410C-B3B8-4DC0-8C32-F189C4E2C08E}" type="presOf" srcId="{300AF64A-83A6-4A0A-BD48-679DE25F267F}" destId="{A58ED947-0215-4DC7-B5BB-160E5E85293F}" srcOrd="0" destOrd="0" presId="urn:microsoft.com/office/officeart/2005/8/layout/hList1"/>
    <dgm:cxn modelId="{1D3D9510-59DF-4254-A273-C93816E3C885}" type="presOf" srcId="{EABB21AA-8CF0-49D3-9001-33FC3D9CF093}" destId="{A2182668-B245-48B8-BAF4-3A03D9950F63}" srcOrd="0" destOrd="0" presId="urn:microsoft.com/office/officeart/2005/8/layout/hList1"/>
    <dgm:cxn modelId="{3FD9F115-B45C-4587-95B1-8F7B6EF7FFFF}" srcId="{C27AF699-49B0-4172-AF97-B0EFCA1FBAF6}" destId="{385090A0-7927-4FD9-A4F2-7C2455021157}" srcOrd="0" destOrd="0" parTransId="{E4652A0C-9A2D-4037-A6BD-8FE254920546}" sibTransId="{1E7147F8-AF4A-49F6-AA58-B0733A7638D9}"/>
    <dgm:cxn modelId="{04BDA31C-754E-4C29-9750-3E47B88F2262}" srcId="{385090A0-7927-4FD9-A4F2-7C2455021157}" destId="{809B7DBF-EA4E-4F0F-86A2-0AA933D0C557}" srcOrd="1" destOrd="0" parTransId="{EA250E77-2C71-45AF-9D02-78E6471599FE}" sibTransId="{DCA879A2-A310-4EE0-BAB4-755B1354BE4B}"/>
    <dgm:cxn modelId="{26088C3C-FD67-4DEA-9307-B25E9CCD6379}" srcId="{385090A0-7927-4FD9-A4F2-7C2455021157}" destId="{300AF64A-83A6-4A0A-BD48-679DE25F267F}" srcOrd="0" destOrd="0" parTransId="{60678BDC-FAEB-468E-AB9C-EF44E93A703D}" sibTransId="{70F20AF2-86B1-4B28-B9E8-1379F954FC81}"/>
    <dgm:cxn modelId="{CAC3CA40-54E1-4098-8CC8-9F8E4473DA85}" type="presOf" srcId="{025CF260-8E41-4CC8-874F-A091DF2CD0E1}" destId="{94CA3CD4-47CD-481B-9763-927BFDF320E7}" srcOrd="0" destOrd="1" presId="urn:microsoft.com/office/officeart/2005/8/layout/hList1"/>
    <dgm:cxn modelId="{0458D66D-B778-437B-AE02-132E6EF3095F}" type="presOf" srcId="{50632CAE-1237-4FD1-9B30-2B5BCE22CCA4}" destId="{94CA3CD4-47CD-481B-9763-927BFDF320E7}" srcOrd="0" destOrd="2" presId="urn:microsoft.com/office/officeart/2005/8/layout/hList1"/>
    <dgm:cxn modelId="{B54DEB89-82D5-4582-BDA0-BA4B48C89FC3}" srcId="{EABB21AA-8CF0-49D3-9001-33FC3D9CF093}" destId="{50632CAE-1237-4FD1-9B30-2B5BCE22CCA4}" srcOrd="2" destOrd="0" parTransId="{63A0351B-1D15-4213-8468-DF0266978986}" sibTransId="{61B4E2B5-BC42-4761-AF37-008A226E8874}"/>
    <dgm:cxn modelId="{B47F378E-6646-4D98-97BD-03DE6F1BE344}" type="presOf" srcId="{C27AF699-49B0-4172-AF97-B0EFCA1FBAF6}" destId="{FDBE88B8-9B74-41C1-8E87-D476B57C73CF}" srcOrd="0" destOrd="0" presId="urn:microsoft.com/office/officeart/2005/8/layout/hList1"/>
    <dgm:cxn modelId="{E033A7B1-CE15-40E0-83B8-49592C72344C}" type="presOf" srcId="{385090A0-7927-4FD9-A4F2-7C2455021157}" destId="{86DC2B40-BEB6-4BC0-9918-1DFF688FAE48}" srcOrd="0" destOrd="0" presId="urn:microsoft.com/office/officeart/2005/8/layout/hList1"/>
    <dgm:cxn modelId="{B87406B7-584E-4F58-814C-42BFD9C01920}" srcId="{EABB21AA-8CF0-49D3-9001-33FC3D9CF093}" destId="{08C14ED2-AD3D-4F7B-B428-89853E6A10D6}" srcOrd="0" destOrd="0" parTransId="{3A850193-7060-43FA-B7C5-7E89EA190A2B}" sibTransId="{87F49BFA-3D71-454E-8714-DAD1EE3A7DC9}"/>
    <dgm:cxn modelId="{89A51FB9-099F-465F-862C-F99D2A0EF947}" srcId="{EABB21AA-8CF0-49D3-9001-33FC3D9CF093}" destId="{025CF260-8E41-4CC8-874F-A091DF2CD0E1}" srcOrd="1" destOrd="0" parTransId="{3F33AE05-D16F-407E-A616-8789E01AA547}" sibTransId="{99D4EFBE-B549-4AD5-9444-D30FB8A2DF35}"/>
    <dgm:cxn modelId="{B735CDC2-5A97-4693-825D-2F9C4D1443A6}" srcId="{C27AF699-49B0-4172-AF97-B0EFCA1FBAF6}" destId="{EABB21AA-8CF0-49D3-9001-33FC3D9CF093}" srcOrd="1" destOrd="0" parTransId="{48FC5925-3201-469D-BA96-162A3797C569}" sibTransId="{9DF45E77-59CD-462F-9C1B-1A38A57B8CAB}"/>
    <dgm:cxn modelId="{1F441BD3-5812-4E72-B63F-EAAFEF4BBF6C}" srcId="{385090A0-7927-4FD9-A4F2-7C2455021157}" destId="{3DE69AD2-BBB4-4E00-B78A-2DFB95818AE1}" srcOrd="2" destOrd="0" parTransId="{D343A90D-5EF1-440B-86E6-1AAC98EB669D}" sibTransId="{927E9932-1635-447A-9448-22EC290EC4DE}"/>
    <dgm:cxn modelId="{D66A68E7-945A-48CA-AD3D-4BB09F85734B}" type="presOf" srcId="{809B7DBF-EA4E-4F0F-86A2-0AA933D0C557}" destId="{A58ED947-0215-4DC7-B5BB-160E5E85293F}" srcOrd="0" destOrd="1" presId="urn:microsoft.com/office/officeart/2005/8/layout/hList1"/>
    <dgm:cxn modelId="{608894EF-AD2F-4446-9EA3-69DDC0CD5226}" type="presOf" srcId="{08C14ED2-AD3D-4F7B-B428-89853E6A10D6}" destId="{94CA3CD4-47CD-481B-9763-927BFDF320E7}" srcOrd="0" destOrd="0" presId="urn:microsoft.com/office/officeart/2005/8/layout/hList1"/>
    <dgm:cxn modelId="{9C331AFB-64DE-4B54-A849-1A979DC2B369}" type="presParOf" srcId="{FDBE88B8-9B74-41C1-8E87-D476B57C73CF}" destId="{554B40A8-E9C7-485F-9E2C-0406F92F17B9}" srcOrd="0" destOrd="0" presId="urn:microsoft.com/office/officeart/2005/8/layout/hList1"/>
    <dgm:cxn modelId="{0E67F624-858A-46DF-BF31-539EB88D40BF}" type="presParOf" srcId="{554B40A8-E9C7-485F-9E2C-0406F92F17B9}" destId="{86DC2B40-BEB6-4BC0-9918-1DFF688FAE48}" srcOrd="0" destOrd="0" presId="urn:microsoft.com/office/officeart/2005/8/layout/hList1"/>
    <dgm:cxn modelId="{87A727F8-E93F-4B00-B818-4B86B37BE64E}" type="presParOf" srcId="{554B40A8-E9C7-485F-9E2C-0406F92F17B9}" destId="{A58ED947-0215-4DC7-B5BB-160E5E85293F}" srcOrd="1" destOrd="0" presId="urn:microsoft.com/office/officeart/2005/8/layout/hList1"/>
    <dgm:cxn modelId="{435B6E7C-F9B5-4C16-909A-CADA32A7D333}" type="presParOf" srcId="{FDBE88B8-9B74-41C1-8E87-D476B57C73CF}" destId="{A8B319CD-CC33-48E3-8C0A-914801DA738C}" srcOrd="1" destOrd="0" presId="urn:microsoft.com/office/officeart/2005/8/layout/hList1"/>
    <dgm:cxn modelId="{E9660765-66DB-45D7-9587-EDE9AFC10474}" type="presParOf" srcId="{FDBE88B8-9B74-41C1-8E87-D476B57C73CF}" destId="{6B411283-799F-4B9A-9F81-596F77DC777E}" srcOrd="2" destOrd="0" presId="urn:microsoft.com/office/officeart/2005/8/layout/hList1"/>
    <dgm:cxn modelId="{DD0888F3-963E-438E-B094-599A4D88C25F}" type="presParOf" srcId="{6B411283-799F-4B9A-9F81-596F77DC777E}" destId="{A2182668-B245-48B8-BAF4-3A03D9950F63}" srcOrd="0" destOrd="0" presId="urn:microsoft.com/office/officeart/2005/8/layout/hList1"/>
    <dgm:cxn modelId="{72B6590C-C9B9-4616-87A8-AF67A8A80CFC}" type="presParOf" srcId="{6B411283-799F-4B9A-9F81-596F77DC777E}" destId="{94CA3CD4-47CD-481B-9763-927BFDF320E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BF9C84-6DD5-4A1D-B7F1-2C8D34F2D97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65D4CBB6-508B-404F-8B36-F28A42CB477C}">
      <dgm:prSet phldrT="[Testo]" custT="1"/>
      <dgm:spPr/>
      <dgm:t>
        <a:bodyPr/>
        <a:lstStyle/>
        <a:p>
          <a:r>
            <a:rPr lang="it-IT" sz="1400" dirty="0"/>
            <a:t>Non viene riprodotta la causa di esclusione di cui all’art. 80 co. 5 lett. f bis): presentazione nella procedura di gara in corso e negli affidamenti di subappalti di documentazione o dichiarazioni non veritiere</a:t>
          </a:r>
          <a:endParaRPr lang="it-IT" sz="1000" dirty="0"/>
        </a:p>
        <a:p>
          <a:r>
            <a:rPr lang="it-IT" sz="1000" dirty="0"/>
            <a:t>  </a:t>
          </a:r>
        </a:p>
      </dgm:t>
    </dgm:pt>
    <dgm:pt modelId="{4704F9CA-6684-4960-B1AC-91A6F917B2BE}" type="parTrans" cxnId="{BEECBC4D-81CA-4287-9018-B044082A39BF}">
      <dgm:prSet/>
      <dgm:spPr/>
      <dgm:t>
        <a:bodyPr/>
        <a:lstStyle/>
        <a:p>
          <a:endParaRPr lang="it-IT"/>
        </a:p>
      </dgm:t>
    </dgm:pt>
    <dgm:pt modelId="{45D1E3AB-887B-4558-B41D-7DC426450248}" type="sibTrans" cxnId="{BEECBC4D-81CA-4287-9018-B044082A39BF}">
      <dgm:prSet/>
      <dgm:spPr/>
      <dgm:t>
        <a:bodyPr/>
        <a:lstStyle/>
        <a:p>
          <a:endParaRPr lang="it-IT"/>
        </a:p>
      </dgm:t>
    </dgm:pt>
    <dgm:pt modelId="{A1C558DD-51B4-4914-B7A7-66327314E42E}">
      <dgm:prSet phldrT="[Testo]" custT="1"/>
      <dgm:spPr/>
      <dgm:t>
        <a:bodyPr anchor="t"/>
        <a:lstStyle/>
        <a:p>
          <a:r>
            <a:rPr lang="it-IT" sz="1050" b="0" u="sng" dirty="0"/>
            <a:t>Ad. Plen. 16/2020</a:t>
          </a:r>
          <a:r>
            <a:rPr lang="it-IT" sz="1050" b="0" dirty="0"/>
            <a:t> </a:t>
          </a:r>
        </a:p>
        <a:p>
          <a:r>
            <a:rPr lang="it-IT" sz="1050" b="0" dirty="0"/>
            <a:t>«l’ambito di applicazione della lett. f bis) viene giocoforza a restringersi all’ipotesi – di non agevole verificazione – in cui le dichiarazioni rese o la documentazione presentata in sede di gara siano obiettivamente false, senza alcun margine di opinabilità, e non siano finalizzate all’adozione dei provvedimenti di competenza dell’amministrazione relativi all’ammissione, la valutazione delle offerte o l’aggiudicazione o comunque relativa al corretto svolgimento della gara» </a:t>
          </a:r>
        </a:p>
      </dgm:t>
    </dgm:pt>
    <dgm:pt modelId="{3463B5C0-1F77-47A3-8A0C-32D098F37E05}" type="parTrans" cxnId="{4252DE7B-C459-4D78-90CF-C0403D0B0284}">
      <dgm:prSet/>
      <dgm:spPr/>
      <dgm:t>
        <a:bodyPr/>
        <a:lstStyle/>
        <a:p>
          <a:endParaRPr lang="it-IT"/>
        </a:p>
      </dgm:t>
    </dgm:pt>
    <dgm:pt modelId="{E20F2028-4E8E-4572-A1AE-DE67B8CABFF2}" type="sibTrans" cxnId="{4252DE7B-C459-4D78-90CF-C0403D0B0284}">
      <dgm:prSet/>
      <dgm:spPr/>
      <dgm:t>
        <a:bodyPr/>
        <a:lstStyle/>
        <a:p>
          <a:endParaRPr lang="it-IT"/>
        </a:p>
      </dgm:t>
    </dgm:pt>
    <dgm:pt modelId="{3EC93FFC-A80A-408A-A9E7-71D86BC5277A}">
      <dgm:prSet phldrT="[Testo]" custT="1"/>
      <dgm:spPr/>
      <dgm:t>
        <a:bodyPr anchor="t"/>
        <a:lstStyle/>
        <a:p>
          <a:r>
            <a:rPr lang="it-IT" sz="1050" u="sng" dirty="0"/>
            <a:t>Art. 96 co. 14</a:t>
          </a:r>
        </a:p>
        <a:p>
          <a:r>
            <a:rPr lang="it-IT" sz="1050" dirty="0"/>
            <a:t>L’operatore economico ha l’obbligo di comunicare alla stazione appaltante la sussistenza dei fatti e dei provvedimenti che possono costituire cause di esclusione ai sensi degli articoli 94 e 95, ove non menzionati nel proprio fascicolo virtuale.</a:t>
          </a:r>
        </a:p>
        <a:p>
          <a:r>
            <a:rPr lang="it-IT" sz="1050" dirty="0"/>
            <a:t>L’omissione di tale comunicazione o la non veridicità della medesima, pur non costituendo di per sé causa di esclusione, può rilevare ai sensi del comma 4 dell’art. 98  </a:t>
          </a:r>
        </a:p>
      </dgm:t>
    </dgm:pt>
    <dgm:pt modelId="{0C846D18-C84F-4C9C-B1DC-E5499F9F0B29}" type="parTrans" cxnId="{B486E9F9-5E22-430E-9FD8-00264C09F367}">
      <dgm:prSet/>
      <dgm:spPr/>
      <dgm:t>
        <a:bodyPr/>
        <a:lstStyle/>
        <a:p>
          <a:endParaRPr lang="it-IT"/>
        </a:p>
      </dgm:t>
    </dgm:pt>
    <dgm:pt modelId="{05339B31-364C-4F49-9CE7-D96116F91D87}" type="sibTrans" cxnId="{B486E9F9-5E22-430E-9FD8-00264C09F367}">
      <dgm:prSet/>
      <dgm:spPr/>
      <dgm:t>
        <a:bodyPr/>
        <a:lstStyle/>
        <a:p>
          <a:endParaRPr lang="it-IT"/>
        </a:p>
      </dgm:t>
    </dgm:pt>
    <dgm:pt modelId="{911BE1C7-CB03-4108-86E0-6D352DF79227}">
      <dgm:prSet phldrT="[Testo]" custT="1"/>
      <dgm:spPr/>
      <dgm:t>
        <a:bodyPr/>
        <a:lstStyle/>
        <a:p>
          <a:r>
            <a:rPr lang="it-IT" sz="1050" u="sng" dirty="0"/>
            <a:t>Art. 96 co. 15 (art. 80 co. 12 D.Lgs. 50/16)</a:t>
          </a:r>
        </a:p>
        <a:p>
          <a:r>
            <a:rPr lang="it-IT" sz="1050" u="none" dirty="0"/>
            <a:t>In caso di presentazione di falsa dichiarazione o falsa documentazione, nelle procedure di gara e negli affidamenti di subappalto, la stazione appaltante ne dà segnalazione all’ANAC che, se ritiene che siano state rese con dolo o colpa grave tenuto conto della rilevanza o della gravità dei fatti oggetto della falsa dichiarazione o della presentazione di falsa documentazione, dispone l’iscrizione al casellario informatico ai fini dell’esclusione dalle procedure di gara e degli affidamenti di subappalto, ai sensi dell’art. 94, co. 5, lett. e), per un periodo fino a due anni, decorso il quale l’iscrizione è cancellata e perde comunque efficacia  </a:t>
          </a:r>
        </a:p>
      </dgm:t>
    </dgm:pt>
    <dgm:pt modelId="{6C0CEFA2-B21D-4478-8A39-22CE74F1F116}" type="parTrans" cxnId="{9EED4599-8782-4359-B48A-5DCA9B8F8678}">
      <dgm:prSet/>
      <dgm:spPr/>
      <dgm:t>
        <a:bodyPr/>
        <a:lstStyle/>
        <a:p>
          <a:endParaRPr lang="it-IT"/>
        </a:p>
      </dgm:t>
    </dgm:pt>
    <dgm:pt modelId="{8A6D8932-5B6D-4159-859D-5A3E74DC4F54}" type="sibTrans" cxnId="{9EED4599-8782-4359-B48A-5DCA9B8F8678}">
      <dgm:prSet/>
      <dgm:spPr/>
      <dgm:t>
        <a:bodyPr/>
        <a:lstStyle/>
        <a:p>
          <a:endParaRPr lang="it-IT"/>
        </a:p>
      </dgm:t>
    </dgm:pt>
    <dgm:pt modelId="{5C2120B5-B7D8-4217-BEFD-978EDE3485DE}" type="pres">
      <dgm:prSet presAssocID="{26BF9C84-6DD5-4A1D-B7F1-2C8D34F2D97F}" presName="composite" presStyleCnt="0">
        <dgm:presLayoutVars>
          <dgm:chMax val="1"/>
          <dgm:dir/>
          <dgm:resizeHandles val="exact"/>
        </dgm:presLayoutVars>
      </dgm:prSet>
      <dgm:spPr/>
    </dgm:pt>
    <dgm:pt modelId="{284973E6-F4DD-4C2B-BEDA-C386EB405CC4}" type="pres">
      <dgm:prSet presAssocID="{65D4CBB6-508B-404F-8B36-F28A42CB477C}" presName="roof" presStyleLbl="dkBgShp" presStyleIdx="0" presStyleCnt="2" custLinFactNeighborX="-7" custLinFactNeighborY="1162"/>
      <dgm:spPr/>
    </dgm:pt>
    <dgm:pt modelId="{B52C9649-316D-4B2C-A0B8-8E78C52DD884}" type="pres">
      <dgm:prSet presAssocID="{65D4CBB6-508B-404F-8B36-F28A42CB477C}" presName="pillars" presStyleCnt="0"/>
      <dgm:spPr/>
    </dgm:pt>
    <dgm:pt modelId="{D18C73BE-52A2-46E5-9E3A-384FD9D8F0C0}" type="pres">
      <dgm:prSet presAssocID="{65D4CBB6-508B-404F-8B36-F28A42CB477C}" presName="pillar1" presStyleLbl="node1" presStyleIdx="0" presStyleCnt="3">
        <dgm:presLayoutVars>
          <dgm:bulletEnabled val="1"/>
        </dgm:presLayoutVars>
      </dgm:prSet>
      <dgm:spPr/>
    </dgm:pt>
    <dgm:pt modelId="{CD0EC02A-407C-4AA3-A3C3-41E4C7376189}" type="pres">
      <dgm:prSet presAssocID="{3EC93FFC-A80A-408A-A9E7-71D86BC5277A}" presName="pillarX" presStyleLbl="node1" presStyleIdx="1" presStyleCnt="3">
        <dgm:presLayoutVars>
          <dgm:bulletEnabled val="1"/>
        </dgm:presLayoutVars>
      </dgm:prSet>
      <dgm:spPr/>
    </dgm:pt>
    <dgm:pt modelId="{DC8D9FD7-E3DE-4F37-B0B0-EE3773E75DFE}" type="pres">
      <dgm:prSet presAssocID="{911BE1C7-CB03-4108-86E0-6D352DF79227}" presName="pillarX" presStyleLbl="node1" presStyleIdx="2" presStyleCnt="3">
        <dgm:presLayoutVars>
          <dgm:bulletEnabled val="1"/>
        </dgm:presLayoutVars>
      </dgm:prSet>
      <dgm:spPr/>
    </dgm:pt>
    <dgm:pt modelId="{C2A12369-79A9-47BF-B981-4469648D973D}" type="pres">
      <dgm:prSet presAssocID="{65D4CBB6-508B-404F-8B36-F28A42CB477C}" presName="base" presStyleLbl="dkBgShp" presStyleIdx="1" presStyleCnt="2"/>
      <dgm:spPr/>
    </dgm:pt>
  </dgm:ptLst>
  <dgm:cxnLst>
    <dgm:cxn modelId="{C2A83845-5918-4B47-B101-76F0C6BCCCEC}" type="presOf" srcId="{3EC93FFC-A80A-408A-A9E7-71D86BC5277A}" destId="{CD0EC02A-407C-4AA3-A3C3-41E4C7376189}" srcOrd="0" destOrd="0" presId="urn:microsoft.com/office/officeart/2005/8/layout/hList3"/>
    <dgm:cxn modelId="{163FE16B-2FEA-441B-A176-A2EBBE35DB18}" type="presOf" srcId="{A1C558DD-51B4-4914-B7A7-66327314E42E}" destId="{D18C73BE-52A2-46E5-9E3A-384FD9D8F0C0}" srcOrd="0" destOrd="0" presId="urn:microsoft.com/office/officeart/2005/8/layout/hList3"/>
    <dgm:cxn modelId="{18A7264D-5E51-495B-96C2-A0920307370E}" type="presOf" srcId="{911BE1C7-CB03-4108-86E0-6D352DF79227}" destId="{DC8D9FD7-E3DE-4F37-B0B0-EE3773E75DFE}" srcOrd="0" destOrd="0" presId="urn:microsoft.com/office/officeart/2005/8/layout/hList3"/>
    <dgm:cxn modelId="{BEECBC4D-81CA-4287-9018-B044082A39BF}" srcId="{26BF9C84-6DD5-4A1D-B7F1-2C8D34F2D97F}" destId="{65D4CBB6-508B-404F-8B36-F28A42CB477C}" srcOrd="0" destOrd="0" parTransId="{4704F9CA-6684-4960-B1AC-91A6F917B2BE}" sibTransId="{45D1E3AB-887B-4558-B41D-7DC426450248}"/>
    <dgm:cxn modelId="{487E5256-A099-43BF-86FF-4A5672C1F99B}" type="presOf" srcId="{65D4CBB6-508B-404F-8B36-F28A42CB477C}" destId="{284973E6-F4DD-4C2B-BEDA-C386EB405CC4}" srcOrd="0" destOrd="0" presId="urn:microsoft.com/office/officeart/2005/8/layout/hList3"/>
    <dgm:cxn modelId="{4252DE7B-C459-4D78-90CF-C0403D0B0284}" srcId="{65D4CBB6-508B-404F-8B36-F28A42CB477C}" destId="{A1C558DD-51B4-4914-B7A7-66327314E42E}" srcOrd="0" destOrd="0" parTransId="{3463B5C0-1F77-47A3-8A0C-32D098F37E05}" sibTransId="{E20F2028-4E8E-4572-A1AE-DE67B8CABFF2}"/>
    <dgm:cxn modelId="{738B928A-9B3D-4FE2-A8BD-0C7502200375}" type="presOf" srcId="{26BF9C84-6DD5-4A1D-B7F1-2C8D34F2D97F}" destId="{5C2120B5-B7D8-4217-BEFD-978EDE3485DE}" srcOrd="0" destOrd="0" presId="urn:microsoft.com/office/officeart/2005/8/layout/hList3"/>
    <dgm:cxn modelId="{9EED4599-8782-4359-B48A-5DCA9B8F8678}" srcId="{65D4CBB6-508B-404F-8B36-F28A42CB477C}" destId="{911BE1C7-CB03-4108-86E0-6D352DF79227}" srcOrd="2" destOrd="0" parTransId="{6C0CEFA2-B21D-4478-8A39-22CE74F1F116}" sibTransId="{8A6D8932-5B6D-4159-859D-5A3E74DC4F54}"/>
    <dgm:cxn modelId="{B486E9F9-5E22-430E-9FD8-00264C09F367}" srcId="{65D4CBB6-508B-404F-8B36-F28A42CB477C}" destId="{3EC93FFC-A80A-408A-A9E7-71D86BC5277A}" srcOrd="1" destOrd="0" parTransId="{0C846D18-C84F-4C9C-B1DC-E5499F9F0B29}" sibTransId="{05339B31-364C-4F49-9CE7-D96116F91D87}"/>
    <dgm:cxn modelId="{C1B57DDC-52A0-40B1-8EED-E76D877141D0}" type="presParOf" srcId="{5C2120B5-B7D8-4217-BEFD-978EDE3485DE}" destId="{284973E6-F4DD-4C2B-BEDA-C386EB405CC4}" srcOrd="0" destOrd="0" presId="urn:microsoft.com/office/officeart/2005/8/layout/hList3"/>
    <dgm:cxn modelId="{620E19D1-0464-4BED-8F42-3552815A10A3}" type="presParOf" srcId="{5C2120B5-B7D8-4217-BEFD-978EDE3485DE}" destId="{B52C9649-316D-4B2C-A0B8-8E78C52DD884}" srcOrd="1" destOrd="0" presId="urn:microsoft.com/office/officeart/2005/8/layout/hList3"/>
    <dgm:cxn modelId="{32ABC6A6-68F5-4E67-AF23-B572B46ED9B6}" type="presParOf" srcId="{B52C9649-316D-4B2C-A0B8-8E78C52DD884}" destId="{D18C73BE-52A2-46E5-9E3A-384FD9D8F0C0}" srcOrd="0" destOrd="0" presId="urn:microsoft.com/office/officeart/2005/8/layout/hList3"/>
    <dgm:cxn modelId="{EF3E4C10-E4AB-4E15-AD8E-CC5480AA41F4}" type="presParOf" srcId="{B52C9649-316D-4B2C-A0B8-8E78C52DD884}" destId="{CD0EC02A-407C-4AA3-A3C3-41E4C7376189}" srcOrd="1" destOrd="0" presId="urn:microsoft.com/office/officeart/2005/8/layout/hList3"/>
    <dgm:cxn modelId="{C7D9B3A5-42A6-4ED9-8C16-5CC2610AE9A5}" type="presParOf" srcId="{B52C9649-316D-4B2C-A0B8-8E78C52DD884}" destId="{DC8D9FD7-E3DE-4F37-B0B0-EE3773E75DFE}" srcOrd="2" destOrd="0" presId="urn:microsoft.com/office/officeart/2005/8/layout/hList3"/>
    <dgm:cxn modelId="{4F5405A1-41BB-449B-A9B1-B4007470EEF9}" type="presParOf" srcId="{5C2120B5-B7D8-4217-BEFD-978EDE3485DE}" destId="{C2A12369-79A9-47BF-B981-4469648D973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894A8C-8B02-42C4-A37F-93F7A618254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9A1B929A-8FD4-49B1-BC8C-51476E8F4497}">
      <dgm:prSet phldrT="[Testo]" custT="1"/>
      <dgm:spPr/>
      <dgm:t>
        <a:bodyPr/>
        <a:lstStyle/>
        <a:p>
          <a:r>
            <a:rPr lang="it-IT" sz="1400" dirty="0"/>
            <a:t>Novità</a:t>
          </a:r>
        </a:p>
      </dgm:t>
    </dgm:pt>
    <dgm:pt modelId="{3BFEA3F3-1E05-4E43-9C02-966FAAEABDC7}" type="parTrans" cxnId="{70910665-E28F-4F7B-A07E-3C3B749E957A}">
      <dgm:prSet/>
      <dgm:spPr/>
      <dgm:t>
        <a:bodyPr/>
        <a:lstStyle/>
        <a:p>
          <a:endParaRPr lang="it-IT"/>
        </a:p>
      </dgm:t>
    </dgm:pt>
    <dgm:pt modelId="{883A3760-E238-4ED6-9327-FB01CE8D87FC}" type="sibTrans" cxnId="{70910665-E28F-4F7B-A07E-3C3B749E957A}">
      <dgm:prSet/>
      <dgm:spPr/>
      <dgm:t>
        <a:bodyPr/>
        <a:lstStyle/>
        <a:p>
          <a:endParaRPr lang="it-IT"/>
        </a:p>
      </dgm:t>
    </dgm:pt>
    <dgm:pt modelId="{718DC292-6F03-4494-B7C4-6433123A2792}">
      <dgm:prSet phldrT="[Testo]" custT="1"/>
      <dgm:spPr/>
      <dgm:t>
        <a:bodyPr/>
        <a:lstStyle/>
        <a:p>
          <a:r>
            <a:rPr lang="it-IT" sz="1200" dirty="0"/>
            <a:t>Rilevano solo le condanne con sentenza definitiva o decreto penale di condanna divenuto irrevocabile</a:t>
          </a:r>
        </a:p>
      </dgm:t>
    </dgm:pt>
    <dgm:pt modelId="{25889D88-B842-453B-970E-FDB319D54296}" type="parTrans" cxnId="{800E93DA-365A-4B97-826A-AD54403E69D6}">
      <dgm:prSet/>
      <dgm:spPr/>
      <dgm:t>
        <a:bodyPr/>
        <a:lstStyle/>
        <a:p>
          <a:endParaRPr lang="it-IT"/>
        </a:p>
      </dgm:t>
    </dgm:pt>
    <dgm:pt modelId="{6755A34C-811E-47F2-87E3-5D77B0FF837C}" type="sibTrans" cxnId="{800E93DA-365A-4B97-826A-AD54403E69D6}">
      <dgm:prSet/>
      <dgm:spPr/>
      <dgm:t>
        <a:bodyPr/>
        <a:lstStyle/>
        <a:p>
          <a:endParaRPr lang="it-IT"/>
        </a:p>
      </dgm:t>
    </dgm:pt>
    <dgm:pt modelId="{0759F520-3878-4CF7-AE47-0EDF9E137E73}">
      <dgm:prSet phldrT="[Testo]" custT="1"/>
      <dgm:spPr/>
      <dgm:t>
        <a:bodyPr/>
        <a:lstStyle/>
        <a:p>
          <a:r>
            <a:rPr lang="it-IT" sz="1200" dirty="0"/>
            <a:t>Viene esclusa la rilevanza delle sentenze di applicazione della pena su richiesta ai sensi dell’art. 444 c.p.c. [</a:t>
          </a:r>
          <a:r>
            <a:rPr lang="it-IT" sz="1200" i="1" dirty="0"/>
            <a:t>modifica   dell’art. 445 co. 1bis c.p.c.: «Se non sono applicate pene accessorie, non producono effetti le disposizioni di legge diverse da quelle penali, che equiparano le sentenza prevista dall’art. 444 co. 2 alla sentenza di condanna»</a:t>
          </a:r>
          <a:r>
            <a:rPr lang="it-IT" sz="1200" i="0" dirty="0"/>
            <a:t>]</a:t>
          </a:r>
          <a:endParaRPr lang="it-IT" sz="1200" dirty="0"/>
        </a:p>
      </dgm:t>
    </dgm:pt>
    <dgm:pt modelId="{3D5E033A-2E5D-4F1F-AFCD-9E9D8DCE74D0}" type="parTrans" cxnId="{5B42968B-314B-4AC2-A6B3-6648DEEA7618}">
      <dgm:prSet/>
      <dgm:spPr/>
      <dgm:t>
        <a:bodyPr/>
        <a:lstStyle/>
        <a:p>
          <a:endParaRPr lang="it-IT"/>
        </a:p>
      </dgm:t>
    </dgm:pt>
    <dgm:pt modelId="{00414536-C950-4F45-B6FA-DE2174718BA9}" type="sibTrans" cxnId="{5B42968B-314B-4AC2-A6B3-6648DEEA7618}">
      <dgm:prSet/>
      <dgm:spPr/>
      <dgm:t>
        <a:bodyPr/>
        <a:lstStyle/>
        <a:p>
          <a:endParaRPr lang="it-IT"/>
        </a:p>
      </dgm:t>
    </dgm:pt>
    <dgm:pt modelId="{C6C5FA39-5E00-4A1C-93C1-04DC19417D57}">
      <dgm:prSet phldrT="[Testo]" custT="1"/>
      <dgm:spPr/>
      <dgm:t>
        <a:bodyPr/>
        <a:lstStyle/>
        <a:p>
          <a:r>
            <a:rPr lang="it-IT" sz="1400" dirty="0"/>
            <a:t>Restano immutate</a:t>
          </a:r>
        </a:p>
      </dgm:t>
    </dgm:pt>
    <dgm:pt modelId="{75352B4D-3390-43AA-8699-62388C622CB3}" type="parTrans" cxnId="{EA992B19-F2CF-4456-9ED4-5382D0AF7B39}">
      <dgm:prSet/>
      <dgm:spPr/>
      <dgm:t>
        <a:bodyPr/>
        <a:lstStyle/>
        <a:p>
          <a:endParaRPr lang="it-IT"/>
        </a:p>
      </dgm:t>
    </dgm:pt>
    <dgm:pt modelId="{FA1B6AC1-D9AB-497D-9E9D-9C8FC9CA7C37}" type="sibTrans" cxnId="{EA992B19-F2CF-4456-9ED4-5382D0AF7B39}">
      <dgm:prSet/>
      <dgm:spPr/>
      <dgm:t>
        <a:bodyPr/>
        <a:lstStyle/>
        <a:p>
          <a:endParaRPr lang="it-IT"/>
        </a:p>
      </dgm:t>
    </dgm:pt>
    <dgm:pt modelId="{4FD4A627-7EAA-4FAB-B80A-B296695BCD26}">
      <dgm:prSet phldrT="[Testo]" custT="1"/>
      <dgm:spPr/>
      <dgm:t>
        <a:bodyPr/>
        <a:lstStyle/>
        <a:p>
          <a:r>
            <a:rPr lang="it-IT" sz="1200" dirty="0"/>
            <a:t>Le fattispecie tassative di reato previste dall’art. 80, co. 1, D.Lgs. 50/2016</a:t>
          </a:r>
        </a:p>
      </dgm:t>
    </dgm:pt>
    <dgm:pt modelId="{C2D5A619-1F39-4885-AA89-D292B02B55FC}" type="parTrans" cxnId="{2D3D0D6B-7A8A-4F91-A91C-C0579A71023D}">
      <dgm:prSet/>
      <dgm:spPr/>
      <dgm:t>
        <a:bodyPr/>
        <a:lstStyle/>
        <a:p>
          <a:endParaRPr lang="it-IT"/>
        </a:p>
      </dgm:t>
    </dgm:pt>
    <dgm:pt modelId="{0D96A94E-C157-482F-9A22-E726D0E02A93}" type="sibTrans" cxnId="{2D3D0D6B-7A8A-4F91-A91C-C0579A71023D}">
      <dgm:prSet/>
      <dgm:spPr/>
      <dgm:t>
        <a:bodyPr/>
        <a:lstStyle/>
        <a:p>
          <a:endParaRPr lang="it-IT"/>
        </a:p>
      </dgm:t>
    </dgm:pt>
    <dgm:pt modelId="{202CB579-1B26-40C1-8C01-E6B3146F0602}">
      <dgm:prSet phldrT="[Testo]" custT="1"/>
      <dgm:spPr/>
      <dgm:t>
        <a:bodyPr/>
        <a:lstStyle/>
        <a:p>
          <a:r>
            <a:rPr lang="it-IT" sz="1200" dirty="0"/>
            <a:t>Le ipotesi nelle quali non è disposta l’esclusione stabilite dall’art. 80 co. 3 D.Lgs. 50/2016 ora art. 94 co. 7 [</a:t>
          </a:r>
          <a:r>
            <a:rPr lang="it-IT" sz="1200" i="1" dirty="0"/>
            <a:t>quando il reato è stato depenalizzato/quando è intervenuta la riabilitazione/nei casi di condanna ad una pena accessoria perpetua, quando questa è stata dichiarata estinta ex art. 179 co. 7 c.p. oppure quando il reato è stato dichiarato estinto dopo la condanna oppure in caso di revoca della condanna medesima</a:t>
          </a:r>
          <a:r>
            <a:rPr lang="it-IT" sz="1200" dirty="0"/>
            <a:t>]  </a:t>
          </a:r>
        </a:p>
      </dgm:t>
    </dgm:pt>
    <dgm:pt modelId="{93583296-4797-4240-926E-75BD36722F11}" type="parTrans" cxnId="{00D2AAC9-94F4-4A4F-805F-4A60D1EDF6A5}">
      <dgm:prSet/>
      <dgm:spPr/>
      <dgm:t>
        <a:bodyPr/>
        <a:lstStyle/>
        <a:p>
          <a:endParaRPr lang="it-IT"/>
        </a:p>
      </dgm:t>
    </dgm:pt>
    <dgm:pt modelId="{D26C1896-B5DE-476F-87E0-568A55A52F4C}" type="sibTrans" cxnId="{00D2AAC9-94F4-4A4F-805F-4A60D1EDF6A5}">
      <dgm:prSet/>
      <dgm:spPr/>
      <dgm:t>
        <a:bodyPr/>
        <a:lstStyle/>
        <a:p>
          <a:endParaRPr lang="it-IT"/>
        </a:p>
      </dgm:t>
    </dgm:pt>
    <dgm:pt modelId="{840A999C-1317-4790-A442-0AA5CE159B94}">
      <dgm:prSet phldrT="[Testo]" custT="1"/>
      <dgm:spPr/>
      <dgm:t>
        <a:bodyPr/>
        <a:lstStyle/>
        <a:p>
          <a:endParaRPr lang="it-IT" sz="1200" dirty="0"/>
        </a:p>
      </dgm:t>
    </dgm:pt>
    <dgm:pt modelId="{4B0DA33A-A9A8-4758-BEBD-148276DA5B26}" type="parTrans" cxnId="{A4D620FA-7CB9-4E98-8678-B4EC69D1C0AB}">
      <dgm:prSet/>
      <dgm:spPr/>
    </dgm:pt>
    <dgm:pt modelId="{E5D845AA-7956-4A1E-9CFA-47FDCC611BC2}" type="sibTrans" cxnId="{A4D620FA-7CB9-4E98-8678-B4EC69D1C0AB}">
      <dgm:prSet/>
      <dgm:spPr/>
    </dgm:pt>
    <dgm:pt modelId="{FF77C359-051F-4F73-A549-41DE0CA06CC9}">
      <dgm:prSet phldrT="[Testo]" custT="1"/>
      <dgm:spPr/>
      <dgm:t>
        <a:bodyPr/>
        <a:lstStyle/>
        <a:p>
          <a:r>
            <a:rPr lang="it-IT" sz="1200" i="0" dirty="0"/>
            <a:t>Ai sensi dell’art. 98 co. 6 lett. g la sentenza non irrevocabile di applicazione della pena su richiesta ex art. 444 c.p.c. costituisce mezzo di prova adeguato ai fini della valutazione del grave illecito professionale</a:t>
          </a:r>
          <a:r>
            <a:rPr lang="it-IT" sz="1200" i="1" dirty="0"/>
            <a:t> </a:t>
          </a:r>
          <a:endParaRPr lang="it-IT" sz="1200" dirty="0"/>
        </a:p>
      </dgm:t>
    </dgm:pt>
    <dgm:pt modelId="{44DAD138-0D0D-4051-A695-D0CF2A56349D}" type="parTrans" cxnId="{0205A861-DB01-473F-8ADD-7355B9113CD2}">
      <dgm:prSet/>
      <dgm:spPr/>
    </dgm:pt>
    <dgm:pt modelId="{942E44B9-9030-4249-AFAF-BA06BA8F9AC2}" type="sibTrans" cxnId="{0205A861-DB01-473F-8ADD-7355B9113CD2}">
      <dgm:prSet/>
      <dgm:spPr/>
    </dgm:pt>
    <dgm:pt modelId="{E5E14B1D-BD4B-41E1-9D84-4ACFFA69DDB9}">
      <dgm:prSet phldrT="[Testo]" custT="1"/>
      <dgm:spPr/>
      <dgm:t>
        <a:bodyPr/>
        <a:lstStyle/>
        <a:p>
          <a:endParaRPr lang="it-IT" sz="1200" dirty="0"/>
        </a:p>
      </dgm:t>
    </dgm:pt>
    <dgm:pt modelId="{E6A1998A-BF26-4FEC-97C9-34FC10D8C8D9}" type="parTrans" cxnId="{BB9F389B-2290-4D21-93DE-FD532363D9A5}">
      <dgm:prSet/>
      <dgm:spPr/>
    </dgm:pt>
    <dgm:pt modelId="{4F317F96-2350-4EBD-B94B-523437BFB124}" type="sibTrans" cxnId="{BB9F389B-2290-4D21-93DE-FD532363D9A5}">
      <dgm:prSet/>
      <dgm:spPr/>
    </dgm:pt>
    <dgm:pt modelId="{0E8CB97C-0BBB-4FC9-B2DE-BF0BB9DED7FA}">
      <dgm:prSet phldrT="[Testo]" custT="1"/>
      <dgm:spPr/>
      <dgm:t>
        <a:bodyPr/>
        <a:lstStyle/>
        <a:p>
          <a:endParaRPr lang="it-IT" sz="1200" dirty="0"/>
        </a:p>
      </dgm:t>
    </dgm:pt>
    <dgm:pt modelId="{6676C801-0098-45E4-9414-BB3BA657A94C}" type="parTrans" cxnId="{2AD5262F-2FC4-4496-AEAF-22C881CCD567}">
      <dgm:prSet/>
      <dgm:spPr/>
    </dgm:pt>
    <dgm:pt modelId="{63A508DF-C93B-4987-AB46-17890CA759EC}" type="sibTrans" cxnId="{2AD5262F-2FC4-4496-AEAF-22C881CCD567}">
      <dgm:prSet/>
      <dgm:spPr/>
    </dgm:pt>
    <dgm:pt modelId="{1FE581C5-A5D0-484E-8785-6B43A7CBF791}">
      <dgm:prSet phldrT="[Testo]" custT="1"/>
      <dgm:spPr/>
      <dgm:t>
        <a:bodyPr/>
        <a:lstStyle/>
        <a:p>
          <a:endParaRPr lang="it-IT" sz="1200" dirty="0"/>
        </a:p>
      </dgm:t>
    </dgm:pt>
    <dgm:pt modelId="{89E7E06C-B7DD-4ECB-B917-CFD8533E4EBE}" type="parTrans" cxnId="{FB944361-51CE-4606-8B6C-3516864ADAA4}">
      <dgm:prSet/>
      <dgm:spPr/>
    </dgm:pt>
    <dgm:pt modelId="{071BA8F4-AA9A-4BBF-BE9D-DD872F0EDFF8}" type="sibTrans" cxnId="{FB944361-51CE-4606-8B6C-3516864ADAA4}">
      <dgm:prSet/>
      <dgm:spPr/>
    </dgm:pt>
    <dgm:pt modelId="{28B4AE53-50B6-4683-9197-B65B800EEDF1}">
      <dgm:prSet phldrT="[Testo]" custT="1"/>
      <dgm:spPr/>
      <dgm:t>
        <a:bodyPr/>
        <a:lstStyle/>
        <a:p>
          <a:r>
            <a:rPr lang="it-IT" sz="1200" dirty="0"/>
            <a:t>La durata dell’esclusione stabilita dall’art. 80 co. 10 e 10bis</a:t>
          </a:r>
        </a:p>
      </dgm:t>
    </dgm:pt>
    <dgm:pt modelId="{12D346A0-8ED1-4432-8E17-1532F4C900D4}" type="parTrans" cxnId="{B5E3E64C-0A34-4C92-A43E-01AC8B09126F}">
      <dgm:prSet/>
      <dgm:spPr/>
    </dgm:pt>
    <dgm:pt modelId="{1B1140D3-B063-4B1B-A0B6-EA29CD19DC47}" type="sibTrans" cxnId="{B5E3E64C-0A34-4C92-A43E-01AC8B09126F}">
      <dgm:prSet/>
      <dgm:spPr/>
    </dgm:pt>
    <dgm:pt modelId="{F6C95AA3-C124-46EF-B8B6-DBAB665FE52D}">
      <dgm:prSet phldrT="[Testo]" custT="1"/>
      <dgm:spPr/>
      <dgm:t>
        <a:bodyPr/>
        <a:lstStyle/>
        <a:p>
          <a:endParaRPr lang="it-IT" sz="1200" dirty="0"/>
        </a:p>
      </dgm:t>
    </dgm:pt>
    <dgm:pt modelId="{79D14DB4-CCE4-4FBE-85F2-AF189B0904D3}" type="parTrans" cxnId="{443CB899-AE06-49C6-8B4F-0048B06CE501}">
      <dgm:prSet/>
      <dgm:spPr/>
    </dgm:pt>
    <dgm:pt modelId="{AFB7FB08-8FB9-437B-B905-E77E762342DC}" type="sibTrans" cxnId="{443CB899-AE06-49C6-8B4F-0048B06CE501}">
      <dgm:prSet/>
      <dgm:spPr/>
    </dgm:pt>
    <dgm:pt modelId="{4CD220F6-2D4A-4469-A0B3-3731301D18BF}" type="pres">
      <dgm:prSet presAssocID="{96894A8C-8B02-42C4-A37F-93F7A6182549}" presName="Name0" presStyleCnt="0">
        <dgm:presLayoutVars>
          <dgm:dir/>
          <dgm:animLvl val="lvl"/>
          <dgm:resizeHandles val="exact"/>
        </dgm:presLayoutVars>
      </dgm:prSet>
      <dgm:spPr/>
    </dgm:pt>
    <dgm:pt modelId="{96D71C7A-DFCC-4CB2-91AB-3E2ACD872DF5}" type="pres">
      <dgm:prSet presAssocID="{9A1B929A-8FD4-49B1-BC8C-51476E8F4497}" presName="composite" presStyleCnt="0"/>
      <dgm:spPr/>
    </dgm:pt>
    <dgm:pt modelId="{462429AA-C88F-4D8D-BD29-338B1C36DD1D}" type="pres">
      <dgm:prSet presAssocID="{9A1B929A-8FD4-49B1-BC8C-51476E8F4497}" presName="parTx" presStyleLbl="alignNode1" presStyleIdx="0" presStyleCnt="2">
        <dgm:presLayoutVars>
          <dgm:chMax val="0"/>
          <dgm:chPref val="0"/>
          <dgm:bulletEnabled val="1"/>
        </dgm:presLayoutVars>
      </dgm:prSet>
      <dgm:spPr/>
    </dgm:pt>
    <dgm:pt modelId="{0EB431D7-C307-4D1F-86F5-8222EDC55F2F}" type="pres">
      <dgm:prSet presAssocID="{9A1B929A-8FD4-49B1-BC8C-51476E8F4497}" presName="desTx" presStyleLbl="alignAccFollowNode1" presStyleIdx="0" presStyleCnt="2">
        <dgm:presLayoutVars>
          <dgm:bulletEnabled val="1"/>
        </dgm:presLayoutVars>
      </dgm:prSet>
      <dgm:spPr/>
    </dgm:pt>
    <dgm:pt modelId="{5F858A33-972F-4BE5-95BE-729BA6110F2E}" type="pres">
      <dgm:prSet presAssocID="{883A3760-E238-4ED6-9327-FB01CE8D87FC}" presName="space" presStyleCnt="0"/>
      <dgm:spPr/>
    </dgm:pt>
    <dgm:pt modelId="{42FDB09F-8183-4833-917B-F48316C74AC4}" type="pres">
      <dgm:prSet presAssocID="{C6C5FA39-5E00-4A1C-93C1-04DC19417D57}" presName="composite" presStyleCnt="0"/>
      <dgm:spPr/>
    </dgm:pt>
    <dgm:pt modelId="{18F5E66F-FBEF-4A3D-802D-080BF17F1DE7}" type="pres">
      <dgm:prSet presAssocID="{C6C5FA39-5E00-4A1C-93C1-04DC19417D57}" presName="parTx" presStyleLbl="alignNode1" presStyleIdx="1" presStyleCnt="2">
        <dgm:presLayoutVars>
          <dgm:chMax val="0"/>
          <dgm:chPref val="0"/>
          <dgm:bulletEnabled val="1"/>
        </dgm:presLayoutVars>
      </dgm:prSet>
      <dgm:spPr/>
    </dgm:pt>
    <dgm:pt modelId="{6596BE1A-3F4E-41FB-B8C4-7F41D8815E21}" type="pres">
      <dgm:prSet presAssocID="{C6C5FA39-5E00-4A1C-93C1-04DC19417D57}" presName="desTx" presStyleLbl="alignAccFollowNode1" presStyleIdx="1" presStyleCnt="2">
        <dgm:presLayoutVars>
          <dgm:bulletEnabled val="1"/>
        </dgm:presLayoutVars>
      </dgm:prSet>
      <dgm:spPr/>
    </dgm:pt>
  </dgm:ptLst>
  <dgm:cxnLst>
    <dgm:cxn modelId="{DF502717-5DAC-495C-81A1-4A7D65087971}" type="presOf" srcId="{96894A8C-8B02-42C4-A37F-93F7A6182549}" destId="{4CD220F6-2D4A-4469-A0B3-3731301D18BF}" srcOrd="0" destOrd="0" presId="urn:microsoft.com/office/officeart/2005/8/layout/hList1"/>
    <dgm:cxn modelId="{EA992B19-F2CF-4456-9ED4-5382D0AF7B39}" srcId="{96894A8C-8B02-42C4-A37F-93F7A6182549}" destId="{C6C5FA39-5E00-4A1C-93C1-04DC19417D57}" srcOrd="1" destOrd="0" parTransId="{75352B4D-3390-43AA-8699-62388C622CB3}" sibTransId="{FA1B6AC1-D9AB-497D-9E9D-9C8FC9CA7C37}"/>
    <dgm:cxn modelId="{C059BE27-AB5C-421A-807B-90B72257CBE1}" type="presOf" srcId="{FF77C359-051F-4F73-A549-41DE0CA06CC9}" destId="{0EB431D7-C307-4D1F-86F5-8222EDC55F2F}" srcOrd="0" destOrd="4" presId="urn:microsoft.com/office/officeart/2005/8/layout/hList1"/>
    <dgm:cxn modelId="{2AD5262F-2FC4-4496-AEAF-22C881CCD567}" srcId="{9A1B929A-8FD4-49B1-BC8C-51476E8F4497}" destId="{0E8CB97C-0BBB-4FC9-B2DE-BF0BB9DED7FA}" srcOrd="3" destOrd="0" parTransId="{6676C801-0098-45E4-9414-BB3BA657A94C}" sibTransId="{63A508DF-C93B-4987-AB46-17890CA759EC}"/>
    <dgm:cxn modelId="{7902023A-3DBB-41DE-9645-7167E64D9312}" type="presOf" srcId="{0759F520-3878-4CF7-AE47-0EDF9E137E73}" destId="{0EB431D7-C307-4D1F-86F5-8222EDC55F2F}" srcOrd="0" destOrd="2" presId="urn:microsoft.com/office/officeart/2005/8/layout/hList1"/>
    <dgm:cxn modelId="{FB944361-51CE-4606-8B6C-3516864ADAA4}" srcId="{C6C5FA39-5E00-4A1C-93C1-04DC19417D57}" destId="{1FE581C5-A5D0-484E-8785-6B43A7CBF791}" srcOrd="1" destOrd="0" parTransId="{89E7E06C-B7DD-4ECB-B917-CFD8533E4EBE}" sibTransId="{071BA8F4-AA9A-4BBF-BE9D-DD872F0EDFF8}"/>
    <dgm:cxn modelId="{0205A861-DB01-473F-8ADD-7355B9113CD2}" srcId="{9A1B929A-8FD4-49B1-BC8C-51476E8F4497}" destId="{FF77C359-051F-4F73-A549-41DE0CA06CC9}" srcOrd="4" destOrd="0" parTransId="{44DAD138-0D0D-4051-A695-D0CF2A56349D}" sibTransId="{942E44B9-9030-4249-AFAF-BA06BA8F9AC2}"/>
    <dgm:cxn modelId="{70910665-E28F-4F7B-A07E-3C3B749E957A}" srcId="{96894A8C-8B02-42C4-A37F-93F7A6182549}" destId="{9A1B929A-8FD4-49B1-BC8C-51476E8F4497}" srcOrd="0" destOrd="0" parTransId="{3BFEA3F3-1E05-4E43-9C02-966FAAEABDC7}" sibTransId="{883A3760-E238-4ED6-9327-FB01CE8D87FC}"/>
    <dgm:cxn modelId="{01283C49-5037-42FA-8035-882DAF7FCC1E}" type="presOf" srcId="{F6C95AA3-C124-46EF-B8B6-DBAB665FE52D}" destId="{6596BE1A-3F4E-41FB-B8C4-7F41D8815E21}" srcOrd="0" destOrd="3" presId="urn:microsoft.com/office/officeart/2005/8/layout/hList1"/>
    <dgm:cxn modelId="{2D3D0D6B-7A8A-4F91-A91C-C0579A71023D}" srcId="{C6C5FA39-5E00-4A1C-93C1-04DC19417D57}" destId="{4FD4A627-7EAA-4FAB-B80A-B296695BCD26}" srcOrd="0" destOrd="0" parTransId="{C2D5A619-1F39-4885-AA89-D292B02B55FC}" sibTransId="{0D96A94E-C157-482F-9A22-E726D0E02A93}"/>
    <dgm:cxn modelId="{B5E3E64C-0A34-4C92-A43E-01AC8B09126F}" srcId="{C6C5FA39-5E00-4A1C-93C1-04DC19417D57}" destId="{28B4AE53-50B6-4683-9197-B65B800EEDF1}" srcOrd="4" destOrd="0" parTransId="{12D346A0-8ED1-4432-8E17-1532F4C900D4}" sibTransId="{1B1140D3-B063-4B1B-A0B6-EA29CD19DC47}"/>
    <dgm:cxn modelId="{5054B971-EFFC-45C6-A66C-95CA0B5F2D12}" type="presOf" srcId="{840A999C-1317-4790-A442-0AA5CE159B94}" destId="{0EB431D7-C307-4D1F-86F5-8222EDC55F2F}" srcOrd="0" destOrd="5" presId="urn:microsoft.com/office/officeart/2005/8/layout/hList1"/>
    <dgm:cxn modelId="{C300D378-7CC4-4195-B878-AABE2E1A799C}" type="presOf" srcId="{718DC292-6F03-4494-B7C4-6433123A2792}" destId="{0EB431D7-C307-4D1F-86F5-8222EDC55F2F}" srcOrd="0" destOrd="0" presId="urn:microsoft.com/office/officeart/2005/8/layout/hList1"/>
    <dgm:cxn modelId="{2ED5197B-68B7-4DFC-8BCD-BEB3100AE1AB}" type="presOf" srcId="{C6C5FA39-5E00-4A1C-93C1-04DC19417D57}" destId="{18F5E66F-FBEF-4A3D-802D-080BF17F1DE7}" srcOrd="0" destOrd="0" presId="urn:microsoft.com/office/officeart/2005/8/layout/hList1"/>
    <dgm:cxn modelId="{4CEEE17B-C159-4ED4-8D7C-2180EEA8DF13}" type="presOf" srcId="{4FD4A627-7EAA-4FAB-B80A-B296695BCD26}" destId="{6596BE1A-3F4E-41FB-B8C4-7F41D8815E21}" srcOrd="0" destOrd="0" presId="urn:microsoft.com/office/officeart/2005/8/layout/hList1"/>
    <dgm:cxn modelId="{37D4B388-B228-44F2-9DA1-DD7977FD3DEA}" type="presOf" srcId="{1FE581C5-A5D0-484E-8785-6B43A7CBF791}" destId="{6596BE1A-3F4E-41FB-B8C4-7F41D8815E21}" srcOrd="0" destOrd="1" presId="urn:microsoft.com/office/officeart/2005/8/layout/hList1"/>
    <dgm:cxn modelId="{5B42968B-314B-4AC2-A6B3-6648DEEA7618}" srcId="{9A1B929A-8FD4-49B1-BC8C-51476E8F4497}" destId="{0759F520-3878-4CF7-AE47-0EDF9E137E73}" srcOrd="2" destOrd="0" parTransId="{3D5E033A-2E5D-4F1F-AFCD-9E9D8DCE74D0}" sibTransId="{00414536-C950-4F45-B6FA-DE2174718BA9}"/>
    <dgm:cxn modelId="{443CB899-AE06-49C6-8B4F-0048B06CE501}" srcId="{C6C5FA39-5E00-4A1C-93C1-04DC19417D57}" destId="{F6C95AA3-C124-46EF-B8B6-DBAB665FE52D}" srcOrd="3" destOrd="0" parTransId="{79D14DB4-CCE4-4FBE-85F2-AF189B0904D3}" sibTransId="{AFB7FB08-8FB9-437B-B905-E77E762342DC}"/>
    <dgm:cxn modelId="{BB9F389B-2290-4D21-93DE-FD532363D9A5}" srcId="{9A1B929A-8FD4-49B1-BC8C-51476E8F4497}" destId="{E5E14B1D-BD4B-41E1-9D84-4ACFFA69DDB9}" srcOrd="1" destOrd="0" parTransId="{E6A1998A-BF26-4FEC-97C9-34FC10D8C8D9}" sibTransId="{4F317F96-2350-4EBD-B94B-523437BFB124}"/>
    <dgm:cxn modelId="{3DD4B0A3-5489-4A28-850D-EBF35E9B0D43}" type="presOf" srcId="{9A1B929A-8FD4-49B1-BC8C-51476E8F4497}" destId="{462429AA-C88F-4D8D-BD29-338B1C36DD1D}" srcOrd="0" destOrd="0" presId="urn:microsoft.com/office/officeart/2005/8/layout/hList1"/>
    <dgm:cxn modelId="{3A8960BF-5B63-4B7C-9A3C-C55C934283F3}" type="presOf" srcId="{E5E14B1D-BD4B-41E1-9D84-4ACFFA69DDB9}" destId="{0EB431D7-C307-4D1F-86F5-8222EDC55F2F}" srcOrd="0" destOrd="1" presId="urn:microsoft.com/office/officeart/2005/8/layout/hList1"/>
    <dgm:cxn modelId="{552276C3-CF20-46FD-B967-6F94BBF28563}" type="presOf" srcId="{0E8CB97C-0BBB-4FC9-B2DE-BF0BB9DED7FA}" destId="{0EB431D7-C307-4D1F-86F5-8222EDC55F2F}" srcOrd="0" destOrd="3" presId="urn:microsoft.com/office/officeart/2005/8/layout/hList1"/>
    <dgm:cxn modelId="{00D2AAC9-94F4-4A4F-805F-4A60D1EDF6A5}" srcId="{C6C5FA39-5E00-4A1C-93C1-04DC19417D57}" destId="{202CB579-1B26-40C1-8C01-E6B3146F0602}" srcOrd="2" destOrd="0" parTransId="{93583296-4797-4240-926E-75BD36722F11}" sibTransId="{D26C1896-B5DE-476F-87E0-568A55A52F4C}"/>
    <dgm:cxn modelId="{28943ACD-115F-43B4-9C70-2A1FA86A786C}" type="presOf" srcId="{202CB579-1B26-40C1-8C01-E6B3146F0602}" destId="{6596BE1A-3F4E-41FB-B8C4-7F41D8815E21}" srcOrd="0" destOrd="2" presId="urn:microsoft.com/office/officeart/2005/8/layout/hList1"/>
    <dgm:cxn modelId="{800E93DA-365A-4B97-826A-AD54403E69D6}" srcId="{9A1B929A-8FD4-49B1-BC8C-51476E8F4497}" destId="{718DC292-6F03-4494-B7C4-6433123A2792}" srcOrd="0" destOrd="0" parTransId="{25889D88-B842-453B-970E-FDB319D54296}" sibTransId="{6755A34C-811E-47F2-87E3-5D77B0FF837C}"/>
    <dgm:cxn modelId="{ECEB75E1-E06A-4FDF-8E98-C644A00E1912}" type="presOf" srcId="{28B4AE53-50B6-4683-9197-B65B800EEDF1}" destId="{6596BE1A-3F4E-41FB-B8C4-7F41D8815E21}" srcOrd="0" destOrd="4" presId="urn:microsoft.com/office/officeart/2005/8/layout/hList1"/>
    <dgm:cxn modelId="{A4D620FA-7CB9-4E98-8678-B4EC69D1C0AB}" srcId="{9A1B929A-8FD4-49B1-BC8C-51476E8F4497}" destId="{840A999C-1317-4790-A442-0AA5CE159B94}" srcOrd="5" destOrd="0" parTransId="{4B0DA33A-A9A8-4758-BEBD-148276DA5B26}" sibTransId="{E5D845AA-7956-4A1E-9CFA-47FDCC611BC2}"/>
    <dgm:cxn modelId="{0161421D-660F-4ED5-ACE8-698B2993303D}" type="presParOf" srcId="{4CD220F6-2D4A-4469-A0B3-3731301D18BF}" destId="{96D71C7A-DFCC-4CB2-91AB-3E2ACD872DF5}" srcOrd="0" destOrd="0" presId="urn:microsoft.com/office/officeart/2005/8/layout/hList1"/>
    <dgm:cxn modelId="{4B270D2A-2C02-40D7-9973-C92A2937FC89}" type="presParOf" srcId="{96D71C7A-DFCC-4CB2-91AB-3E2ACD872DF5}" destId="{462429AA-C88F-4D8D-BD29-338B1C36DD1D}" srcOrd="0" destOrd="0" presId="urn:microsoft.com/office/officeart/2005/8/layout/hList1"/>
    <dgm:cxn modelId="{D6D26AED-AE23-4023-870C-3799DF7DE6FA}" type="presParOf" srcId="{96D71C7A-DFCC-4CB2-91AB-3E2ACD872DF5}" destId="{0EB431D7-C307-4D1F-86F5-8222EDC55F2F}" srcOrd="1" destOrd="0" presId="urn:microsoft.com/office/officeart/2005/8/layout/hList1"/>
    <dgm:cxn modelId="{E2C24E07-8E61-429A-9866-9B81CE46E6B6}" type="presParOf" srcId="{4CD220F6-2D4A-4469-A0B3-3731301D18BF}" destId="{5F858A33-972F-4BE5-95BE-729BA6110F2E}" srcOrd="1" destOrd="0" presId="urn:microsoft.com/office/officeart/2005/8/layout/hList1"/>
    <dgm:cxn modelId="{A855E0C9-EF87-423A-8EAE-B8BE598BAAB5}" type="presParOf" srcId="{4CD220F6-2D4A-4469-A0B3-3731301D18BF}" destId="{42FDB09F-8183-4833-917B-F48316C74AC4}" srcOrd="2" destOrd="0" presId="urn:microsoft.com/office/officeart/2005/8/layout/hList1"/>
    <dgm:cxn modelId="{33AAD343-0B88-41EE-B991-B0E4A825B79C}" type="presParOf" srcId="{42FDB09F-8183-4833-917B-F48316C74AC4}" destId="{18F5E66F-FBEF-4A3D-802D-080BF17F1DE7}" srcOrd="0" destOrd="0" presId="urn:microsoft.com/office/officeart/2005/8/layout/hList1"/>
    <dgm:cxn modelId="{84E582D8-EF6D-43C6-96C0-7BD93F564B28}" type="presParOf" srcId="{42FDB09F-8183-4833-917B-F48316C74AC4}" destId="{6596BE1A-3F4E-41FB-B8C4-7F41D8815E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81CC02-6371-4F7A-9318-8AB1FCECE8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93FD32B5-B66C-4CAB-9C90-1A8F4608767E}">
      <dgm:prSet phldrT="[Testo]"/>
      <dgm:spPr/>
      <dgm:t>
        <a:bodyPr/>
        <a:lstStyle/>
        <a:p>
          <a:r>
            <a:rPr lang="it-IT" u="sng" dirty="0"/>
            <a:t>Art. 96 co. 8 lett. a)</a:t>
          </a:r>
        </a:p>
        <a:p>
          <a:r>
            <a:rPr lang="it-IT" dirty="0"/>
            <a:t>In perpetuo, nei casi in cui alla condanna consegue di diritto la pena accessoria perpetua, ai sensi dell’art. 317 bis, co. 1, primo periodo, c.p. salvo che la pena sia dichiarata estinta ex art. 179, co. 7, c.p.</a:t>
          </a:r>
        </a:p>
      </dgm:t>
    </dgm:pt>
    <dgm:pt modelId="{A01F26A2-3C8B-483A-84CB-4C173F0A955B}" type="parTrans" cxnId="{E82F8DE8-AFA9-4AA9-95EA-50A0BF2260D3}">
      <dgm:prSet/>
      <dgm:spPr/>
      <dgm:t>
        <a:bodyPr/>
        <a:lstStyle/>
        <a:p>
          <a:endParaRPr lang="it-IT"/>
        </a:p>
      </dgm:t>
    </dgm:pt>
    <dgm:pt modelId="{ED3E135C-C1FD-4C0E-A881-ECFA351720F8}" type="sibTrans" cxnId="{E82F8DE8-AFA9-4AA9-95EA-50A0BF2260D3}">
      <dgm:prSet/>
      <dgm:spPr/>
      <dgm:t>
        <a:bodyPr/>
        <a:lstStyle/>
        <a:p>
          <a:endParaRPr lang="it-IT"/>
        </a:p>
      </dgm:t>
    </dgm:pt>
    <dgm:pt modelId="{6A79F4AA-1ED9-4395-8B6E-023BA9465264}">
      <dgm:prSet phldrT="[Testo]"/>
      <dgm:spPr/>
      <dgm:t>
        <a:bodyPr anchor="t"/>
        <a:lstStyle/>
        <a:p>
          <a:r>
            <a:rPr lang="it-IT" u="sng" dirty="0"/>
            <a:t>Art. 96 co. 8 lett. b)</a:t>
          </a:r>
        </a:p>
        <a:p>
          <a:r>
            <a:rPr lang="it-IT" dirty="0"/>
            <a:t>Per un periodo pari a sette anni nei casi previsti dall’art. 317 bis co. 1, secondo periodo, c.p., salvo che sia intervenuta la riabilitazione</a:t>
          </a:r>
        </a:p>
      </dgm:t>
    </dgm:pt>
    <dgm:pt modelId="{6735D903-7247-467E-956D-2EE5AC6355D4}" type="parTrans" cxnId="{85EFB91E-6540-4F12-AA6E-6F9EE925F804}">
      <dgm:prSet/>
      <dgm:spPr/>
      <dgm:t>
        <a:bodyPr/>
        <a:lstStyle/>
        <a:p>
          <a:endParaRPr lang="it-IT"/>
        </a:p>
      </dgm:t>
    </dgm:pt>
    <dgm:pt modelId="{DFEED20A-7B4D-4EE2-89D0-9F0D0F7C16C1}" type="sibTrans" cxnId="{85EFB91E-6540-4F12-AA6E-6F9EE925F804}">
      <dgm:prSet/>
      <dgm:spPr/>
      <dgm:t>
        <a:bodyPr/>
        <a:lstStyle/>
        <a:p>
          <a:endParaRPr lang="it-IT"/>
        </a:p>
      </dgm:t>
    </dgm:pt>
    <dgm:pt modelId="{46769D66-53A3-4FC9-A545-C435FF2D4179}">
      <dgm:prSet phldrT="[Testo]"/>
      <dgm:spPr/>
      <dgm:t>
        <a:bodyPr anchor="t"/>
        <a:lstStyle/>
        <a:p>
          <a:r>
            <a:rPr lang="it-IT" u="sng" dirty="0"/>
            <a:t>Art. 96 co. 8 lett. c)</a:t>
          </a:r>
        </a:p>
        <a:p>
          <a:r>
            <a:rPr lang="it-IT" dirty="0"/>
            <a:t>Per un periodo pari a cinque anni nei casi diversi da quelli di cui alle lett. a) e b), salvo che sia intervenuta la riabilitazione</a:t>
          </a:r>
        </a:p>
      </dgm:t>
    </dgm:pt>
    <dgm:pt modelId="{30A3673A-AD4E-410F-94A2-9B136F8E514A}" type="parTrans" cxnId="{352168F0-D3B2-4E77-B608-B71AB0144E30}">
      <dgm:prSet/>
      <dgm:spPr/>
      <dgm:t>
        <a:bodyPr/>
        <a:lstStyle/>
        <a:p>
          <a:endParaRPr lang="it-IT"/>
        </a:p>
      </dgm:t>
    </dgm:pt>
    <dgm:pt modelId="{EAA654C0-5C19-4C78-BEBD-7A03795E7AEE}" type="sibTrans" cxnId="{352168F0-D3B2-4E77-B608-B71AB0144E30}">
      <dgm:prSet/>
      <dgm:spPr/>
      <dgm:t>
        <a:bodyPr/>
        <a:lstStyle/>
        <a:p>
          <a:endParaRPr lang="it-IT"/>
        </a:p>
      </dgm:t>
    </dgm:pt>
    <dgm:pt modelId="{54B6CA92-D918-42F1-9104-EE18D38D8414}">
      <dgm:prSet phldrT="[Testo]"/>
      <dgm:spPr/>
      <dgm:t>
        <a:bodyPr/>
        <a:lstStyle/>
        <a:p>
          <a:r>
            <a:rPr lang="it-IT" dirty="0"/>
            <a:t>Nei casi di cui alle lettere b) e c) del comma 8, se la pena principale ha una durata inferiore, rispettivamente, a sette e cinque anni di reclusione, l’effetto escludente che ne deriva si produce per un periodo avete durata pari alla durata della pena principale </a:t>
          </a:r>
        </a:p>
        <a:p>
          <a:r>
            <a:rPr lang="it-IT" dirty="0"/>
            <a:t>(art. 96 co. 9)</a:t>
          </a:r>
        </a:p>
      </dgm:t>
    </dgm:pt>
    <dgm:pt modelId="{F2A1A520-6961-40ED-925F-93EF2F5B9A9C}" type="parTrans" cxnId="{0F61CD3A-83D4-4CF8-B02E-9F49C4C03E7F}">
      <dgm:prSet/>
      <dgm:spPr/>
      <dgm:t>
        <a:bodyPr/>
        <a:lstStyle/>
        <a:p>
          <a:endParaRPr lang="it-IT"/>
        </a:p>
      </dgm:t>
    </dgm:pt>
    <dgm:pt modelId="{1F55DC3F-6D3B-48FE-B943-E9B47F899781}" type="sibTrans" cxnId="{0F61CD3A-83D4-4CF8-B02E-9F49C4C03E7F}">
      <dgm:prSet/>
      <dgm:spPr/>
      <dgm:t>
        <a:bodyPr/>
        <a:lstStyle/>
        <a:p>
          <a:endParaRPr lang="it-IT"/>
        </a:p>
      </dgm:t>
    </dgm:pt>
    <dgm:pt modelId="{1391348A-8106-4946-ABC7-BCDF223500D7}" type="pres">
      <dgm:prSet presAssocID="{E581CC02-6371-4F7A-9318-8AB1FCECE826}" presName="diagram" presStyleCnt="0">
        <dgm:presLayoutVars>
          <dgm:dir/>
          <dgm:resizeHandles val="exact"/>
        </dgm:presLayoutVars>
      </dgm:prSet>
      <dgm:spPr/>
    </dgm:pt>
    <dgm:pt modelId="{2A1BD049-2E55-448A-9672-C5327E411C67}" type="pres">
      <dgm:prSet presAssocID="{93FD32B5-B66C-4CAB-9C90-1A8F4608767E}" presName="node" presStyleLbl="node1" presStyleIdx="0" presStyleCnt="4">
        <dgm:presLayoutVars>
          <dgm:bulletEnabled val="1"/>
        </dgm:presLayoutVars>
      </dgm:prSet>
      <dgm:spPr/>
    </dgm:pt>
    <dgm:pt modelId="{CA725B6C-5640-4DED-BE73-B3417928F2B7}" type="pres">
      <dgm:prSet presAssocID="{ED3E135C-C1FD-4C0E-A881-ECFA351720F8}" presName="sibTrans" presStyleCnt="0"/>
      <dgm:spPr/>
    </dgm:pt>
    <dgm:pt modelId="{64823C2A-54DC-434C-BF48-87734B4B1443}" type="pres">
      <dgm:prSet presAssocID="{6A79F4AA-1ED9-4395-8B6E-023BA9465264}" presName="node" presStyleLbl="node1" presStyleIdx="1" presStyleCnt="4">
        <dgm:presLayoutVars>
          <dgm:bulletEnabled val="1"/>
        </dgm:presLayoutVars>
      </dgm:prSet>
      <dgm:spPr/>
    </dgm:pt>
    <dgm:pt modelId="{500E3278-D820-49C5-B37E-84A49CC90547}" type="pres">
      <dgm:prSet presAssocID="{DFEED20A-7B4D-4EE2-89D0-9F0D0F7C16C1}" presName="sibTrans" presStyleCnt="0"/>
      <dgm:spPr/>
    </dgm:pt>
    <dgm:pt modelId="{8753FFB3-5016-4A62-BD5D-367144D6EDF3}" type="pres">
      <dgm:prSet presAssocID="{46769D66-53A3-4FC9-A545-C435FF2D4179}" presName="node" presStyleLbl="node1" presStyleIdx="2" presStyleCnt="4">
        <dgm:presLayoutVars>
          <dgm:bulletEnabled val="1"/>
        </dgm:presLayoutVars>
      </dgm:prSet>
      <dgm:spPr/>
    </dgm:pt>
    <dgm:pt modelId="{330AB688-9A9B-47C5-B08E-931F6E3334E0}" type="pres">
      <dgm:prSet presAssocID="{EAA654C0-5C19-4C78-BEBD-7A03795E7AEE}" presName="sibTrans" presStyleCnt="0"/>
      <dgm:spPr/>
    </dgm:pt>
    <dgm:pt modelId="{40215E52-68BF-44FB-AAAA-C28B7E00536B}" type="pres">
      <dgm:prSet presAssocID="{54B6CA92-D918-42F1-9104-EE18D38D8414}" presName="node" presStyleLbl="node1" presStyleIdx="3" presStyleCnt="4" custScaleX="244868">
        <dgm:presLayoutVars>
          <dgm:bulletEnabled val="1"/>
        </dgm:presLayoutVars>
      </dgm:prSet>
      <dgm:spPr/>
    </dgm:pt>
  </dgm:ptLst>
  <dgm:cxnLst>
    <dgm:cxn modelId="{85EFB91E-6540-4F12-AA6E-6F9EE925F804}" srcId="{E581CC02-6371-4F7A-9318-8AB1FCECE826}" destId="{6A79F4AA-1ED9-4395-8B6E-023BA9465264}" srcOrd="1" destOrd="0" parTransId="{6735D903-7247-467E-956D-2EE5AC6355D4}" sibTransId="{DFEED20A-7B4D-4EE2-89D0-9F0D0F7C16C1}"/>
    <dgm:cxn modelId="{0F61CD3A-83D4-4CF8-B02E-9F49C4C03E7F}" srcId="{E581CC02-6371-4F7A-9318-8AB1FCECE826}" destId="{54B6CA92-D918-42F1-9104-EE18D38D8414}" srcOrd="3" destOrd="0" parTransId="{F2A1A520-6961-40ED-925F-93EF2F5B9A9C}" sibTransId="{1F55DC3F-6D3B-48FE-B943-E9B47F899781}"/>
    <dgm:cxn modelId="{3E5E1740-70F9-474A-BF42-9F0BDD5E7D1F}" type="presOf" srcId="{6A79F4AA-1ED9-4395-8B6E-023BA9465264}" destId="{64823C2A-54DC-434C-BF48-87734B4B1443}" srcOrd="0" destOrd="0" presId="urn:microsoft.com/office/officeart/2005/8/layout/default"/>
    <dgm:cxn modelId="{2B0CAF76-9165-4EAE-839A-EBBDB3AB5924}" type="presOf" srcId="{93FD32B5-B66C-4CAB-9C90-1A8F4608767E}" destId="{2A1BD049-2E55-448A-9672-C5327E411C67}" srcOrd="0" destOrd="0" presId="urn:microsoft.com/office/officeart/2005/8/layout/default"/>
    <dgm:cxn modelId="{1EE19A8E-53F6-4B8A-B268-0779398EB2D4}" type="presOf" srcId="{46769D66-53A3-4FC9-A545-C435FF2D4179}" destId="{8753FFB3-5016-4A62-BD5D-367144D6EDF3}" srcOrd="0" destOrd="0" presId="urn:microsoft.com/office/officeart/2005/8/layout/default"/>
    <dgm:cxn modelId="{2CE5D598-B940-4709-8395-3B4EFCC4C476}" type="presOf" srcId="{E581CC02-6371-4F7A-9318-8AB1FCECE826}" destId="{1391348A-8106-4946-ABC7-BCDF223500D7}" srcOrd="0" destOrd="0" presId="urn:microsoft.com/office/officeart/2005/8/layout/default"/>
    <dgm:cxn modelId="{E82F8DE8-AFA9-4AA9-95EA-50A0BF2260D3}" srcId="{E581CC02-6371-4F7A-9318-8AB1FCECE826}" destId="{93FD32B5-B66C-4CAB-9C90-1A8F4608767E}" srcOrd="0" destOrd="0" parTransId="{A01F26A2-3C8B-483A-84CB-4C173F0A955B}" sibTransId="{ED3E135C-C1FD-4C0E-A881-ECFA351720F8}"/>
    <dgm:cxn modelId="{352168F0-D3B2-4E77-B608-B71AB0144E30}" srcId="{E581CC02-6371-4F7A-9318-8AB1FCECE826}" destId="{46769D66-53A3-4FC9-A545-C435FF2D4179}" srcOrd="2" destOrd="0" parTransId="{30A3673A-AD4E-410F-94A2-9B136F8E514A}" sibTransId="{EAA654C0-5C19-4C78-BEBD-7A03795E7AEE}"/>
    <dgm:cxn modelId="{DEE206FA-C4BD-41C2-9470-0A21F1748F9F}" type="presOf" srcId="{54B6CA92-D918-42F1-9104-EE18D38D8414}" destId="{40215E52-68BF-44FB-AAAA-C28B7E00536B}" srcOrd="0" destOrd="0" presId="urn:microsoft.com/office/officeart/2005/8/layout/default"/>
    <dgm:cxn modelId="{9B088991-299F-48C6-A3D3-CB663E915F08}" type="presParOf" srcId="{1391348A-8106-4946-ABC7-BCDF223500D7}" destId="{2A1BD049-2E55-448A-9672-C5327E411C67}" srcOrd="0" destOrd="0" presId="urn:microsoft.com/office/officeart/2005/8/layout/default"/>
    <dgm:cxn modelId="{86FCEBDC-DD92-4B91-91B0-0AAA5255FE2B}" type="presParOf" srcId="{1391348A-8106-4946-ABC7-BCDF223500D7}" destId="{CA725B6C-5640-4DED-BE73-B3417928F2B7}" srcOrd="1" destOrd="0" presId="urn:microsoft.com/office/officeart/2005/8/layout/default"/>
    <dgm:cxn modelId="{0AA60E78-4687-46E8-91D1-D8C30276D064}" type="presParOf" srcId="{1391348A-8106-4946-ABC7-BCDF223500D7}" destId="{64823C2A-54DC-434C-BF48-87734B4B1443}" srcOrd="2" destOrd="0" presId="urn:microsoft.com/office/officeart/2005/8/layout/default"/>
    <dgm:cxn modelId="{C8BB99B0-C6C6-49FC-A804-30583EE2FE82}" type="presParOf" srcId="{1391348A-8106-4946-ABC7-BCDF223500D7}" destId="{500E3278-D820-49C5-B37E-84A49CC90547}" srcOrd="3" destOrd="0" presId="urn:microsoft.com/office/officeart/2005/8/layout/default"/>
    <dgm:cxn modelId="{C0BE7252-B7A3-4CE0-A8C8-6F8FA03ADD25}" type="presParOf" srcId="{1391348A-8106-4946-ABC7-BCDF223500D7}" destId="{8753FFB3-5016-4A62-BD5D-367144D6EDF3}" srcOrd="4" destOrd="0" presId="urn:microsoft.com/office/officeart/2005/8/layout/default"/>
    <dgm:cxn modelId="{47ECC2DA-7B1D-496E-83BB-88E7632822A3}" type="presParOf" srcId="{1391348A-8106-4946-ABC7-BCDF223500D7}" destId="{330AB688-9A9B-47C5-B08E-931F6E3334E0}" srcOrd="5" destOrd="0" presId="urn:microsoft.com/office/officeart/2005/8/layout/default"/>
    <dgm:cxn modelId="{5BE636BE-9F03-4CB5-A89B-43E62C239F94}" type="presParOf" srcId="{1391348A-8106-4946-ABC7-BCDF223500D7}" destId="{40215E52-68BF-44FB-AAAA-C28B7E00536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8D2B65-E2F7-4FF4-8467-B40D66B15C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61B2DD23-EA2C-41F5-A52D-67E079228785}">
      <dgm:prSet phldrT="[Testo]" custT="1"/>
      <dgm:spPr/>
      <dgm:t>
        <a:bodyPr anchor="t"/>
        <a:lstStyle/>
        <a:p>
          <a:r>
            <a:rPr lang="it-IT" sz="1400" u="sng" dirty="0"/>
            <a:t>Fattispecie corrispondente al comma 2 dell’art. 80 D.Lgs. 50/2016</a:t>
          </a:r>
        </a:p>
        <a:p>
          <a:r>
            <a:rPr lang="it-IT" sz="1400" dirty="0"/>
            <a:t>Ragioni di decadenza, di sospensione o di divieto previste dall’art. 67 del D.Lgs. 159/2011 o di un tentativo di infiltrazione mafiosa di cui all’art. 84, comma 4, del medesimo D.Lgs. Resta fermo quanto previsto dagli articoli 88, comma 4 bis, e 92, commi 2 e 3, del D.Lgs.- 159/2011 con riferimento rispettivamente alle comunicazioni antimafia e alle informazioni antimafia</a:t>
          </a:r>
        </a:p>
      </dgm:t>
    </dgm:pt>
    <dgm:pt modelId="{EBB09828-FEB5-45AF-AF07-ACCCC8F7886F}" type="parTrans" cxnId="{CA377BD3-00AF-4043-9317-9CE5918F7B5B}">
      <dgm:prSet/>
      <dgm:spPr/>
      <dgm:t>
        <a:bodyPr/>
        <a:lstStyle/>
        <a:p>
          <a:endParaRPr lang="it-IT"/>
        </a:p>
      </dgm:t>
    </dgm:pt>
    <dgm:pt modelId="{DB375AF0-0A11-4984-B976-1BE20430C8F8}" type="sibTrans" cxnId="{CA377BD3-00AF-4043-9317-9CE5918F7B5B}">
      <dgm:prSet/>
      <dgm:spPr/>
      <dgm:t>
        <a:bodyPr/>
        <a:lstStyle/>
        <a:p>
          <a:endParaRPr lang="it-IT"/>
        </a:p>
      </dgm:t>
    </dgm:pt>
    <dgm:pt modelId="{D064AA79-F638-42E2-B529-54740E333D9A}">
      <dgm:prSet phldrT="[Testo]" custT="1"/>
      <dgm:spPr/>
      <dgm:t>
        <a:bodyPr anchor="t"/>
        <a:lstStyle/>
        <a:p>
          <a:r>
            <a:rPr lang="it-IT" sz="1400" dirty="0"/>
            <a:t>La causa di esclusione di cui all’art. 84, comma 4, D.Lgs. 159/2011 non opera</a:t>
          </a:r>
          <a:r>
            <a:rPr lang="it-IT" sz="1400" u="sng" dirty="0"/>
            <a:t>, se entro la data di aggiudicazione</a:t>
          </a:r>
          <a:r>
            <a:rPr lang="it-IT" sz="1400" dirty="0"/>
            <a:t>, l’impresa sia stata ammessa al controllo giudiziario ai sensi dell’art 34 bis D.Lgs. 159/2011</a:t>
          </a:r>
        </a:p>
        <a:p>
          <a:r>
            <a:rPr lang="it-IT" sz="1400" dirty="0"/>
            <a:t>In nessun caso l’aggiudicazione può subire dilazioni in ragione della pendenza del procedimento suindicato</a:t>
          </a:r>
        </a:p>
      </dgm:t>
    </dgm:pt>
    <dgm:pt modelId="{9E97CC0C-8D8C-4E27-9C06-16F6FC9C7E9A}" type="parTrans" cxnId="{BC29DA49-40B3-4897-A5B8-BE93B5E247E4}">
      <dgm:prSet/>
      <dgm:spPr/>
      <dgm:t>
        <a:bodyPr/>
        <a:lstStyle/>
        <a:p>
          <a:endParaRPr lang="it-IT"/>
        </a:p>
      </dgm:t>
    </dgm:pt>
    <dgm:pt modelId="{235FF9C5-7560-4EB3-9DF9-64404C7E67D9}" type="sibTrans" cxnId="{BC29DA49-40B3-4897-A5B8-BE93B5E247E4}">
      <dgm:prSet/>
      <dgm:spPr/>
      <dgm:t>
        <a:bodyPr/>
        <a:lstStyle/>
        <a:p>
          <a:endParaRPr lang="it-IT"/>
        </a:p>
      </dgm:t>
    </dgm:pt>
    <dgm:pt modelId="{BCC05165-2DF2-4367-ACB4-2F6AF3662776}" type="pres">
      <dgm:prSet presAssocID="{998D2B65-E2F7-4FF4-8467-B40D66B15C18}" presName="diagram" presStyleCnt="0">
        <dgm:presLayoutVars>
          <dgm:dir/>
          <dgm:resizeHandles val="exact"/>
        </dgm:presLayoutVars>
      </dgm:prSet>
      <dgm:spPr/>
    </dgm:pt>
    <dgm:pt modelId="{C1F8F3B9-D1D8-47AD-B8C8-F401375CD8C3}" type="pres">
      <dgm:prSet presAssocID="{61B2DD23-EA2C-41F5-A52D-67E079228785}" presName="node" presStyleLbl="node1" presStyleIdx="0" presStyleCnt="2">
        <dgm:presLayoutVars>
          <dgm:bulletEnabled val="1"/>
        </dgm:presLayoutVars>
      </dgm:prSet>
      <dgm:spPr/>
    </dgm:pt>
    <dgm:pt modelId="{C583CB21-FCA2-4C69-BDD0-F18F2DFCCA7F}" type="pres">
      <dgm:prSet presAssocID="{DB375AF0-0A11-4984-B976-1BE20430C8F8}" presName="sibTrans" presStyleCnt="0"/>
      <dgm:spPr/>
    </dgm:pt>
    <dgm:pt modelId="{DD49E2AE-4D60-43BF-B9C0-7EB2E84E0384}" type="pres">
      <dgm:prSet presAssocID="{D064AA79-F638-42E2-B529-54740E333D9A}" presName="node" presStyleLbl="node1" presStyleIdx="1" presStyleCnt="2">
        <dgm:presLayoutVars>
          <dgm:bulletEnabled val="1"/>
        </dgm:presLayoutVars>
      </dgm:prSet>
      <dgm:spPr/>
    </dgm:pt>
  </dgm:ptLst>
  <dgm:cxnLst>
    <dgm:cxn modelId="{6738EC3D-C70F-4BFC-9B21-DE33409FC930}" type="presOf" srcId="{61B2DD23-EA2C-41F5-A52D-67E079228785}" destId="{C1F8F3B9-D1D8-47AD-B8C8-F401375CD8C3}" srcOrd="0" destOrd="0" presId="urn:microsoft.com/office/officeart/2005/8/layout/default"/>
    <dgm:cxn modelId="{BC29DA49-40B3-4897-A5B8-BE93B5E247E4}" srcId="{998D2B65-E2F7-4FF4-8467-B40D66B15C18}" destId="{D064AA79-F638-42E2-B529-54740E333D9A}" srcOrd="1" destOrd="0" parTransId="{9E97CC0C-8D8C-4E27-9C06-16F6FC9C7E9A}" sibTransId="{235FF9C5-7560-4EB3-9DF9-64404C7E67D9}"/>
    <dgm:cxn modelId="{F3793BB5-4E02-4AE6-83FB-612910B4CB07}" type="presOf" srcId="{998D2B65-E2F7-4FF4-8467-B40D66B15C18}" destId="{BCC05165-2DF2-4367-ACB4-2F6AF3662776}" srcOrd="0" destOrd="0" presId="urn:microsoft.com/office/officeart/2005/8/layout/default"/>
    <dgm:cxn modelId="{5AC8EEC0-AB01-4AE8-AE7B-562A5C14E553}" type="presOf" srcId="{D064AA79-F638-42E2-B529-54740E333D9A}" destId="{DD49E2AE-4D60-43BF-B9C0-7EB2E84E0384}" srcOrd="0" destOrd="0" presId="urn:microsoft.com/office/officeart/2005/8/layout/default"/>
    <dgm:cxn modelId="{CA377BD3-00AF-4043-9317-9CE5918F7B5B}" srcId="{998D2B65-E2F7-4FF4-8467-B40D66B15C18}" destId="{61B2DD23-EA2C-41F5-A52D-67E079228785}" srcOrd="0" destOrd="0" parTransId="{EBB09828-FEB5-45AF-AF07-ACCCC8F7886F}" sibTransId="{DB375AF0-0A11-4984-B976-1BE20430C8F8}"/>
    <dgm:cxn modelId="{CBD012CB-F45C-4318-B57C-39047C6D6B25}" type="presParOf" srcId="{BCC05165-2DF2-4367-ACB4-2F6AF3662776}" destId="{C1F8F3B9-D1D8-47AD-B8C8-F401375CD8C3}" srcOrd="0" destOrd="0" presId="urn:microsoft.com/office/officeart/2005/8/layout/default"/>
    <dgm:cxn modelId="{3DAE974A-69B7-4B37-83A9-4467FBA455CB}" type="presParOf" srcId="{BCC05165-2DF2-4367-ACB4-2F6AF3662776}" destId="{C583CB21-FCA2-4C69-BDD0-F18F2DFCCA7F}" srcOrd="1" destOrd="0" presId="urn:microsoft.com/office/officeart/2005/8/layout/default"/>
    <dgm:cxn modelId="{8315756E-EA82-4084-A65A-B14CB6987580}" type="presParOf" srcId="{BCC05165-2DF2-4367-ACB4-2F6AF3662776}" destId="{DD49E2AE-4D60-43BF-B9C0-7EB2E84E038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DF1A2A-C853-451A-A104-D981EC13AE1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67B0F162-65C3-4C2A-A58E-B28F1840C27F}">
      <dgm:prSet phldrT="[Testo]"/>
      <dgm:spPr/>
      <dgm:t>
        <a:bodyPr/>
        <a:lstStyle/>
        <a:p>
          <a:r>
            <a:rPr lang="it-IT" dirty="0"/>
            <a:t>b) del titolare o del direttore tecnico, se si tratta di impresa individuale</a:t>
          </a:r>
        </a:p>
      </dgm:t>
    </dgm:pt>
    <dgm:pt modelId="{14521211-4C32-4F5D-B1EE-8690C7A29C4B}" type="parTrans" cxnId="{50A775D7-90BB-45CB-8DF1-BBBB310AE414}">
      <dgm:prSet/>
      <dgm:spPr/>
      <dgm:t>
        <a:bodyPr/>
        <a:lstStyle/>
        <a:p>
          <a:endParaRPr lang="it-IT"/>
        </a:p>
      </dgm:t>
    </dgm:pt>
    <dgm:pt modelId="{E17EC038-EFDB-457C-A2B1-2EA16D9FE8E2}" type="sibTrans" cxnId="{50A775D7-90BB-45CB-8DF1-BBBB310AE414}">
      <dgm:prSet/>
      <dgm:spPr/>
      <dgm:t>
        <a:bodyPr/>
        <a:lstStyle/>
        <a:p>
          <a:endParaRPr lang="it-IT"/>
        </a:p>
      </dgm:t>
    </dgm:pt>
    <dgm:pt modelId="{1E137F64-4856-4BD5-BFE3-9B31F5768216}">
      <dgm:prSet phldrT="[Testo]"/>
      <dgm:spPr/>
      <dgm:t>
        <a:bodyPr/>
        <a:lstStyle/>
        <a:p>
          <a:r>
            <a:rPr lang="it-IT" dirty="0"/>
            <a:t>c) di un socio amministratore o del direttore tecnico, se si tratta di società in nome collettivo </a:t>
          </a:r>
        </a:p>
      </dgm:t>
    </dgm:pt>
    <dgm:pt modelId="{9D24CAD2-4E08-4A3A-895D-5AE2B72E7214}" type="parTrans" cxnId="{75FD77F0-7616-487A-987D-244A2B39D50F}">
      <dgm:prSet/>
      <dgm:spPr/>
      <dgm:t>
        <a:bodyPr/>
        <a:lstStyle/>
        <a:p>
          <a:endParaRPr lang="it-IT"/>
        </a:p>
      </dgm:t>
    </dgm:pt>
    <dgm:pt modelId="{2E1ECFD1-C9A0-4DE4-B87D-C89456CD3833}" type="sibTrans" cxnId="{75FD77F0-7616-487A-987D-244A2B39D50F}">
      <dgm:prSet/>
      <dgm:spPr/>
      <dgm:t>
        <a:bodyPr/>
        <a:lstStyle/>
        <a:p>
          <a:endParaRPr lang="it-IT"/>
        </a:p>
      </dgm:t>
    </dgm:pt>
    <dgm:pt modelId="{617CA6ED-27B8-4FE9-AF3C-24BCF63ECA07}">
      <dgm:prSet/>
      <dgm:spPr/>
      <dgm:t>
        <a:bodyPr/>
        <a:lstStyle/>
        <a:p>
          <a:r>
            <a:rPr lang="it-IT" dirty="0"/>
            <a:t>d) dei soci accomandatari o del direttore tecnico, se si tratta di società in accomandita semplice</a:t>
          </a:r>
        </a:p>
      </dgm:t>
    </dgm:pt>
    <dgm:pt modelId="{00F609DC-C5DC-4037-9350-B67341C211CB}" type="parTrans" cxnId="{FC6BAC72-05E3-4D75-880A-4C3872A38E71}">
      <dgm:prSet/>
      <dgm:spPr/>
      <dgm:t>
        <a:bodyPr/>
        <a:lstStyle/>
        <a:p>
          <a:endParaRPr lang="it-IT"/>
        </a:p>
      </dgm:t>
    </dgm:pt>
    <dgm:pt modelId="{7A349902-435F-4DA2-8E2C-DEB3365252A4}" type="sibTrans" cxnId="{FC6BAC72-05E3-4D75-880A-4C3872A38E71}">
      <dgm:prSet/>
      <dgm:spPr/>
      <dgm:t>
        <a:bodyPr/>
        <a:lstStyle/>
        <a:p>
          <a:endParaRPr lang="it-IT"/>
        </a:p>
      </dgm:t>
    </dgm:pt>
    <dgm:pt modelId="{7F4E5D84-086D-4262-823A-AE5E1DC7E6E3}">
      <dgm:prSet/>
      <dgm:spPr/>
      <dgm:t>
        <a:bodyPr/>
        <a:lstStyle/>
        <a:p>
          <a:r>
            <a:rPr lang="it-IT" dirty="0"/>
            <a:t>e) dei membri del CdA cui si stata conferita la legale rappresentanza, ivi compresi gli institori e i procuratori generali</a:t>
          </a:r>
        </a:p>
      </dgm:t>
    </dgm:pt>
    <dgm:pt modelId="{A7AC691A-10E6-4881-96EB-E1F81A38793C}" type="parTrans" cxnId="{A1B8EDB4-CFD6-4AE4-8A1E-E145A9F46F34}">
      <dgm:prSet/>
      <dgm:spPr/>
      <dgm:t>
        <a:bodyPr/>
        <a:lstStyle/>
        <a:p>
          <a:endParaRPr lang="it-IT"/>
        </a:p>
      </dgm:t>
    </dgm:pt>
    <dgm:pt modelId="{8A4905D8-C17B-4125-B352-79C86B189B6C}" type="sibTrans" cxnId="{A1B8EDB4-CFD6-4AE4-8A1E-E145A9F46F34}">
      <dgm:prSet/>
      <dgm:spPr/>
      <dgm:t>
        <a:bodyPr/>
        <a:lstStyle/>
        <a:p>
          <a:endParaRPr lang="it-IT"/>
        </a:p>
      </dgm:t>
    </dgm:pt>
    <dgm:pt modelId="{E5BC14B8-20E3-4742-BB8A-FFFEE6C7820D}">
      <dgm:prSet/>
      <dgm:spPr/>
      <dgm:t>
        <a:bodyPr/>
        <a:lstStyle/>
        <a:p>
          <a:r>
            <a:rPr lang="it-IT" dirty="0"/>
            <a:t>f) dei componenti degli organi con poteri di direzione o di vigilanza o dei soggetti muniti di poteri di rappresentanza, di direzione o di controllo</a:t>
          </a:r>
        </a:p>
      </dgm:t>
    </dgm:pt>
    <dgm:pt modelId="{3DFA1881-FD41-463D-A5ED-AF7FFF86BFAB}" type="parTrans" cxnId="{01E0624E-A95D-44B6-B8A2-6FA031059794}">
      <dgm:prSet/>
      <dgm:spPr/>
      <dgm:t>
        <a:bodyPr/>
        <a:lstStyle/>
        <a:p>
          <a:endParaRPr lang="it-IT"/>
        </a:p>
      </dgm:t>
    </dgm:pt>
    <dgm:pt modelId="{D1CB27A5-C0E6-456B-90C7-F9C87BA98E2C}" type="sibTrans" cxnId="{01E0624E-A95D-44B6-B8A2-6FA031059794}">
      <dgm:prSet/>
      <dgm:spPr/>
      <dgm:t>
        <a:bodyPr/>
        <a:lstStyle/>
        <a:p>
          <a:endParaRPr lang="it-IT"/>
        </a:p>
      </dgm:t>
    </dgm:pt>
    <dgm:pt modelId="{E855C56E-A0C0-4DBE-88F7-205F29883E6F}">
      <dgm:prSet/>
      <dgm:spPr/>
      <dgm:t>
        <a:bodyPr anchor="ctr"/>
        <a:lstStyle/>
        <a:p>
          <a:pPr algn="ctr"/>
          <a:r>
            <a:rPr lang="it-IT" dirty="0"/>
            <a:t>g) del direttore tecnico o del socio unico</a:t>
          </a:r>
        </a:p>
      </dgm:t>
    </dgm:pt>
    <dgm:pt modelId="{C43B7E2E-CE9B-4713-A106-C6EB6A859462}" type="parTrans" cxnId="{FA337173-1575-4B8A-804A-FB3E343553EB}">
      <dgm:prSet/>
      <dgm:spPr/>
      <dgm:t>
        <a:bodyPr/>
        <a:lstStyle/>
        <a:p>
          <a:endParaRPr lang="it-IT"/>
        </a:p>
      </dgm:t>
    </dgm:pt>
    <dgm:pt modelId="{0E4568E7-A1FB-4B3D-BCF6-4CBEAAE98AD3}" type="sibTrans" cxnId="{FA337173-1575-4B8A-804A-FB3E343553EB}">
      <dgm:prSet/>
      <dgm:spPr/>
      <dgm:t>
        <a:bodyPr/>
        <a:lstStyle/>
        <a:p>
          <a:endParaRPr lang="it-IT"/>
        </a:p>
      </dgm:t>
    </dgm:pt>
    <dgm:pt modelId="{06DDBDFD-CAA9-4136-B3E2-8A29BA970AC9}">
      <dgm:prSet/>
      <dgm:spPr/>
      <dgm:t>
        <a:bodyPr anchor="ctr"/>
        <a:lstStyle/>
        <a:p>
          <a:pPr marL="0" indent="0" algn="ctr">
            <a:buFontTx/>
            <a:buNone/>
          </a:pPr>
          <a:r>
            <a:rPr lang="it-IT" dirty="0"/>
            <a:t>Nel caso in cui il socio sia una persona giuridica l’esclusione va disposta se la sentenza o il decreto ovvero la misura interdittiva sono stati emessi nei confronti dell’amministratore di quest’ultima (art. 94 co. a)</a:t>
          </a:r>
        </a:p>
      </dgm:t>
    </dgm:pt>
    <dgm:pt modelId="{169FA042-6417-4832-B39E-70C6AC8D0FE8}" type="parTrans" cxnId="{0BC5BF07-6E35-481E-98B7-1E66E0975522}">
      <dgm:prSet/>
      <dgm:spPr/>
      <dgm:t>
        <a:bodyPr/>
        <a:lstStyle/>
        <a:p>
          <a:endParaRPr lang="it-IT"/>
        </a:p>
      </dgm:t>
    </dgm:pt>
    <dgm:pt modelId="{FECF5CC6-C46D-4AAD-A180-23CB7020C062}" type="sibTrans" cxnId="{0BC5BF07-6E35-481E-98B7-1E66E0975522}">
      <dgm:prSet/>
      <dgm:spPr/>
      <dgm:t>
        <a:bodyPr/>
        <a:lstStyle/>
        <a:p>
          <a:endParaRPr lang="it-IT"/>
        </a:p>
      </dgm:t>
    </dgm:pt>
    <dgm:pt modelId="{223C4B7A-BC44-4FB0-88B2-80EDB2AF407E}">
      <dgm:prSet/>
      <dgm:spPr/>
      <dgm:t>
        <a:bodyPr anchor="ctr"/>
        <a:lstStyle/>
        <a:p>
          <a:pPr marL="57150" indent="0" algn="l"/>
          <a:endParaRPr lang="it-IT" dirty="0"/>
        </a:p>
      </dgm:t>
    </dgm:pt>
    <dgm:pt modelId="{176DF6C1-0D39-44F4-AB41-89F7262B0DC6}" type="parTrans" cxnId="{E4212B0F-DB8F-4781-B383-D5B78D2A6D28}">
      <dgm:prSet/>
      <dgm:spPr/>
      <dgm:t>
        <a:bodyPr/>
        <a:lstStyle/>
        <a:p>
          <a:endParaRPr lang="it-IT"/>
        </a:p>
      </dgm:t>
    </dgm:pt>
    <dgm:pt modelId="{21B11DE2-0F7A-44D4-91AF-878399B6ED29}" type="sibTrans" cxnId="{E4212B0F-DB8F-4781-B383-D5B78D2A6D28}">
      <dgm:prSet/>
      <dgm:spPr/>
      <dgm:t>
        <a:bodyPr/>
        <a:lstStyle/>
        <a:p>
          <a:endParaRPr lang="it-IT"/>
        </a:p>
      </dgm:t>
    </dgm:pt>
    <dgm:pt modelId="{F80A7B1D-C637-46F4-BFFC-88763BEEC18D}">
      <dgm:prSet/>
      <dgm:spPr/>
      <dgm:t>
        <a:bodyPr/>
        <a:lstStyle/>
        <a:p>
          <a:r>
            <a:rPr lang="it-IT" dirty="0"/>
            <a:t>h) dell’amministrazione di fatto nelle ipotesi della lettere precedenti</a:t>
          </a:r>
        </a:p>
      </dgm:t>
    </dgm:pt>
    <dgm:pt modelId="{FF345D02-5344-4D54-A4BE-C822D1E71F48}" type="parTrans" cxnId="{837C7F09-6261-4A5C-BA77-9935DB18D45A}">
      <dgm:prSet/>
      <dgm:spPr/>
      <dgm:t>
        <a:bodyPr/>
        <a:lstStyle/>
        <a:p>
          <a:endParaRPr lang="it-IT"/>
        </a:p>
      </dgm:t>
    </dgm:pt>
    <dgm:pt modelId="{147E5F0B-68B9-4A11-9F6F-9F1A8511656B}" type="sibTrans" cxnId="{837C7F09-6261-4A5C-BA77-9935DB18D45A}">
      <dgm:prSet/>
      <dgm:spPr/>
      <dgm:t>
        <a:bodyPr/>
        <a:lstStyle/>
        <a:p>
          <a:endParaRPr lang="it-IT"/>
        </a:p>
      </dgm:t>
    </dgm:pt>
    <dgm:pt modelId="{9900F140-9D94-411C-BE86-BAA55477BD15}">
      <dgm:prSet phldrT="[Testo]"/>
      <dgm:spPr/>
      <dgm:t>
        <a:bodyPr/>
        <a:lstStyle/>
        <a:p>
          <a:r>
            <a:rPr lang="it-IT" dirty="0"/>
            <a:t>a) dell’operatore economico ai sensi e nei termini di cui al D.Lgs. 231/2011</a:t>
          </a:r>
        </a:p>
      </dgm:t>
    </dgm:pt>
    <dgm:pt modelId="{915CC502-CF72-4C71-BF1B-7FCF88ABA20B}" type="sibTrans" cxnId="{67B163A7-3DBD-4A03-9820-6301A25D2007}">
      <dgm:prSet/>
      <dgm:spPr/>
      <dgm:t>
        <a:bodyPr/>
        <a:lstStyle/>
        <a:p>
          <a:endParaRPr lang="it-IT"/>
        </a:p>
      </dgm:t>
    </dgm:pt>
    <dgm:pt modelId="{BE8AC980-F271-4620-BF69-6101422CC363}" type="parTrans" cxnId="{67B163A7-3DBD-4A03-9820-6301A25D2007}">
      <dgm:prSet/>
      <dgm:spPr/>
      <dgm:t>
        <a:bodyPr/>
        <a:lstStyle/>
        <a:p>
          <a:endParaRPr lang="it-IT"/>
        </a:p>
      </dgm:t>
    </dgm:pt>
    <dgm:pt modelId="{6751FC1D-4594-4F5A-AD7F-C28B397F0E0C}" type="pres">
      <dgm:prSet presAssocID="{B5DF1A2A-C853-451A-A104-D981EC13AE1A}" presName="diagram" presStyleCnt="0">
        <dgm:presLayoutVars>
          <dgm:dir/>
          <dgm:resizeHandles val="exact"/>
        </dgm:presLayoutVars>
      </dgm:prSet>
      <dgm:spPr/>
    </dgm:pt>
    <dgm:pt modelId="{102F151E-00EA-4F35-84A7-CE4C6CD1C4E9}" type="pres">
      <dgm:prSet presAssocID="{9900F140-9D94-411C-BE86-BAA55477BD15}" presName="node" presStyleLbl="node1" presStyleIdx="0" presStyleCnt="8">
        <dgm:presLayoutVars>
          <dgm:bulletEnabled val="1"/>
        </dgm:presLayoutVars>
      </dgm:prSet>
      <dgm:spPr/>
    </dgm:pt>
    <dgm:pt modelId="{832333C1-43D7-4CFA-92BF-38F2919A5353}" type="pres">
      <dgm:prSet presAssocID="{915CC502-CF72-4C71-BF1B-7FCF88ABA20B}" presName="sibTrans" presStyleCnt="0"/>
      <dgm:spPr/>
    </dgm:pt>
    <dgm:pt modelId="{81F12314-D751-45A8-9417-A2C4D4C4F57A}" type="pres">
      <dgm:prSet presAssocID="{67B0F162-65C3-4C2A-A58E-B28F1840C27F}" presName="node" presStyleLbl="node1" presStyleIdx="1" presStyleCnt="8">
        <dgm:presLayoutVars>
          <dgm:bulletEnabled val="1"/>
        </dgm:presLayoutVars>
      </dgm:prSet>
      <dgm:spPr/>
    </dgm:pt>
    <dgm:pt modelId="{B0505119-B3C4-43EC-BD2B-33A3FA408D24}" type="pres">
      <dgm:prSet presAssocID="{E17EC038-EFDB-457C-A2B1-2EA16D9FE8E2}" presName="sibTrans" presStyleCnt="0"/>
      <dgm:spPr/>
    </dgm:pt>
    <dgm:pt modelId="{F06A8A40-7A40-44DC-B414-FA5863514476}" type="pres">
      <dgm:prSet presAssocID="{1E137F64-4856-4BD5-BFE3-9B31F5768216}" presName="node" presStyleLbl="node1" presStyleIdx="2" presStyleCnt="8">
        <dgm:presLayoutVars>
          <dgm:bulletEnabled val="1"/>
        </dgm:presLayoutVars>
      </dgm:prSet>
      <dgm:spPr/>
    </dgm:pt>
    <dgm:pt modelId="{78A510B1-0E22-40FB-9AB6-F08A1657B067}" type="pres">
      <dgm:prSet presAssocID="{2E1ECFD1-C9A0-4DE4-B87D-C89456CD3833}" presName="sibTrans" presStyleCnt="0"/>
      <dgm:spPr/>
    </dgm:pt>
    <dgm:pt modelId="{790F9571-349B-4F96-BEB1-E80274ACD3CA}" type="pres">
      <dgm:prSet presAssocID="{617CA6ED-27B8-4FE9-AF3C-24BCF63ECA07}" presName="node" presStyleLbl="node1" presStyleIdx="3" presStyleCnt="8">
        <dgm:presLayoutVars>
          <dgm:bulletEnabled val="1"/>
        </dgm:presLayoutVars>
      </dgm:prSet>
      <dgm:spPr/>
    </dgm:pt>
    <dgm:pt modelId="{7A5351B5-11C5-4565-81CA-7DBD4ECBFD52}" type="pres">
      <dgm:prSet presAssocID="{7A349902-435F-4DA2-8E2C-DEB3365252A4}" presName="sibTrans" presStyleCnt="0"/>
      <dgm:spPr/>
    </dgm:pt>
    <dgm:pt modelId="{FA3C442B-A530-4E1A-9382-03EAE434AAE3}" type="pres">
      <dgm:prSet presAssocID="{7F4E5D84-086D-4262-823A-AE5E1DC7E6E3}" presName="node" presStyleLbl="node1" presStyleIdx="4" presStyleCnt="8">
        <dgm:presLayoutVars>
          <dgm:bulletEnabled val="1"/>
        </dgm:presLayoutVars>
      </dgm:prSet>
      <dgm:spPr/>
    </dgm:pt>
    <dgm:pt modelId="{6027A6BD-5B3E-4D71-86BE-EAE6B86A6BC6}" type="pres">
      <dgm:prSet presAssocID="{8A4905D8-C17B-4125-B352-79C86B189B6C}" presName="sibTrans" presStyleCnt="0"/>
      <dgm:spPr/>
    </dgm:pt>
    <dgm:pt modelId="{15414787-0D9F-4566-B75A-CDF2988A2695}" type="pres">
      <dgm:prSet presAssocID="{E5BC14B8-20E3-4742-BB8A-FFFEE6C7820D}" presName="node" presStyleLbl="node1" presStyleIdx="5" presStyleCnt="8">
        <dgm:presLayoutVars>
          <dgm:bulletEnabled val="1"/>
        </dgm:presLayoutVars>
      </dgm:prSet>
      <dgm:spPr/>
    </dgm:pt>
    <dgm:pt modelId="{A89116F4-3381-4E24-8306-45970BD87932}" type="pres">
      <dgm:prSet presAssocID="{D1CB27A5-C0E6-456B-90C7-F9C87BA98E2C}" presName="sibTrans" presStyleCnt="0"/>
      <dgm:spPr/>
    </dgm:pt>
    <dgm:pt modelId="{328A0952-C266-4290-B587-598F62FF4A25}" type="pres">
      <dgm:prSet presAssocID="{E855C56E-A0C0-4DBE-88F7-205F29883E6F}" presName="node" presStyleLbl="node1" presStyleIdx="6" presStyleCnt="8">
        <dgm:presLayoutVars>
          <dgm:bulletEnabled val="1"/>
        </dgm:presLayoutVars>
      </dgm:prSet>
      <dgm:spPr/>
    </dgm:pt>
    <dgm:pt modelId="{4BB14A16-3D00-4849-B40B-374EC6104E65}" type="pres">
      <dgm:prSet presAssocID="{0E4568E7-A1FB-4B3D-BCF6-4CBEAAE98AD3}" presName="sibTrans" presStyleCnt="0"/>
      <dgm:spPr/>
    </dgm:pt>
    <dgm:pt modelId="{1063D682-760C-4C3A-A0AC-0B3A997FF610}" type="pres">
      <dgm:prSet presAssocID="{F80A7B1D-C637-46F4-BFFC-88763BEEC18D}" presName="node" presStyleLbl="node1" presStyleIdx="7" presStyleCnt="8">
        <dgm:presLayoutVars>
          <dgm:bulletEnabled val="1"/>
        </dgm:presLayoutVars>
      </dgm:prSet>
      <dgm:spPr/>
    </dgm:pt>
  </dgm:ptLst>
  <dgm:cxnLst>
    <dgm:cxn modelId="{0BC5BF07-6E35-481E-98B7-1E66E0975522}" srcId="{E855C56E-A0C0-4DBE-88F7-205F29883E6F}" destId="{06DDBDFD-CAA9-4136-B3E2-8A29BA970AC9}" srcOrd="1" destOrd="0" parTransId="{169FA042-6417-4832-B39E-70C6AC8D0FE8}" sibTransId="{FECF5CC6-C46D-4AAD-A180-23CB7020C062}"/>
    <dgm:cxn modelId="{837C7F09-6261-4A5C-BA77-9935DB18D45A}" srcId="{B5DF1A2A-C853-451A-A104-D981EC13AE1A}" destId="{F80A7B1D-C637-46F4-BFFC-88763BEEC18D}" srcOrd="7" destOrd="0" parTransId="{FF345D02-5344-4D54-A4BE-C822D1E71F48}" sibTransId="{147E5F0B-68B9-4A11-9F6F-9F1A8511656B}"/>
    <dgm:cxn modelId="{E4212B0F-DB8F-4781-B383-D5B78D2A6D28}" srcId="{E855C56E-A0C0-4DBE-88F7-205F29883E6F}" destId="{223C4B7A-BC44-4FB0-88B2-80EDB2AF407E}" srcOrd="0" destOrd="0" parTransId="{176DF6C1-0D39-44F4-AB41-89F7262B0DC6}" sibTransId="{21B11DE2-0F7A-44D4-91AF-878399B6ED29}"/>
    <dgm:cxn modelId="{ADD87C1A-2403-4187-B8D6-522756972F17}" type="presOf" srcId="{1E137F64-4856-4BD5-BFE3-9B31F5768216}" destId="{F06A8A40-7A40-44DC-B414-FA5863514476}" srcOrd="0" destOrd="0" presId="urn:microsoft.com/office/officeart/2005/8/layout/default"/>
    <dgm:cxn modelId="{15C6DD1A-B608-4E4F-BF7E-4F26FE7B93C5}" type="presOf" srcId="{F80A7B1D-C637-46F4-BFFC-88763BEEC18D}" destId="{1063D682-760C-4C3A-A0AC-0B3A997FF610}" srcOrd="0" destOrd="0" presId="urn:microsoft.com/office/officeart/2005/8/layout/default"/>
    <dgm:cxn modelId="{90A4A22F-79AD-4E1F-B17D-44762BD936F4}" type="presOf" srcId="{E855C56E-A0C0-4DBE-88F7-205F29883E6F}" destId="{328A0952-C266-4290-B587-598F62FF4A25}" srcOrd="0" destOrd="0" presId="urn:microsoft.com/office/officeart/2005/8/layout/default"/>
    <dgm:cxn modelId="{6F666E31-B845-4A83-842B-D7A892BEB49F}" type="presOf" srcId="{223C4B7A-BC44-4FB0-88B2-80EDB2AF407E}" destId="{328A0952-C266-4290-B587-598F62FF4A25}" srcOrd="0" destOrd="1" presId="urn:microsoft.com/office/officeart/2005/8/layout/default"/>
    <dgm:cxn modelId="{C558265B-64E0-486F-A673-5E7B73DC66E2}" type="presOf" srcId="{7F4E5D84-086D-4262-823A-AE5E1DC7E6E3}" destId="{FA3C442B-A530-4E1A-9382-03EAE434AAE3}" srcOrd="0" destOrd="0" presId="urn:microsoft.com/office/officeart/2005/8/layout/default"/>
    <dgm:cxn modelId="{39133048-B7A0-475F-9AF0-27B354DE3A82}" type="presOf" srcId="{E5BC14B8-20E3-4742-BB8A-FFFEE6C7820D}" destId="{15414787-0D9F-4566-B75A-CDF2988A2695}" srcOrd="0" destOrd="0" presId="urn:microsoft.com/office/officeart/2005/8/layout/default"/>
    <dgm:cxn modelId="{01E0624E-A95D-44B6-B8A2-6FA031059794}" srcId="{B5DF1A2A-C853-451A-A104-D981EC13AE1A}" destId="{E5BC14B8-20E3-4742-BB8A-FFFEE6C7820D}" srcOrd="5" destOrd="0" parTransId="{3DFA1881-FD41-463D-A5ED-AF7FFF86BFAB}" sibTransId="{D1CB27A5-C0E6-456B-90C7-F9C87BA98E2C}"/>
    <dgm:cxn modelId="{FC6BAC72-05E3-4D75-880A-4C3872A38E71}" srcId="{B5DF1A2A-C853-451A-A104-D981EC13AE1A}" destId="{617CA6ED-27B8-4FE9-AF3C-24BCF63ECA07}" srcOrd="3" destOrd="0" parTransId="{00F609DC-C5DC-4037-9350-B67341C211CB}" sibTransId="{7A349902-435F-4DA2-8E2C-DEB3365252A4}"/>
    <dgm:cxn modelId="{FA337173-1575-4B8A-804A-FB3E343553EB}" srcId="{B5DF1A2A-C853-451A-A104-D981EC13AE1A}" destId="{E855C56E-A0C0-4DBE-88F7-205F29883E6F}" srcOrd="6" destOrd="0" parTransId="{C43B7E2E-CE9B-4713-A106-C6EB6A859462}" sibTransId="{0E4568E7-A1FB-4B3D-BCF6-4CBEAAE98AD3}"/>
    <dgm:cxn modelId="{48B5D55A-4303-4A16-A0C8-2A1AFF7791DE}" type="presOf" srcId="{B5DF1A2A-C853-451A-A104-D981EC13AE1A}" destId="{6751FC1D-4594-4F5A-AD7F-C28B397F0E0C}" srcOrd="0" destOrd="0" presId="urn:microsoft.com/office/officeart/2005/8/layout/default"/>
    <dgm:cxn modelId="{C904AC86-C3A1-459D-ABD8-D370A1B6654D}" type="presOf" srcId="{67B0F162-65C3-4C2A-A58E-B28F1840C27F}" destId="{81F12314-D751-45A8-9417-A2C4D4C4F57A}" srcOrd="0" destOrd="0" presId="urn:microsoft.com/office/officeart/2005/8/layout/default"/>
    <dgm:cxn modelId="{58FC6B91-5F48-4618-8E54-79E4C93FE0A0}" type="presOf" srcId="{9900F140-9D94-411C-BE86-BAA55477BD15}" destId="{102F151E-00EA-4F35-84A7-CE4C6CD1C4E9}" srcOrd="0" destOrd="0" presId="urn:microsoft.com/office/officeart/2005/8/layout/default"/>
    <dgm:cxn modelId="{F8865893-1A5E-49C6-80E5-201660131003}" type="presOf" srcId="{617CA6ED-27B8-4FE9-AF3C-24BCF63ECA07}" destId="{790F9571-349B-4F96-BEB1-E80274ACD3CA}" srcOrd="0" destOrd="0" presId="urn:microsoft.com/office/officeart/2005/8/layout/default"/>
    <dgm:cxn modelId="{67B163A7-3DBD-4A03-9820-6301A25D2007}" srcId="{B5DF1A2A-C853-451A-A104-D981EC13AE1A}" destId="{9900F140-9D94-411C-BE86-BAA55477BD15}" srcOrd="0" destOrd="0" parTransId="{BE8AC980-F271-4620-BF69-6101422CC363}" sibTransId="{915CC502-CF72-4C71-BF1B-7FCF88ABA20B}"/>
    <dgm:cxn modelId="{9F1D33AF-121E-4118-8E1D-807444140269}" type="presOf" srcId="{06DDBDFD-CAA9-4136-B3E2-8A29BA970AC9}" destId="{328A0952-C266-4290-B587-598F62FF4A25}" srcOrd="0" destOrd="2" presId="urn:microsoft.com/office/officeart/2005/8/layout/default"/>
    <dgm:cxn modelId="{A1B8EDB4-CFD6-4AE4-8A1E-E145A9F46F34}" srcId="{B5DF1A2A-C853-451A-A104-D981EC13AE1A}" destId="{7F4E5D84-086D-4262-823A-AE5E1DC7E6E3}" srcOrd="4" destOrd="0" parTransId="{A7AC691A-10E6-4881-96EB-E1F81A38793C}" sibTransId="{8A4905D8-C17B-4125-B352-79C86B189B6C}"/>
    <dgm:cxn modelId="{50A775D7-90BB-45CB-8DF1-BBBB310AE414}" srcId="{B5DF1A2A-C853-451A-A104-D981EC13AE1A}" destId="{67B0F162-65C3-4C2A-A58E-B28F1840C27F}" srcOrd="1" destOrd="0" parTransId="{14521211-4C32-4F5D-B1EE-8690C7A29C4B}" sibTransId="{E17EC038-EFDB-457C-A2B1-2EA16D9FE8E2}"/>
    <dgm:cxn modelId="{75FD77F0-7616-487A-987D-244A2B39D50F}" srcId="{B5DF1A2A-C853-451A-A104-D981EC13AE1A}" destId="{1E137F64-4856-4BD5-BFE3-9B31F5768216}" srcOrd="2" destOrd="0" parTransId="{9D24CAD2-4E08-4A3A-895D-5AE2B72E7214}" sibTransId="{2E1ECFD1-C9A0-4DE4-B87D-C89456CD3833}"/>
    <dgm:cxn modelId="{262C9E9B-B8EA-4D5E-957A-DFBC4A6464DB}" type="presParOf" srcId="{6751FC1D-4594-4F5A-AD7F-C28B397F0E0C}" destId="{102F151E-00EA-4F35-84A7-CE4C6CD1C4E9}" srcOrd="0" destOrd="0" presId="urn:microsoft.com/office/officeart/2005/8/layout/default"/>
    <dgm:cxn modelId="{DF7F8A51-8F51-4A15-8723-7EF5073C19A3}" type="presParOf" srcId="{6751FC1D-4594-4F5A-AD7F-C28B397F0E0C}" destId="{832333C1-43D7-4CFA-92BF-38F2919A5353}" srcOrd="1" destOrd="0" presId="urn:microsoft.com/office/officeart/2005/8/layout/default"/>
    <dgm:cxn modelId="{EFFADE49-D2E0-4DBD-AFEF-1FFE87EA1706}" type="presParOf" srcId="{6751FC1D-4594-4F5A-AD7F-C28B397F0E0C}" destId="{81F12314-D751-45A8-9417-A2C4D4C4F57A}" srcOrd="2" destOrd="0" presId="urn:microsoft.com/office/officeart/2005/8/layout/default"/>
    <dgm:cxn modelId="{42583378-E94F-4B24-BA76-671CD40B1957}" type="presParOf" srcId="{6751FC1D-4594-4F5A-AD7F-C28B397F0E0C}" destId="{B0505119-B3C4-43EC-BD2B-33A3FA408D24}" srcOrd="3" destOrd="0" presId="urn:microsoft.com/office/officeart/2005/8/layout/default"/>
    <dgm:cxn modelId="{3C01C978-71C3-432C-8EF1-EDACD89920DC}" type="presParOf" srcId="{6751FC1D-4594-4F5A-AD7F-C28B397F0E0C}" destId="{F06A8A40-7A40-44DC-B414-FA5863514476}" srcOrd="4" destOrd="0" presId="urn:microsoft.com/office/officeart/2005/8/layout/default"/>
    <dgm:cxn modelId="{A2CC0EAE-B4CF-421D-85EA-41B129A834B1}" type="presParOf" srcId="{6751FC1D-4594-4F5A-AD7F-C28B397F0E0C}" destId="{78A510B1-0E22-40FB-9AB6-F08A1657B067}" srcOrd="5" destOrd="0" presId="urn:microsoft.com/office/officeart/2005/8/layout/default"/>
    <dgm:cxn modelId="{08A3AC60-BE11-47AC-B425-2E804597871A}" type="presParOf" srcId="{6751FC1D-4594-4F5A-AD7F-C28B397F0E0C}" destId="{790F9571-349B-4F96-BEB1-E80274ACD3CA}" srcOrd="6" destOrd="0" presId="urn:microsoft.com/office/officeart/2005/8/layout/default"/>
    <dgm:cxn modelId="{10CA7EA9-251E-4B96-8234-E517294361FE}" type="presParOf" srcId="{6751FC1D-4594-4F5A-AD7F-C28B397F0E0C}" destId="{7A5351B5-11C5-4565-81CA-7DBD4ECBFD52}" srcOrd="7" destOrd="0" presId="urn:microsoft.com/office/officeart/2005/8/layout/default"/>
    <dgm:cxn modelId="{7C9199A2-EAAF-4DBD-999A-1DE515E85DAB}" type="presParOf" srcId="{6751FC1D-4594-4F5A-AD7F-C28B397F0E0C}" destId="{FA3C442B-A530-4E1A-9382-03EAE434AAE3}" srcOrd="8" destOrd="0" presId="urn:microsoft.com/office/officeart/2005/8/layout/default"/>
    <dgm:cxn modelId="{FFA72425-03A6-4A9F-B47B-8FE63424A20D}" type="presParOf" srcId="{6751FC1D-4594-4F5A-AD7F-C28B397F0E0C}" destId="{6027A6BD-5B3E-4D71-86BE-EAE6B86A6BC6}" srcOrd="9" destOrd="0" presId="urn:microsoft.com/office/officeart/2005/8/layout/default"/>
    <dgm:cxn modelId="{BB9B1CF3-7FE9-450C-A546-F088078C84F5}" type="presParOf" srcId="{6751FC1D-4594-4F5A-AD7F-C28B397F0E0C}" destId="{15414787-0D9F-4566-B75A-CDF2988A2695}" srcOrd="10" destOrd="0" presId="urn:microsoft.com/office/officeart/2005/8/layout/default"/>
    <dgm:cxn modelId="{7EA1AEDF-EED5-4651-8AF6-C785FB429622}" type="presParOf" srcId="{6751FC1D-4594-4F5A-AD7F-C28B397F0E0C}" destId="{A89116F4-3381-4E24-8306-45970BD87932}" srcOrd="11" destOrd="0" presId="urn:microsoft.com/office/officeart/2005/8/layout/default"/>
    <dgm:cxn modelId="{9BB9DC7A-6F11-47B5-BAEB-C21C0717C44D}" type="presParOf" srcId="{6751FC1D-4594-4F5A-AD7F-C28B397F0E0C}" destId="{328A0952-C266-4290-B587-598F62FF4A25}" srcOrd="12" destOrd="0" presId="urn:microsoft.com/office/officeart/2005/8/layout/default"/>
    <dgm:cxn modelId="{37FC92BF-285A-4574-9E4A-3A2EF79FA390}" type="presParOf" srcId="{6751FC1D-4594-4F5A-AD7F-C28B397F0E0C}" destId="{4BB14A16-3D00-4849-B40B-374EC6104E65}" srcOrd="13" destOrd="0" presId="urn:microsoft.com/office/officeart/2005/8/layout/default"/>
    <dgm:cxn modelId="{1EB0C759-DBE0-44FA-AD0F-F9D2EA716829}" type="presParOf" srcId="{6751FC1D-4594-4F5A-AD7F-C28B397F0E0C}" destId="{1063D682-760C-4C3A-A0AC-0B3A997FF61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181D3-89AD-4E99-B973-EADD479A0872}">
      <dsp:nvSpPr>
        <dsp:cNvPr id="0" name=""/>
        <dsp:cNvSpPr/>
      </dsp:nvSpPr>
      <dsp:spPr>
        <a:xfrm>
          <a:off x="0" y="17791"/>
          <a:ext cx="9613900" cy="141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it-IT" sz="1600" kern="1200" dirty="0"/>
            <a:t>Art. 1 co. 1 lett. n)</a:t>
          </a:r>
        </a:p>
      </dsp:txBody>
      <dsp:txXfrm>
        <a:off x="0" y="17791"/>
        <a:ext cx="9613900" cy="1411200"/>
      </dsp:txXfrm>
    </dsp:sp>
    <dsp:sp modelId="{1EF2DA17-FDB6-4575-86B4-4AF59C810FD7}">
      <dsp:nvSpPr>
        <dsp:cNvPr id="0" name=""/>
        <dsp:cNvSpPr/>
      </dsp:nvSpPr>
      <dsp:spPr>
        <a:xfrm>
          <a:off x="0" y="1428991"/>
          <a:ext cx="9613900" cy="2152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0" lvl="1" indent="0" algn="just" defTabSz="711200">
            <a:lnSpc>
              <a:spcPct val="90000"/>
            </a:lnSpc>
            <a:spcBef>
              <a:spcPct val="0"/>
            </a:spcBef>
            <a:spcAft>
              <a:spcPct val="15000"/>
            </a:spcAft>
            <a:buFontTx/>
            <a:buNone/>
          </a:pPr>
          <a:r>
            <a:rPr lang="it-IT" sz="1600" kern="1200" dirty="0"/>
            <a:t>Razionalizzazione e semplificazione delle cause di esclusione, al fine di rendere le regole di partecipazione chiare e certe, individuando le fattispecie che configurano l’illecito professionale di cui all’art. 57, paragrafo 4, della direttiva 2014/24/UE del Parlamento europeo e del Consiglio del 26 febbraio 2014</a:t>
          </a:r>
        </a:p>
      </dsp:txBody>
      <dsp:txXfrm>
        <a:off x="0" y="1428991"/>
        <a:ext cx="9613900" cy="2152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36FF7-6335-4FD8-A331-BEAAE48821AF}">
      <dsp:nvSpPr>
        <dsp:cNvPr id="0" name=""/>
        <dsp:cNvSpPr/>
      </dsp:nvSpPr>
      <dsp:spPr>
        <a:xfrm>
          <a:off x="127684" y="1559"/>
          <a:ext cx="2924540" cy="17547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É espressamente riportato il riferimento all’operatore economico ai sensi e nei termini di cui al D.Lgs. 231/2011</a:t>
          </a:r>
        </a:p>
      </dsp:txBody>
      <dsp:txXfrm>
        <a:off x="127684" y="1559"/>
        <a:ext cx="2924540" cy="1754724"/>
      </dsp:txXfrm>
    </dsp:sp>
    <dsp:sp modelId="{9A387110-A901-43A6-BEF3-1FC5035AFBEC}">
      <dsp:nvSpPr>
        <dsp:cNvPr id="0" name=""/>
        <dsp:cNvSpPr/>
      </dsp:nvSpPr>
      <dsp:spPr>
        <a:xfrm>
          <a:off x="3344679" y="1559"/>
          <a:ext cx="2924540" cy="17547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È espunto il riferimento ai soggetti cessati dalla carica</a:t>
          </a:r>
        </a:p>
      </dsp:txBody>
      <dsp:txXfrm>
        <a:off x="3344679" y="1559"/>
        <a:ext cx="2924540" cy="1754724"/>
      </dsp:txXfrm>
    </dsp:sp>
    <dsp:sp modelId="{97ACAED0-9D4F-489A-A4E4-5673E289D621}">
      <dsp:nvSpPr>
        <dsp:cNvPr id="0" name=""/>
        <dsp:cNvSpPr/>
      </dsp:nvSpPr>
      <dsp:spPr>
        <a:xfrm>
          <a:off x="6561674" y="1559"/>
          <a:ext cx="2924540" cy="17547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È espunto il riferimento al socio di maggioranza in caso di società con numero di soci pari o inferiore a quattro</a:t>
          </a:r>
        </a:p>
      </dsp:txBody>
      <dsp:txXfrm>
        <a:off x="6561674" y="1559"/>
        <a:ext cx="2924540" cy="1754724"/>
      </dsp:txXfrm>
    </dsp:sp>
    <dsp:sp modelId="{04DAE86C-2835-4523-ACAF-EC720503655F}">
      <dsp:nvSpPr>
        <dsp:cNvPr id="0" name=""/>
        <dsp:cNvSpPr/>
      </dsp:nvSpPr>
      <dsp:spPr>
        <a:xfrm>
          <a:off x="1736182" y="2048738"/>
          <a:ext cx="2924540" cy="17547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Viene chiarita la rilevanza in caso di società con socio unico sia del socio persona fisica che del socio persona giuridica.</a:t>
          </a:r>
        </a:p>
        <a:p>
          <a:pPr marL="0" lvl="0" indent="0" algn="ctr" defTabSz="444500">
            <a:lnSpc>
              <a:spcPct val="90000"/>
            </a:lnSpc>
            <a:spcBef>
              <a:spcPct val="0"/>
            </a:spcBef>
            <a:spcAft>
              <a:spcPct val="35000"/>
            </a:spcAft>
            <a:buNone/>
          </a:pPr>
          <a:r>
            <a:rPr lang="it-IT" sz="1000" kern="1200" dirty="0"/>
            <a:t>Nel caso in cui il socio sia una persona giuridica l’esclusione va disposta se la sentenza o il decreto ovvero la misura interdittiva sono stati emessi nei confronti dell’amministratore di quest’ultima, in quanto la gestione della partecipazione nella società altrui non rientra nel potere dell’assemblea ai sensi dell’art. 2364 c.c. mentre rientra nel potere di gestione degli amministratori ex art. 2380 bis c.c.  </a:t>
          </a:r>
        </a:p>
      </dsp:txBody>
      <dsp:txXfrm>
        <a:off x="1736182" y="2048738"/>
        <a:ext cx="2924540" cy="1754724"/>
      </dsp:txXfrm>
    </dsp:sp>
    <dsp:sp modelId="{BB4A26C3-CBAC-48AD-BAFC-84EED0B43AF0}">
      <dsp:nvSpPr>
        <dsp:cNvPr id="0" name=""/>
        <dsp:cNvSpPr/>
      </dsp:nvSpPr>
      <dsp:spPr>
        <a:xfrm>
          <a:off x="4953177" y="2048738"/>
          <a:ext cx="2924540" cy="17547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Viene introdotta la figura dell’amministratore di fatto </a:t>
          </a:r>
        </a:p>
      </dsp:txBody>
      <dsp:txXfrm>
        <a:off x="4953177" y="2048738"/>
        <a:ext cx="2924540" cy="17547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DA08B-2EEE-459A-AE35-E8BFA4DE52C8}">
      <dsp:nvSpPr>
        <dsp:cNvPr id="0" name=""/>
        <dsp:cNvSpPr/>
      </dsp:nvSpPr>
      <dsp:spPr>
        <a:xfrm>
          <a:off x="0" y="120792"/>
          <a:ext cx="3004343" cy="35900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u="sng" kern="1200" dirty="0"/>
            <a:t>Fattispecie corrispondente all’art. 80 co. 4, primo periodo, D.Lgs. 50/2016</a:t>
          </a:r>
        </a:p>
        <a:p>
          <a:pPr marL="0" lvl="0" indent="0" algn="ctr" defTabSz="533400">
            <a:lnSpc>
              <a:spcPct val="90000"/>
            </a:lnSpc>
            <a:spcBef>
              <a:spcPct val="0"/>
            </a:spcBef>
            <a:spcAft>
              <a:spcPct val="35000"/>
            </a:spcAft>
            <a:buNone/>
          </a:pPr>
          <a:endParaRPr lang="it-IT" sz="1200" kern="1200" dirty="0"/>
        </a:p>
        <a:p>
          <a:pPr marL="0" lvl="0" indent="0" algn="ctr" defTabSz="533400">
            <a:lnSpc>
              <a:spcPct val="90000"/>
            </a:lnSpc>
            <a:spcBef>
              <a:spcPct val="0"/>
            </a:spcBef>
            <a:spcAft>
              <a:spcPct val="35000"/>
            </a:spcAft>
            <a:buNone/>
          </a:pPr>
          <a:r>
            <a:rPr lang="it-IT" sz="1200" kern="1200" dirty="0"/>
            <a:t>Commissione di violazioni gravi, definitivamente accertate, degli obblighi relativi al pagamento delle imposte e tasse e dei contributi previdenziali, secondo la legislazione italiana o quella dello stato in cui sono stabiliti. </a:t>
          </a:r>
        </a:p>
      </dsp:txBody>
      <dsp:txXfrm>
        <a:off x="0" y="120792"/>
        <a:ext cx="3004343" cy="3590070"/>
      </dsp:txXfrm>
    </dsp:sp>
    <dsp:sp modelId="{D30BD62F-4133-44A9-B7DF-9BF464A70737}">
      <dsp:nvSpPr>
        <dsp:cNvPr id="0" name=""/>
        <dsp:cNvSpPr/>
      </dsp:nvSpPr>
      <dsp:spPr>
        <a:xfrm>
          <a:off x="3304778" y="138548"/>
          <a:ext cx="3004343" cy="3554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La definizione di gravi violazioni definitivamente accertate, prima stabilita dall’art. 80, co. 4, D.Lgs. 50/16, è riportata nell’allegato II.10</a:t>
          </a:r>
        </a:p>
        <a:p>
          <a:pPr marL="0" lvl="0" indent="0" algn="ctr" defTabSz="533400">
            <a:lnSpc>
              <a:spcPct val="90000"/>
            </a:lnSpc>
            <a:spcBef>
              <a:spcPct val="0"/>
            </a:spcBef>
            <a:spcAft>
              <a:spcPct val="35000"/>
            </a:spcAft>
            <a:buNone/>
          </a:pPr>
          <a:endParaRPr lang="it-IT" sz="1200" kern="1200" dirty="0"/>
        </a:p>
        <a:p>
          <a:pPr marL="0" lvl="0" indent="0" algn="ctr" defTabSz="533400">
            <a:lnSpc>
              <a:spcPct val="90000"/>
            </a:lnSpc>
            <a:spcBef>
              <a:spcPct val="0"/>
            </a:spcBef>
            <a:spcAft>
              <a:spcPct val="35000"/>
            </a:spcAft>
            <a:buNone/>
          </a:pPr>
          <a:r>
            <a:rPr lang="it-IT" sz="1200" kern="1200" dirty="0"/>
            <a:t>Gravi violazioni: violazioni che comportano un omesso pagamento di imposte e tasse superiore all’importo di cui all’art. 48 bis. co. 1 e 2bis DPR 602/73 [Euro 5.000]</a:t>
          </a:r>
        </a:p>
        <a:p>
          <a:pPr marL="0" lvl="0" indent="0" algn="ctr" defTabSz="533400">
            <a:lnSpc>
              <a:spcPct val="90000"/>
            </a:lnSpc>
            <a:spcBef>
              <a:spcPct val="0"/>
            </a:spcBef>
            <a:spcAft>
              <a:spcPct val="35000"/>
            </a:spcAft>
            <a:buNone/>
          </a:pPr>
          <a:r>
            <a:rPr lang="it-IT" sz="1200" kern="1200" dirty="0"/>
            <a:t>Violazione definitivamente accertate: violazione contenute in sentenze o atti amministrativi non più soggetti ad impugnazione;</a:t>
          </a:r>
        </a:p>
        <a:p>
          <a:pPr marL="0" lvl="0" indent="0" algn="ctr" defTabSz="533400">
            <a:lnSpc>
              <a:spcPct val="90000"/>
            </a:lnSpc>
            <a:spcBef>
              <a:spcPct val="0"/>
            </a:spcBef>
            <a:spcAft>
              <a:spcPct val="35000"/>
            </a:spcAft>
            <a:buNone/>
          </a:pPr>
          <a:r>
            <a:rPr lang="it-IT" sz="1200" kern="1200" dirty="0"/>
            <a:t>Gravi violazioni in materia contributiva e previdenziale: violazioni ostative al rilascio del DURC  </a:t>
          </a:r>
        </a:p>
        <a:p>
          <a:pPr marL="0" lvl="0" indent="0" algn="ctr" defTabSz="533400">
            <a:lnSpc>
              <a:spcPct val="90000"/>
            </a:lnSpc>
            <a:spcBef>
              <a:spcPct val="0"/>
            </a:spcBef>
            <a:spcAft>
              <a:spcPct val="35000"/>
            </a:spcAft>
            <a:buNone/>
          </a:pPr>
          <a:endParaRPr lang="it-IT" sz="1200" kern="1200" dirty="0"/>
        </a:p>
        <a:p>
          <a:pPr marL="0" lvl="0" indent="0" algn="ctr" defTabSz="533400">
            <a:lnSpc>
              <a:spcPct val="90000"/>
            </a:lnSpc>
            <a:spcBef>
              <a:spcPct val="0"/>
            </a:spcBef>
            <a:spcAft>
              <a:spcPct val="35000"/>
            </a:spcAft>
            <a:buNone/>
          </a:pPr>
          <a:r>
            <a:rPr lang="it-IT" sz="1200" kern="1200" dirty="0"/>
            <a:t> </a:t>
          </a:r>
        </a:p>
      </dsp:txBody>
      <dsp:txXfrm>
        <a:off x="3304778" y="138548"/>
        <a:ext cx="3004343" cy="3554559"/>
      </dsp:txXfrm>
    </dsp:sp>
    <dsp:sp modelId="{042E2AEF-F106-42A7-B542-7FDAEAF0BB56}">
      <dsp:nvSpPr>
        <dsp:cNvPr id="0" name=""/>
        <dsp:cNvSpPr/>
      </dsp:nvSpPr>
      <dsp:spPr>
        <a:xfrm>
          <a:off x="6609556" y="156304"/>
          <a:ext cx="3004343" cy="35190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La causa di esclusione non si applica quando l’operatore economico ha ottemperato ai suoi obblighi pagando o impegnandosi in modo vincolante a pagare le imposte o i contributi previdenziali dovuti, compresi eventuali interessi e sanzioni, oppure quando il debito tributario o previdenziale sia comunque estinto purché l’estinzione, il pagamento o l’impegno si siano perfezionati anteriormente alla scadenza del termine di presentazione dell’offerta</a:t>
          </a:r>
        </a:p>
        <a:p>
          <a:pPr marL="0" lvl="0" indent="0" algn="ctr" defTabSz="533400">
            <a:lnSpc>
              <a:spcPct val="90000"/>
            </a:lnSpc>
            <a:spcBef>
              <a:spcPct val="0"/>
            </a:spcBef>
            <a:spcAft>
              <a:spcPct val="35000"/>
            </a:spcAft>
            <a:buNone/>
          </a:pPr>
          <a:endParaRPr lang="it-IT" sz="1200" kern="1200" dirty="0"/>
        </a:p>
        <a:p>
          <a:pPr marL="0" lvl="0" indent="0" algn="ctr" defTabSz="533400">
            <a:lnSpc>
              <a:spcPct val="90000"/>
            </a:lnSpc>
            <a:spcBef>
              <a:spcPct val="0"/>
            </a:spcBef>
            <a:spcAft>
              <a:spcPct val="35000"/>
            </a:spcAft>
            <a:buNone/>
          </a:pPr>
          <a:r>
            <a:rPr lang="it-IT" sz="1200" kern="1200" dirty="0"/>
            <a:t>Non si applicano le misure di </a:t>
          </a:r>
          <a:r>
            <a:rPr lang="it-IT" sz="1200" i="1" kern="1200" dirty="0"/>
            <a:t>self cleaning </a:t>
          </a:r>
          <a:r>
            <a:rPr lang="it-IT" sz="1200" kern="1200" dirty="0"/>
            <a:t>di cui all’art. 96, co. 6  </a:t>
          </a:r>
        </a:p>
      </dsp:txBody>
      <dsp:txXfrm>
        <a:off x="6609556" y="156304"/>
        <a:ext cx="3004343" cy="351904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87ED1-D5A7-42B5-8370-6C3A4F73ACBC}">
      <dsp:nvSpPr>
        <dsp:cNvPr id="0" name=""/>
        <dsp:cNvSpPr/>
      </dsp:nvSpPr>
      <dsp:spPr>
        <a:xfrm>
          <a:off x="8449" y="366984"/>
          <a:ext cx="2525526" cy="28648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Operatori sottoposti a liquidazione giudiziale o si trovino in stato di liquidazione coatta o di concordato preventivo o nei cui confronti sia in corso un procedimento per l’accesso a una di tali procedure, fermo restando quanto previsto dall’art. 95 del codice della crisi di impresa, dall’art. 186bis, comma 5 R.D. 267/42 e dall’art. 12 del Codice  </a:t>
          </a:r>
        </a:p>
      </dsp:txBody>
      <dsp:txXfrm>
        <a:off x="82419" y="440954"/>
        <a:ext cx="2377586" cy="2716954"/>
      </dsp:txXfrm>
    </dsp:sp>
    <dsp:sp modelId="{06C89F4C-68CF-4913-AC4C-2320987873F6}">
      <dsp:nvSpPr>
        <dsp:cNvPr id="0" name=""/>
        <dsp:cNvSpPr/>
      </dsp:nvSpPr>
      <dsp:spPr>
        <a:xfrm>
          <a:off x="2786528" y="1486266"/>
          <a:ext cx="535411" cy="626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it-IT" sz="2800" kern="1200"/>
        </a:p>
      </dsp:txBody>
      <dsp:txXfrm>
        <a:off x="2786528" y="1611532"/>
        <a:ext cx="374788" cy="375798"/>
      </dsp:txXfrm>
    </dsp:sp>
    <dsp:sp modelId="{4ABF58B7-52AC-498B-97B7-28E4DA472EF1}">
      <dsp:nvSpPr>
        <dsp:cNvPr id="0" name=""/>
        <dsp:cNvSpPr/>
      </dsp:nvSpPr>
      <dsp:spPr>
        <a:xfrm>
          <a:off x="3544186" y="366984"/>
          <a:ext cx="2525526" cy="28648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L’esclusione non opera se, </a:t>
          </a:r>
          <a:r>
            <a:rPr lang="it-IT" sz="1400" u="sng" kern="1200" dirty="0"/>
            <a:t>entro la data dell’aggiudicazione</a:t>
          </a:r>
          <a:r>
            <a:rPr lang="it-IT" sz="1400" kern="1200" dirty="0"/>
            <a:t>, sono stati adottati i provvedimenti di cui all’art. 186bis, comma 4, R.D. 267/42 e all’art. 95 co. 3 e 4 del codice della crisi di impresa, a meno che non intervengano ulteriori circostanze escludenti relative alle procedure concorsuali</a:t>
          </a:r>
        </a:p>
      </dsp:txBody>
      <dsp:txXfrm>
        <a:off x="3618156" y="440954"/>
        <a:ext cx="2377586" cy="2716954"/>
      </dsp:txXfrm>
    </dsp:sp>
    <dsp:sp modelId="{E3CC216E-B788-40B9-B43F-E68E67559666}">
      <dsp:nvSpPr>
        <dsp:cNvPr id="0" name=""/>
        <dsp:cNvSpPr/>
      </dsp:nvSpPr>
      <dsp:spPr>
        <a:xfrm>
          <a:off x="6322265" y="1486266"/>
          <a:ext cx="535411" cy="626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it-IT" sz="2800" kern="1200"/>
        </a:p>
      </dsp:txBody>
      <dsp:txXfrm>
        <a:off x="6322265" y="1611532"/>
        <a:ext cx="374788" cy="375798"/>
      </dsp:txXfrm>
    </dsp:sp>
    <dsp:sp modelId="{D07414FD-A8F0-4041-B0B7-123710334466}">
      <dsp:nvSpPr>
        <dsp:cNvPr id="0" name=""/>
        <dsp:cNvSpPr/>
      </dsp:nvSpPr>
      <dsp:spPr>
        <a:xfrm>
          <a:off x="7079923" y="366984"/>
          <a:ext cx="2525526" cy="28648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u="sng" kern="1200" dirty="0"/>
            <a:t>Art. 224 co. 6</a:t>
          </a:r>
        </a:p>
        <a:p>
          <a:pPr marL="0" lvl="0" indent="0" algn="ctr" defTabSz="755650">
            <a:lnSpc>
              <a:spcPct val="90000"/>
            </a:lnSpc>
            <a:spcBef>
              <a:spcPct val="0"/>
            </a:spcBef>
            <a:spcAft>
              <a:spcPct val="35000"/>
            </a:spcAft>
            <a:buNone/>
          </a:pPr>
          <a:r>
            <a:rPr lang="it-IT" sz="1400" kern="1200" dirty="0"/>
            <a:t>Abroga parzialmente l’art. 95 co. 5 del codice della crisi di impresa limitata alla parte in cui subordinava la possibilità per un impresa in concordato di concorrere in ATI purché non rivestisse la qualità di mandataria  </a:t>
          </a:r>
        </a:p>
      </dsp:txBody>
      <dsp:txXfrm>
        <a:off x="7153893" y="440954"/>
        <a:ext cx="2377586" cy="27169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EBA68-4E7E-4712-9685-41D65BBA187B}">
      <dsp:nvSpPr>
        <dsp:cNvPr id="0" name=""/>
        <dsp:cNvSpPr/>
      </dsp:nvSpPr>
      <dsp:spPr>
        <a:xfrm>
          <a:off x="0" y="0"/>
          <a:ext cx="9613900" cy="10796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Fattispecie sostanzialmente riproduttive di cause di esclusione già previste dall’art. 80, co. 5, D.Lgs. 50/2016</a:t>
          </a:r>
        </a:p>
      </dsp:txBody>
      <dsp:txXfrm>
        <a:off x="0" y="0"/>
        <a:ext cx="9613900" cy="1079658"/>
      </dsp:txXfrm>
    </dsp:sp>
    <dsp:sp modelId="{9F758952-C1FB-4468-9F98-1880458D5AEE}">
      <dsp:nvSpPr>
        <dsp:cNvPr id="0" name=""/>
        <dsp:cNvSpPr/>
      </dsp:nvSpPr>
      <dsp:spPr>
        <a:xfrm>
          <a:off x="0" y="1079658"/>
          <a:ext cx="2403475"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co. 5 lett. a</a:t>
          </a:r>
        </a:p>
        <a:p>
          <a:pPr marL="0" lvl="0" indent="0" algn="ctr" defTabSz="533400">
            <a:lnSpc>
              <a:spcPct val="90000"/>
            </a:lnSpc>
            <a:spcBef>
              <a:spcPct val="0"/>
            </a:spcBef>
            <a:spcAft>
              <a:spcPct val="35000"/>
            </a:spcAft>
            <a:buNone/>
          </a:pPr>
          <a:r>
            <a:rPr lang="it-IT" sz="1200" kern="1200" dirty="0"/>
            <a:t>L’operatore economico è stato destinatario di sanzione interdittiva di cui all’art. 9 co. 2 lett. c del D.Lgs. 231/2001 o altra sanzione che comporta il divieto di contrarre con la PA, compresi i provvedimenti interdittivi di cui all’art. 14 D.Lgs. 81/2008</a:t>
          </a:r>
        </a:p>
        <a:p>
          <a:pPr marL="0" lvl="0" indent="0" algn="ctr" defTabSz="533400">
            <a:lnSpc>
              <a:spcPct val="90000"/>
            </a:lnSpc>
            <a:spcBef>
              <a:spcPct val="0"/>
            </a:spcBef>
            <a:spcAft>
              <a:spcPct val="35000"/>
            </a:spcAft>
            <a:buNone/>
          </a:pPr>
          <a:endParaRPr lang="it-IT" sz="1200" kern="1200" dirty="0"/>
        </a:p>
      </dsp:txBody>
      <dsp:txXfrm>
        <a:off x="0" y="1079658"/>
        <a:ext cx="2403475" cy="2267283"/>
      </dsp:txXfrm>
    </dsp:sp>
    <dsp:sp modelId="{5F827012-DEE7-4B49-95C5-373BD3F9F6B1}">
      <dsp:nvSpPr>
        <dsp:cNvPr id="0" name=""/>
        <dsp:cNvSpPr/>
      </dsp:nvSpPr>
      <dsp:spPr>
        <a:xfrm>
          <a:off x="2403474" y="1079658"/>
          <a:ext cx="2403475"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Co. 5 lett. b</a:t>
          </a:r>
        </a:p>
        <a:p>
          <a:pPr marL="0" lvl="0" indent="0" algn="ctr" defTabSz="533400">
            <a:lnSpc>
              <a:spcPct val="90000"/>
            </a:lnSpc>
            <a:spcBef>
              <a:spcPct val="0"/>
            </a:spcBef>
            <a:spcAft>
              <a:spcPct val="35000"/>
            </a:spcAft>
            <a:buNone/>
          </a:pPr>
          <a:r>
            <a:rPr lang="it-IT" sz="1200" kern="1200" dirty="0"/>
            <a:t>L’operatore economico non abbia presentato la certificazione di cui all’art. 17 della L. 68/1999 ovvero non abbia presentato dichiarazione sostitutiva della sussistenza del medesimo requisito</a:t>
          </a:r>
        </a:p>
      </dsp:txBody>
      <dsp:txXfrm>
        <a:off x="2403474" y="1079658"/>
        <a:ext cx="2403475" cy="2267283"/>
      </dsp:txXfrm>
    </dsp:sp>
    <dsp:sp modelId="{B5D5A0F9-114E-48D8-A50D-103F7CBD9506}">
      <dsp:nvSpPr>
        <dsp:cNvPr id="0" name=""/>
        <dsp:cNvSpPr/>
      </dsp:nvSpPr>
      <dsp:spPr>
        <a:xfrm>
          <a:off x="4806950" y="1079658"/>
          <a:ext cx="2403475"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Co. 5 lett. e</a:t>
          </a:r>
        </a:p>
        <a:p>
          <a:pPr marL="0" lvl="0" indent="0" algn="ctr" defTabSz="533400">
            <a:lnSpc>
              <a:spcPct val="90000"/>
            </a:lnSpc>
            <a:spcBef>
              <a:spcPct val="0"/>
            </a:spcBef>
            <a:spcAft>
              <a:spcPct val="35000"/>
            </a:spcAft>
            <a:buNone/>
          </a:pPr>
          <a:r>
            <a:rPr lang="it-IT" sz="1200" kern="1200" dirty="0"/>
            <a:t>L’operatore economico è stato iscritto nel casellario informativo tenuto dall’ANAC per aver presentato false dichiarazioni o falsa documentazione nelle procedure di gara e negli affidamento di subappalti; la causa di esclusione perdura fino a quando opera l’iscrizione nel casellario informativo </a:t>
          </a:r>
        </a:p>
      </dsp:txBody>
      <dsp:txXfrm>
        <a:off x="4806950" y="1079658"/>
        <a:ext cx="2403475" cy="2267283"/>
      </dsp:txXfrm>
    </dsp:sp>
    <dsp:sp modelId="{1A9F05A7-2AED-48F3-BE07-4F995705DC8F}">
      <dsp:nvSpPr>
        <dsp:cNvPr id="0" name=""/>
        <dsp:cNvSpPr/>
      </dsp:nvSpPr>
      <dsp:spPr>
        <a:xfrm>
          <a:off x="7210425" y="1079658"/>
          <a:ext cx="2403475"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Co. 5 lett. f</a:t>
          </a:r>
        </a:p>
        <a:p>
          <a:pPr marL="0" lvl="0" indent="0" algn="ctr" defTabSz="533400">
            <a:lnSpc>
              <a:spcPct val="90000"/>
            </a:lnSpc>
            <a:spcBef>
              <a:spcPct val="0"/>
            </a:spcBef>
            <a:spcAft>
              <a:spcPct val="35000"/>
            </a:spcAft>
            <a:buNone/>
          </a:pPr>
          <a:r>
            <a:rPr lang="it-IT" sz="1200" kern="1200" dirty="0"/>
            <a:t>L’operatore economico è stato iscritto nel casellario informatico tenuto dall’ANAC per avere presentato false dichiarazioni o falsa documentazione ai fini del rilascio dell’attestazione di qualificazione, per il periodo durante il quale perdura l’iscrizione</a:t>
          </a:r>
        </a:p>
      </dsp:txBody>
      <dsp:txXfrm>
        <a:off x="7210425" y="1079658"/>
        <a:ext cx="2403475" cy="2267283"/>
      </dsp:txXfrm>
    </dsp:sp>
    <dsp:sp modelId="{42804D79-52A4-49FA-9642-ADE9AE05B51D}">
      <dsp:nvSpPr>
        <dsp:cNvPr id="0" name=""/>
        <dsp:cNvSpPr/>
      </dsp:nvSpPr>
      <dsp:spPr>
        <a:xfrm>
          <a:off x="0" y="3346942"/>
          <a:ext cx="9613900" cy="2519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08E15-0174-43F9-B7A4-30240B988F39}">
      <dsp:nvSpPr>
        <dsp:cNvPr id="0" name=""/>
        <dsp:cNvSpPr/>
      </dsp:nvSpPr>
      <dsp:spPr>
        <a:xfrm>
          <a:off x="1173" y="42635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algn="ctr" defTabSz="666750">
            <a:lnSpc>
              <a:spcPct val="90000"/>
            </a:lnSpc>
            <a:spcBef>
              <a:spcPct val="0"/>
            </a:spcBef>
            <a:spcAft>
              <a:spcPct val="35000"/>
            </a:spcAft>
            <a:buNone/>
          </a:pPr>
          <a:r>
            <a:rPr lang="it-IT" sz="1500" kern="1200" dirty="0"/>
            <a:t>Art. 67 co. 4</a:t>
          </a:r>
        </a:p>
        <a:p>
          <a:pPr marL="0" lvl="0" indent="0" algn="ctr" defTabSz="666750">
            <a:lnSpc>
              <a:spcPct val="90000"/>
            </a:lnSpc>
            <a:spcBef>
              <a:spcPct val="0"/>
            </a:spcBef>
            <a:spcAft>
              <a:spcPct val="35000"/>
            </a:spcAft>
            <a:buNone/>
          </a:pPr>
          <a:r>
            <a:rPr lang="it-IT" sz="1400" kern="1200" dirty="0"/>
            <a:t>Per i consorzi stabili «la partecipazione alla gara in qualsiasi altra forma da parte del consorzio designato dal consorzio offerente determina l’esclusione del medesimo se sono integrati i presupposti di cui all’art. 95, co. 1, lett. d), sempre che l’operatore economico non dimostri che la circostanza non ha influito sulla gara né è idonea a incidere sulla capacità di rispettare gli obblighi contrattuali, fatta salva la facoltà di cui all’art. 97  </a:t>
          </a:r>
        </a:p>
      </dsp:txBody>
      <dsp:txXfrm>
        <a:off x="1173" y="426352"/>
        <a:ext cx="4576929" cy="2746157"/>
      </dsp:txXfrm>
    </dsp:sp>
    <dsp:sp modelId="{5EF185D7-5EEA-40A2-B68C-1005B45750A5}">
      <dsp:nvSpPr>
        <dsp:cNvPr id="0" name=""/>
        <dsp:cNvSpPr/>
      </dsp:nvSpPr>
      <dsp:spPr>
        <a:xfrm>
          <a:off x="5035796" y="42635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Art. 68 co. 14</a:t>
          </a:r>
        </a:p>
        <a:p>
          <a:pPr marL="0" lvl="0" indent="0" algn="ctr" defTabSz="666750">
            <a:lnSpc>
              <a:spcPct val="90000"/>
            </a:lnSpc>
            <a:spcBef>
              <a:spcPct val="0"/>
            </a:spcBef>
            <a:spcAft>
              <a:spcPct val="35000"/>
            </a:spcAft>
            <a:buNone/>
          </a:pPr>
          <a:r>
            <a:rPr lang="it-IT" sz="1400" kern="1200" dirty="0"/>
            <a:t>La partecipazione alla gara dei concorrenti in più di un raggruppamento o consorzio ordinario, ovvero in forma individuale qualora abbiano partecipato alla gara medesima in raggruppamento o consorzio ordinario determina l’esclusione dei medesimi se sono integrati i presupposti di cui all’art. 95 co. 1 lett. d), sempre che l’operatore economico non dimostri che la circostanza non ha influito sulla gara, né è idonea ad incidere sulla capacità di rispettare gli obblighi contrattuale</a:t>
          </a:r>
        </a:p>
        <a:p>
          <a:pPr marL="0" lvl="0" indent="0" algn="ctr" defTabSz="666750">
            <a:lnSpc>
              <a:spcPct val="90000"/>
            </a:lnSpc>
            <a:spcBef>
              <a:spcPct val="0"/>
            </a:spcBef>
            <a:spcAft>
              <a:spcPct val="35000"/>
            </a:spcAft>
            <a:buNone/>
          </a:pPr>
          <a:endParaRPr lang="it-IT" sz="1500" kern="1200" dirty="0"/>
        </a:p>
      </dsp:txBody>
      <dsp:txXfrm>
        <a:off x="5035796" y="426352"/>
        <a:ext cx="4576929" cy="274615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DA08B-2EEE-459A-AE35-E8BFA4DE52C8}">
      <dsp:nvSpPr>
        <dsp:cNvPr id="0" name=""/>
        <dsp:cNvSpPr/>
      </dsp:nvSpPr>
      <dsp:spPr>
        <a:xfrm>
          <a:off x="15021" y="3087"/>
          <a:ext cx="2994955" cy="39424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u="sng" kern="1200" dirty="0"/>
            <a:t>Fattispecie corrispondente all’art. 80 co. 4, secondo periodo, D.Lgs. 50/2016</a:t>
          </a:r>
        </a:p>
        <a:p>
          <a:pPr marL="0" lvl="0" indent="0" algn="ctr" defTabSz="400050">
            <a:lnSpc>
              <a:spcPct val="90000"/>
            </a:lnSpc>
            <a:spcBef>
              <a:spcPct val="0"/>
            </a:spcBef>
            <a:spcAft>
              <a:spcPct val="35000"/>
            </a:spcAft>
            <a:buNone/>
          </a:pPr>
          <a:endParaRPr lang="it-IT" sz="900" kern="1200" dirty="0"/>
        </a:p>
        <a:p>
          <a:pPr marL="0" lvl="0" indent="0" algn="ctr" defTabSz="400050">
            <a:lnSpc>
              <a:spcPct val="90000"/>
            </a:lnSpc>
            <a:spcBef>
              <a:spcPct val="0"/>
            </a:spcBef>
            <a:spcAft>
              <a:spcPct val="35000"/>
            </a:spcAft>
            <a:buNone/>
          </a:pPr>
          <a:r>
            <a:rPr lang="it-IT" sz="900" kern="1200" dirty="0"/>
            <a:t>Commissione di violazioni gravi, non definitivamente accertate, degli obblighi relativi al pagamento delle imposte e tasse e dei contributi previdenziali. </a:t>
          </a:r>
        </a:p>
      </dsp:txBody>
      <dsp:txXfrm>
        <a:off x="15021" y="3087"/>
        <a:ext cx="2994955" cy="3942415"/>
      </dsp:txXfrm>
    </dsp:sp>
    <dsp:sp modelId="{D30BD62F-4133-44A9-B7DF-9BF464A70737}">
      <dsp:nvSpPr>
        <dsp:cNvPr id="0" name=""/>
        <dsp:cNvSpPr/>
      </dsp:nvSpPr>
      <dsp:spPr>
        <a:xfrm>
          <a:off x="3309472" y="6169"/>
          <a:ext cx="2994955" cy="3936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kern="1200" dirty="0"/>
            <a:t>La definizione di gravi violazioni non definitivamente accertate, prima stabilita dal DM  28.09.2022, è riportata nell’allegato II.10</a:t>
          </a:r>
        </a:p>
        <a:p>
          <a:pPr marL="0" lvl="0" indent="0" algn="ctr" defTabSz="400050">
            <a:lnSpc>
              <a:spcPct val="90000"/>
            </a:lnSpc>
            <a:spcBef>
              <a:spcPct val="0"/>
            </a:spcBef>
            <a:spcAft>
              <a:spcPct val="35000"/>
            </a:spcAft>
            <a:buNone/>
          </a:pPr>
          <a:endParaRPr lang="it-IT" sz="900" kern="1200" dirty="0"/>
        </a:p>
        <a:p>
          <a:pPr marL="0" lvl="0" indent="0" algn="ctr" defTabSz="400050">
            <a:lnSpc>
              <a:spcPct val="90000"/>
            </a:lnSpc>
            <a:spcBef>
              <a:spcPct val="0"/>
            </a:spcBef>
            <a:spcAft>
              <a:spcPct val="35000"/>
            </a:spcAft>
            <a:buNone/>
          </a:pPr>
          <a:r>
            <a:rPr lang="it-IT" sz="900" kern="1200" dirty="0"/>
            <a:t>Violazione: inottemperanza agli obblighi, relativi al pagamento di imposte e tasse derivanti dalla: a) notifica di atti impostivi, conseguenti ad attività di controllo degli uffici; b) notifica di atti impositivi, conseguenti ad attività di liquidazione degli uffici; c) notifica di cartelle di pagamento concernenti pretese tributarie  </a:t>
          </a:r>
        </a:p>
        <a:p>
          <a:pPr marL="0" lvl="0" indent="0" algn="ctr" defTabSz="400050">
            <a:lnSpc>
              <a:spcPct val="90000"/>
            </a:lnSpc>
            <a:spcBef>
              <a:spcPct val="0"/>
            </a:spcBef>
            <a:spcAft>
              <a:spcPct val="35000"/>
            </a:spcAft>
            <a:buNone/>
          </a:pPr>
          <a:endParaRPr lang="it-IT" sz="900" kern="1200" dirty="0"/>
        </a:p>
        <a:p>
          <a:pPr marL="0" lvl="0" indent="0" algn="ctr" defTabSz="400050">
            <a:lnSpc>
              <a:spcPct val="90000"/>
            </a:lnSpc>
            <a:spcBef>
              <a:spcPct val="0"/>
            </a:spcBef>
            <a:spcAft>
              <a:spcPct val="35000"/>
            </a:spcAft>
            <a:buNone/>
          </a:pPr>
          <a:r>
            <a:rPr lang="it-IT" sz="900" kern="1200" dirty="0"/>
            <a:t>Gravità: importo che, con esclusione di sanzioni e interessi, sia pari o superiore al 10% del valore dell’appalto. In caso di lotti, la soglia di gravità è rapportata al valore del lotto per il quale l’operatore concorre. In caso di subappalto o ATI /Consorzi, la soglia è rapportata al valore della prestazione assunta dal singolo operatore. In ogni caso l’importo della variazione non deve essere inferiore ad Euro 35.000.</a:t>
          </a:r>
        </a:p>
        <a:p>
          <a:pPr marL="0" lvl="0" indent="0" algn="ctr" defTabSz="400050">
            <a:lnSpc>
              <a:spcPct val="90000"/>
            </a:lnSpc>
            <a:spcBef>
              <a:spcPct val="0"/>
            </a:spcBef>
            <a:spcAft>
              <a:spcPct val="35000"/>
            </a:spcAft>
            <a:buNone/>
          </a:pPr>
          <a:endParaRPr lang="it-IT" sz="900" kern="1200" dirty="0"/>
        </a:p>
        <a:p>
          <a:pPr marL="0" lvl="0" indent="0" algn="ctr" defTabSz="400050">
            <a:lnSpc>
              <a:spcPct val="90000"/>
            </a:lnSpc>
            <a:spcBef>
              <a:spcPct val="0"/>
            </a:spcBef>
            <a:spcAft>
              <a:spcPct val="35000"/>
            </a:spcAft>
            <a:buNone/>
          </a:pPr>
          <a:r>
            <a:rPr lang="it-IT" sz="900" kern="1200" dirty="0"/>
            <a:t>La violazione non è definitivamente accertata nel caso l’atto impositivo o la cartella di pagamento siano state tempestivamente impugnate. L’esclusione non opera se sia intervenuta una pronuncia giurisdizionale favore all’operatore non passata in giudicato sino all’eventuale riforma della stessa o dell’accertamento definitivo della violazione, o se sono stati adottati provvedimenti di sospensione giurisdizionale o amministrativa</a:t>
          </a:r>
        </a:p>
        <a:p>
          <a:pPr marL="0" lvl="0" indent="0" algn="ctr" defTabSz="400050">
            <a:lnSpc>
              <a:spcPct val="90000"/>
            </a:lnSpc>
            <a:spcBef>
              <a:spcPct val="0"/>
            </a:spcBef>
            <a:spcAft>
              <a:spcPct val="35000"/>
            </a:spcAft>
            <a:buNone/>
          </a:pPr>
          <a:r>
            <a:rPr lang="it-IT" sz="900" kern="1200" dirty="0"/>
            <a:t> </a:t>
          </a:r>
        </a:p>
      </dsp:txBody>
      <dsp:txXfrm>
        <a:off x="3309472" y="6169"/>
        <a:ext cx="2994955" cy="3936251"/>
      </dsp:txXfrm>
    </dsp:sp>
    <dsp:sp modelId="{042E2AEF-F106-42A7-B542-7FDAEAF0BB56}">
      <dsp:nvSpPr>
        <dsp:cNvPr id="0" name=""/>
        <dsp:cNvSpPr/>
      </dsp:nvSpPr>
      <dsp:spPr>
        <a:xfrm>
          <a:off x="6603923" y="17750"/>
          <a:ext cx="2994955" cy="3913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kern="1200" dirty="0"/>
            <a:t>La causa di esclusione non si applica quando l’operatore economico ha ottemperato ai suoi obblighi pagando o impegnandosi in modo vincolante a pagare le imposte o i contributi previdenziali dovuti, compresi eventuali interessi e sanzioni, oppure quando il debito tributario o previdenziale sia comunque estinto purché l’estinzione, il pagamento o l’impegno si siano perfezionati anteriormente alla scadenza del termine di presentazione dell’offerta oppure nel caso in cui </a:t>
          </a:r>
          <a:r>
            <a:rPr lang="it-IT" sz="900" u="sng" kern="1200" dirty="0"/>
            <a:t>l’operatore economico abbia compensato il debito tributario con crediti certificati vantati nei confronti della pubblica amministrazione</a:t>
          </a:r>
        </a:p>
        <a:p>
          <a:pPr marL="0" lvl="0" indent="0" algn="ctr" defTabSz="400050">
            <a:lnSpc>
              <a:spcPct val="90000"/>
            </a:lnSpc>
            <a:spcBef>
              <a:spcPct val="0"/>
            </a:spcBef>
            <a:spcAft>
              <a:spcPct val="35000"/>
            </a:spcAft>
            <a:buNone/>
          </a:pPr>
          <a:endParaRPr lang="it-IT" sz="900" kern="1200" dirty="0"/>
        </a:p>
        <a:p>
          <a:pPr marL="0" lvl="0" indent="0" algn="ctr" defTabSz="400050">
            <a:lnSpc>
              <a:spcPct val="90000"/>
            </a:lnSpc>
            <a:spcBef>
              <a:spcPct val="0"/>
            </a:spcBef>
            <a:spcAft>
              <a:spcPct val="35000"/>
            </a:spcAft>
            <a:buNone/>
          </a:pPr>
          <a:r>
            <a:rPr lang="it-IT" sz="900" kern="1200" dirty="0"/>
            <a:t>Non si applicano le misure di self cleaning di cui all’art. 96, co. 6  </a:t>
          </a:r>
        </a:p>
      </dsp:txBody>
      <dsp:txXfrm>
        <a:off x="6603923" y="17750"/>
        <a:ext cx="2994955" cy="391308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D3929-8268-47D8-896F-C3EF3BF4A624}">
      <dsp:nvSpPr>
        <dsp:cNvPr id="0" name=""/>
        <dsp:cNvSpPr/>
      </dsp:nvSpPr>
      <dsp:spPr>
        <a:xfrm>
          <a:off x="0" y="490741"/>
          <a:ext cx="3004343" cy="18026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Elementi sufficienti a integrare il grave illecito professionale</a:t>
          </a:r>
        </a:p>
      </dsp:txBody>
      <dsp:txXfrm>
        <a:off x="0" y="490741"/>
        <a:ext cx="3004343" cy="1802606"/>
      </dsp:txXfrm>
    </dsp:sp>
    <dsp:sp modelId="{15FC52FB-489A-4EF9-A13D-0771EF257D51}">
      <dsp:nvSpPr>
        <dsp:cNvPr id="0" name=""/>
        <dsp:cNvSpPr/>
      </dsp:nvSpPr>
      <dsp:spPr>
        <a:xfrm>
          <a:off x="3304778" y="490741"/>
          <a:ext cx="3004343" cy="18026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Idoneità del grave illecito professionale a incidere sull’affidabilità e integrità dell’operatore</a:t>
          </a:r>
        </a:p>
      </dsp:txBody>
      <dsp:txXfrm>
        <a:off x="3304778" y="490741"/>
        <a:ext cx="3004343" cy="1802606"/>
      </dsp:txXfrm>
    </dsp:sp>
    <dsp:sp modelId="{BBD66922-2B60-4007-A14A-9E20B55FD022}">
      <dsp:nvSpPr>
        <dsp:cNvPr id="0" name=""/>
        <dsp:cNvSpPr/>
      </dsp:nvSpPr>
      <dsp:spPr>
        <a:xfrm>
          <a:off x="6609556" y="490741"/>
          <a:ext cx="3004343" cy="18026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Adeguati mezzi di prova di cui al comma 6</a:t>
          </a:r>
        </a:p>
      </dsp:txBody>
      <dsp:txXfrm>
        <a:off x="6609556" y="490741"/>
        <a:ext cx="3004343" cy="180260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F85B5-1022-41EE-B35D-C25EA38CD133}">
      <dsp:nvSpPr>
        <dsp:cNvPr id="0" name=""/>
        <dsp:cNvSpPr/>
      </dsp:nvSpPr>
      <dsp:spPr>
        <a:xfrm>
          <a:off x="1173" y="42635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u="sng" kern="1200" dirty="0"/>
            <a:t>Art. 98 co. 4</a:t>
          </a:r>
        </a:p>
        <a:p>
          <a:pPr marL="0" lvl="0" indent="0" algn="ctr" defTabSz="622300">
            <a:lnSpc>
              <a:spcPct val="90000"/>
            </a:lnSpc>
            <a:spcBef>
              <a:spcPct val="0"/>
            </a:spcBef>
            <a:spcAft>
              <a:spcPct val="35000"/>
            </a:spcAft>
            <a:buNone/>
          </a:pPr>
          <a:r>
            <a:rPr lang="it-IT" sz="1400" kern="1200" dirty="0"/>
            <a:t>La valutazione di gravità tiene conto del bene giuridico e dell’entità della lesione inferta dalla condotta integrante uno degli elementi di cui al comma 3 e del tempo trascorso dalla violazione anche in relazione a modifiche intervenute nel frattempo nell’organizzazione di impresa </a:t>
          </a:r>
        </a:p>
      </dsp:txBody>
      <dsp:txXfrm>
        <a:off x="1173" y="426352"/>
        <a:ext cx="4576929" cy="2746157"/>
      </dsp:txXfrm>
    </dsp:sp>
    <dsp:sp modelId="{1E2A1A06-D10F-4E25-A680-C5429DE0DCEC}">
      <dsp:nvSpPr>
        <dsp:cNvPr id="0" name=""/>
        <dsp:cNvSpPr/>
      </dsp:nvSpPr>
      <dsp:spPr>
        <a:xfrm>
          <a:off x="5035796" y="43522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u="sng" kern="1200" dirty="0"/>
            <a:t>Art. 98 co. 5</a:t>
          </a:r>
        </a:p>
        <a:p>
          <a:pPr marL="0" lvl="0" indent="0" algn="ctr" defTabSz="622300">
            <a:lnSpc>
              <a:spcPct val="90000"/>
            </a:lnSpc>
            <a:spcBef>
              <a:spcPct val="0"/>
            </a:spcBef>
            <a:spcAft>
              <a:spcPct val="35000"/>
            </a:spcAft>
            <a:buNone/>
          </a:pPr>
          <a:r>
            <a:rPr lang="it-IT" sz="1400" u="none" kern="1200" dirty="0"/>
            <a:t>Le dichiarazioni omesse o non veritiere rese nella stessa gara e diverse da quelle di cui alla lett. b) del comma 3 possono essere utilizzate a supporto della valutazione di gravità riferita agli elementi di cui al comma 3 </a:t>
          </a:r>
        </a:p>
      </dsp:txBody>
      <dsp:txXfrm>
        <a:off x="5035796" y="435222"/>
        <a:ext cx="4576929" cy="274615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FCBBD-6472-48A0-8DF1-0F05B37E6529}">
      <dsp:nvSpPr>
        <dsp:cNvPr id="0" name=""/>
        <dsp:cNvSpPr/>
      </dsp:nvSpPr>
      <dsp:spPr>
        <a:xfrm>
          <a:off x="0" y="0"/>
          <a:ext cx="9613900" cy="10796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Art. 96 co. 10 lett. c): le cause di esclusione di cui all’art. 95, co. 1, lett. e), salvo che ricorra la condotta di cui al comma 3, lett. b) dell’art. 98, rilevano per tre anni decorrenti come segue. L’eventuale impugnazione di taluno dei provvedimenti sottoindicati non rileva ai fini della decorrenza del triennio  </a:t>
          </a:r>
        </a:p>
      </dsp:txBody>
      <dsp:txXfrm>
        <a:off x="0" y="0"/>
        <a:ext cx="9613900" cy="1079658"/>
      </dsp:txXfrm>
    </dsp:sp>
    <dsp:sp modelId="{FF052FF4-88BA-4C6D-A2A8-9D9C61BF8F26}">
      <dsp:nvSpPr>
        <dsp:cNvPr id="0" name=""/>
        <dsp:cNvSpPr/>
      </dsp:nvSpPr>
      <dsp:spPr>
        <a:xfrm>
          <a:off x="4694"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kern="1200" dirty="0"/>
            <a:t>Dalla data di emissione di uno degli atti di cii all’art. 407bis co. 1 c.p. oppure di eventuali provvedimenti cautelari personali o reali del giudice penale, se antecedenti all’esercizio dell’azione penale ove la situazione consista in un illecito penale rientrante tra quelli valutabili ai sensi del co. 1 art.94 oppure ai sensi del co. 3, lett. h) art. 98.</a:t>
          </a:r>
        </a:p>
        <a:p>
          <a:pPr marL="0" lvl="0" indent="0" algn="ctr" defTabSz="466725">
            <a:lnSpc>
              <a:spcPct val="90000"/>
            </a:lnSpc>
            <a:spcBef>
              <a:spcPct val="0"/>
            </a:spcBef>
            <a:spcAft>
              <a:spcPct val="35000"/>
            </a:spcAft>
            <a:buNone/>
          </a:pPr>
          <a:endParaRPr lang="it-IT" sz="1050" kern="1200" dirty="0"/>
        </a:p>
        <a:p>
          <a:pPr marL="0" lvl="0" indent="0" algn="ctr" defTabSz="466725">
            <a:lnSpc>
              <a:spcPct val="90000"/>
            </a:lnSpc>
            <a:spcBef>
              <a:spcPct val="0"/>
            </a:spcBef>
            <a:spcAft>
              <a:spcPct val="35000"/>
            </a:spcAft>
            <a:buNone/>
          </a:pPr>
          <a:r>
            <a:rPr lang="it-IT" sz="1050" kern="1200" dirty="0"/>
            <a:t>Se l’operatore economico contravviene all’obbligo di comunicare immediatamente la sussistenza di uno dei provvedimenti menzionati, il triennio inizia a decorrere dalla data in cui la stazione appaltante ha acquisito la conoscenza di detti provvedimenti (art. 96. co. 12) </a:t>
          </a:r>
        </a:p>
      </dsp:txBody>
      <dsp:txXfrm>
        <a:off x="4694" y="1079658"/>
        <a:ext cx="3201503" cy="2267283"/>
      </dsp:txXfrm>
    </dsp:sp>
    <dsp:sp modelId="{07A6A784-690D-477D-ABA8-4BD645BAD81D}">
      <dsp:nvSpPr>
        <dsp:cNvPr id="0" name=""/>
        <dsp:cNvSpPr/>
      </dsp:nvSpPr>
      <dsp:spPr>
        <a:xfrm>
          <a:off x="3206198"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kern="1200" dirty="0"/>
            <a:t>Dalla data del provvedimento sanzionatorio irrogato dall’Autorità garante della concorrenze e del mercato o da altra autorità di settore nel caso in cui la situazione escludente discenda da tale atto</a:t>
          </a:r>
        </a:p>
        <a:p>
          <a:pPr marL="0" lvl="0" indent="0" algn="ctr" defTabSz="466725">
            <a:lnSpc>
              <a:spcPct val="90000"/>
            </a:lnSpc>
            <a:spcBef>
              <a:spcPct val="0"/>
            </a:spcBef>
            <a:spcAft>
              <a:spcPct val="35000"/>
            </a:spcAft>
            <a:buNone/>
          </a:pPr>
          <a:endParaRPr lang="it-IT" sz="1050" kern="1200" dirty="0"/>
        </a:p>
        <a:p>
          <a:pPr marL="0" lvl="0" indent="0" algn="ctr" defTabSz="466725">
            <a:lnSpc>
              <a:spcPct val="90000"/>
            </a:lnSpc>
            <a:spcBef>
              <a:spcPct val="0"/>
            </a:spcBef>
            <a:spcAft>
              <a:spcPct val="35000"/>
            </a:spcAft>
            <a:buNone/>
          </a:pPr>
          <a:r>
            <a:rPr lang="it-IT" sz="1050" kern="1200" dirty="0"/>
            <a:t>Se l’operatore economico contravviene all’obbligo di comunicare immediatamente la sussistenza di uno dei provvedimenti menzionati, il triennio inizia a decorrere dalla data in cui la stazione appaltante ha acquisito la conoscenza di detti provvedimenti (art. 96. co. 12) </a:t>
          </a:r>
        </a:p>
        <a:p>
          <a:pPr marL="0" lvl="0" indent="0" algn="ctr" defTabSz="466725">
            <a:lnSpc>
              <a:spcPct val="90000"/>
            </a:lnSpc>
            <a:spcBef>
              <a:spcPct val="0"/>
            </a:spcBef>
            <a:spcAft>
              <a:spcPct val="35000"/>
            </a:spcAft>
            <a:buNone/>
          </a:pPr>
          <a:endParaRPr lang="it-IT" sz="1600" kern="1200" dirty="0"/>
        </a:p>
      </dsp:txBody>
      <dsp:txXfrm>
        <a:off x="3206198" y="1079658"/>
        <a:ext cx="3201503" cy="2267283"/>
      </dsp:txXfrm>
    </dsp:sp>
    <dsp:sp modelId="{1FA0A06E-4A41-4E45-BD87-AC065CE729DE}">
      <dsp:nvSpPr>
        <dsp:cNvPr id="0" name=""/>
        <dsp:cNvSpPr/>
      </dsp:nvSpPr>
      <dsp:spPr>
        <a:xfrm>
          <a:off x="6407701"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kern="1200" dirty="0"/>
            <a:t>Dalla commissione del fatto in tutti gli altri casi </a:t>
          </a:r>
        </a:p>
      </dsp:txBody>
      <dsp:txXfrm>
        <a:off x="6407701" y="1079658"/>
        <a:ext cx="3201503" cy="2267283"/>
      </dsp:txXfrm>
    </dsp:sp>
    <dsp:sp modelId="{2FA2BB0C-EA07-4C41-B098-86F19722486A}">
      <dsp:nvSpPr>
        <dsp:cNvPr id="0" name=""/>
        <dsp:cNvSpPr/>
      </dsp:nvSpPr>
      <dsp:spPr>
        <a:xfrm>
          <a:off x="0" y="3346942"/>
          <a:ext cx="9613900" cy="2519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4C66E-77CB-470E-AD36-B07169B97237}">
      <dsp:nvSpPr>
        <dsp:cNvPr id="0" name=""/>
        <dsp:cNvSpPr/>
      </dsp:nvSpPr>
      <dsp:spPr>
        <a:xfrm>
          <a:off x="0" y="0"/>
          <a:ext cx="9613900" cy="10796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Le misure di </a:t>
          </a:r>
          <a:r>
            <a:rPr lang="it-IT" sz="1600" i="1" kern="1200" dirty="0"/>
            <a:t>self cleaning </a:t>
          </a:r>
          <a:r>
            <a:rPr lang="it-IT" sz="1600" u="sng" kern="1200" dirty="0">
              <a:effectLst/>
            </a:rPr>
            <a:t>NON</a:t>
          </a:r>
          <a:r>
            <a:rPr lang="it-IT" sz="1600" kern="1200" dirty="0"/>
            <a:t> possono trovano applicazione </a:t>
          </a:r>
        </a:p>
      </dsp:txBody>
      <dsp:txXfrm>
        <a:off x="0" y="0"/>
        <a:ext cx="9613900" cy="1079658"/>
      </dsp:txXfrm>
    </dsp:sp>
    <dsp:sp modelId="{37B202A1-E0D0-471B-A3C6-AC207F00D310}">
      <dsp:nvSpPr>
        <dsp:cNvPr id="0" name=""/>
        <dsp:cNvSpPr/>
      </dsp:nvSpPr>
      <dsp:spPr>
        <a:xfrm>
          <a:off x="0" y="1079658"/>
          <a:ext cx="4806950"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In caso di violazioni definitivamente accertate (art. 94 co. 6) o non  definitivamente accertate (art. 95 co. 2) agli obblighi relativi al pagamento di imposte tasse o contributi previdenziali (art 96 co. 2 – art. 57 co. 6 Dir. 24/2014)</a:t>
          </a:r>
        </a:p>
        <a:p>
          <a:pPr marL="0" lvl="0" indent="0" algn="ctr" defTabSz="488950">
            <a:lnSpc>
              <a:spcPct val="90000"/>
            </a:lnSpc>
            <a:spcBef>
              <a:spcPct val="0"/>
            </a:spcBef>
            <a:spcAft>
              <a:spcPct val="35000"/>
            </a:spcAft>
            <a:buNone/>
          </a:pPr>
          <a:endParaRPr lang="it-IT" sz="1100" kern="1200" dirty="0"/>
        </a:p>
        <a:p>
          <a:pPr marL="0" lvl="0" indent="0" algn="ctr" defTabSz="488950">
            <a:lnSpc>
              <a:spcPct val="90000"/>
            </a:lnSpc>
            <a:spcBef>
              <a:spcPct val="0"/>
            </a:spcBef>
            <a:spcAft>
              <a:spcPct val="35000"/>
            </a:spcAft>
            <a:buNone/>
          </a:pPr>
          <a:r>
            <a:rPr lang="it-IT" sz="1100" kern="1200" dirty="0"/>
            <a:t>L’esclusione non si applica quando l’operatore ha ottemperato ai suoi obblighi pagando o impegnandosi in modo vincolante a pagare le imposte o i contributi previdenziali, compresi eventuali interessi o sanzioni, oppure quando il debito tributario o previdenziale sia comunque integralmente stinto, purché l’estinzione, il pagamento o l’impegno si siano perfezionati anteriormente alla scadenza del termine di presentazione dell’offerta  </a:t>
          </a:r>
        </a:p>
        <a:p>
          <a:pPr marL="0" lvl="0" indent="0" algn="ctr" defTabSz="488950">
            <a:lnSpc>
              <a:spcPct val="90000"/>
            </a:lnSpc>
            <a:spcBef>
              <a:spcPct val="0"/>
            </a:spcBef>
            <a:spcAft>
              <a:spcPct val="35000"/>
            </a:spcAft>
            <a:buNone/>
          </a:pPr>
          <a:endParaRPr lang="it-IT" sz="1100" kern="1200" dirty="0"/>
        </a:p>
      </dsp:txBody>
      <dsp:txXfrm>
        <a:off x="0" y="1079658"/>
        <a:ext cx="4806950" cy="2267283"/>
      </dsp:txXfrm>
    </dsp:sp>
    <dsp:sp modelId="{91A0B521-F0CF-4EBB-9C28-5880C33B521A}">
      <dsp:nvSpPr>
        <dsp:cNvPr id="0" name=""/>
        <dsp:cNvSpPr/>
      </dsp:nvSpPr>
      <dsp:spPr>
        <a:xfrm>
          <a:off x="4806950" y="1079658"/>
          <a:ext cx="4806950"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Se l’operatore economico è stato escluso con sentenza definitiva dalla partecipazione alle procedure di appalto o di concessione nel corso del periodo di esclusione derivante dalla sentenza (art. 96 co. 7)</a:t>
          </a:r>
        </a:p>
      </dsp:txBody>
      <dsp:txXfrm>
        <a:off x="4806950" y="1079658"/>
        <a:ext cx="4806950" cy="2267283"/>
      </dsp:txXfrm>
    </dsp:sp>
    <dsp:sp modelId="{F1CE5B47-F5AB-4076-96D4-D6A160FEE4D7}">
      <dsp:nvSpPr>
        <dsp:cNvPr id="0" name=""/>
        <dsp:cNvSpPr/>
      </dsp:nvSpPr>
      <dsp:spPr>
        <a:xfrm>
          <a:off x="0" y="3346942"/>
          <a:ext cx="9613900" cy="2519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0E1CB-1857-4401-B4D8-D059DC8A731C}">
      <dsp:nvSpPr>
        <dsp:cNvPr id="0" name=""/>
        <dsp:cNvSpPr/>
      </dsp:nvSpPr>
      <dsp:spPr>
        <a:xfrm>
          <a:off x="46" y="1457"/>
          <a:ext cx="4492432" cy="175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it-IT" sz="1200" u="sng" kern="1200" dirty="0">
              <a:effectLst/>
            </a:rPr>
            <a:t>Regime vecchio codice - art. 83 co. 8 D.Lgs. 50/2016</a:t>
          </a:r>
        </a:p>
        <a:p>
          <a:pPr marL="0" lvl="0" indent="0" algn="ctr" defTabSz="533400">
            <a:lnSpc>
              <a:spcPct val="90000"/>
            </a:lnSpc>
            <a:spcBef>
              <a:spcPct val="0"/>
            </a:spcBef>
            <a:spcAft>
              <a:spcPct val="35000"/>
            </a:spcAft>
            <a:buNone/>
          </a:pPr>
          <a:endParaRPr lang="it-IT" sz="1100" u="sng" kern="1200" dirty="0">
            <a:effectLst/>
          </a:endParaRPr>
        </a:p>
        <a:p>
          <a:pPr marL="0" lvl="0" indent="0" algn="ctr" defTabSz="533400">
            <a:lnSpc>
              <a:spcPct val="90000"/>
            </a:lnSpc>
            <a:spcBef>
              <a:spcPct val="0"/>
            </a:spcBef>
            <a:spcAft>
              <a:spcPct val="35000"/>
            </a:spcAft>
            <a:buNone/>
          </a:pPr>
          <a:r>
            <a:rPr lang="it-IT" sz="1100" u="none" kern="1200" dirty="0">
              <a:effectLst/>
            </a:rPr>
            <a:t>I bandi e le lettere di invito non possono contenere ulteriori prescrizioni a pena di esclusione </a:t>
          </a:r>
          <a:r>
            <a:rPr lang="it-IT" sz="1100" u="sng" kern="1200" dirty="0">
              <a:effectLst/>
            </a:rPr>
            <a:t>rispetto a quelle previste dal presente codice e da altre disposizioni di legge vigenti</a:t>
          </a:r>
          <a:r>
            <a:rPr lang="it-IT" sz="1100" u="none" kern="1200" dirty="0">
              <a:effectLst/>
            </a:rPr>
            <a:t>. Dette prescrizioni sono comunque nulle </a:t>
          </a:r>
        </a:p>
      </dsp:txBody>
      <dsp:txXfrm>
        <a:off x="46" y="1457"/>
        <a:ext cx="4492432" cy="1756800"/>
      </dsp:txXfrm>
    </dsp:sp>
    <dsp:sp modelId="{D191ADF1-4C72-4C5C-BE7E-53E78BCB4253}">
      <dsp:nvSpPr>
        <dsp:cNvPr id="0" name=""/>
        <dsp:cNvSpPr/>
      </dsp:nvSpPr>
      <dsp:spPr>
        <a:xfrm>
          <a:off x="2" y="1759715"/>
          <a:ext cx="4492432" cy="2679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it-IT" sz="1000" kern="1200" dirty="0"/>
            <a:t>La disposizione deve essere intesa nel senso che l’esclusione dalla gara è disposta sia nel caso in cui il codice, la legge statale o il regolamento attuativo la comminino espressamente</a:t>
          </a:r>
          <a:r>
            <a:rPr lang="it-IT" sz="1000" u="sng" kern="1200" dirty="0"/>
            <a:t>, sia nell’ipotesi in cui impongano «adempimenti doverosi» o introducano comunque «norme di divieto» pur senza prevedere espressamente l’esclusione </a:t>
          </a:r>
          <a:r>
            <a:rPr lang="it-IT" sz="1000" kern="1200" dirty="0"/>
            <a:t>(Ad. Plen. 9/2014; Ad. Plen. 19/2016) </a:t>
          </a:r>
        </a:p>
        <a:p>
          <a:pPr marL="57150" lvl="1" indent="-57150" algn="l" defTabSz="444500">
            <a:lnSpc>
              <a:spcPct val="90000"/>
            </a:lnSpc>
            <a:spcBef>
              <a:spcPct val="0"/>
            </a:spcBef>
            <a:spcAft>
              <a:spcPct val="15000"/>
            </a:spcAft>
            <a:buChar char="•"/>
          </a:pPr>
          <a:endParaRPr lang="it-IT" sz="1000" kern="1200" dirty="0"/>
        </a:p>
        <a:p>
          <a:pPr marL="57150" lvl="1" indent="-57150" algn="l" defTabSz="444500">
            <a:lnSpc>
              <a:spcPct val="90000"/>
            </a:lnSpc>
            <a:spcBef>
              <a:spcPct val="0"/>
            </a:spcBef>
            <a:spcAft>
              <a:spcPct val="15000"/>
            </a:spcAft>
            <a:buChar char="•"/>
          </a:pPr>
          <a:r>
            <a:rPr lang="it-IT" sz="1000" kern="1200" dirty="0"/>
            <a:t>La nullità della clausola ai sensi dell’art. 83, comma 8, del d.lgs. n. 50 del 2016 configura un’ipotesi di nullità parziale limitata alla clausola da considerare non apposta, che non si estende all’intero provvedimento il quale conserva natura autoritativa; i provvedimenti successivi adottati dall’amministrazione, che facciano applicazione o comunque si fondino sulla clausola nulla, ivi compresi il provvedimento di esclusione dalla gara o la sua aggiudicazione, vanno impugnati nell’ordinario termine di decadenza, anche per far valere l’illegittimità derivante dall’applicazione della clausola nulla (Ad. Plen. 9/2014; Ad. Plen. 22/2020)  </a:t>
          </a:r>
        </a:p>
      </dsp:txBody>
      <dsp:txXfrm>
        <a:off x="2" y="1759715"/>
        <a:ext cx="4492432" cy="2679120"/>
      </dsp:txXfrm>
    </dsp:sp>
    <dsp:sp modelId="{C008062E-B8A1-45BB-A688-0867035C95F6}">
      <dsp:nvSpPr>
        <dsp:cNvPr id="0" name=""/>
        <dsp:cNvSpPr/>
      </dsp:nvSpPr>
      <dsp:spPr>
        <a:xfrm>
          <a:off x="5121420" y="1457"/>
          <a:ext cx="4492432" cy="175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it-IT" sz="1200" u="sng" kern="1200" dirty="0">
              <a:effectLst/>
            </a:rPr>
            <a:t>Regime nuovo codice – art. 10 co. 2 D.Lgs. 36/2023</a:t>
          </a:r>
        </a:p>
        <a:p>
          <a:pPr marL="0" lvl="0" indent="0" algn="ctr" defTabSz="533400">
            <a:lnSpc>
              <a:spcPct val="90000"/>
            </a:lnSpc>
            <a:spcBef>
              <a:spcPct val="0"/>
            </a:spcBef>
            <a:spcAft>
              <a:spcPct val="35000"/>
            </a:spcAft>
            <a:buNone/>
          </a:pPr>
          <a:endParaRPr lang="it-IT" sz="1100" u="sng" kern="1200" dirty="0">
            <a:effectLst/>
          </a:endParaRPr>
        </a:p>
        <a:p>
          <a:pPr marL="0" lvl="0" indent="0" algn="ctr" defTabSz="533400">
            <a:lnSpc>
              <a:spcPct val="90000"/>
            </a:lnSpc>
            <a:spcBef>
              <a:spcPct val="0"/>
            </a:spcBef>
            <a:spcAft>
              <a:spcPct val="35000"/>
            </a:spcAft>
            <a:buNone/>
          </a:pPr>
          <a:r>
            <a:rPr lang="it-IT" sz="1100" kern="1200" dirty="0"/>
            <a:t>Le cause di esclusione </a:t>
          </a:r>
          <a:r>
            <a:rPr lang="it-IT" sz="1100" u="sng" kern="1200" dirty="0"/>
            <a:t>di cui agli articoli 94 e 95 </a:t>
          </a:r>
          <a:r>
            <a:rPr lang="it-IT" sz="1100" kern="1200" dirty="0"/>
            <a:t>sono tassative e integrano di diritto i bandi e le lettere di invito; le clausole che prevedono cause ulteriori di esclusione sono nulle e si considerano non apposte  </a:t>
          </a:r>
        </a:p>
      </dsp:txBody>
      <dsp:txXfrm>
        <a:off x="5121420" y="1457"/>
        <a:ext cx="4492432" cy="1756800"/>
      </dsp:txXfrm>
    </dsp:sp>
    <dsp:sp modelId="{F01574B2-9A24-43C2-B82B-3D48509FE6AD}">
      <dsp:nvSpPr>
        <dsp:cNvPr id="0" name=""/>
        <dsp:cNvSpPr/>
      </dsp:nvSpPr>
      <dsp:spPr>
        <a:xfrm>
          <a:off x="5120701" y="1759715"/>
          <a:ext cx="4492432" cy="2679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ctr" anchorCtr="0">
          <a:noAutofit/>
        </a:bodyPr>
        <a:lstStyle/>
        <a:p>
          <a:pPr marL="114300" lvl="1" indent="-114300" algn="l" defTabSz="533400">
            <a:lnSpc>
              <a:spcPct val="90000"/>
            </a:lnSpc>
            <a:spcBef>
              <a:spcPct val="0"/>
            </a:spcBef>
            <a:spcAft>
              <a:spcPct val="15000"/>
            </a:spcAft>
            <a:buChar char="•"/>
          </a:pPr>
          <a:r>
            <a:rPr lang="it-IT" sz="1200" kern="1200" dirty="0"/>
            <a:t>Tassatività</a:t>
          </a:r>
          <a:r>
            <a:rPr lang="it-IT" sz="1200" kern="1200" baseline="0" dirty="0"/>
            <a:t> limitata alle sole cause di esclusione di cui agli articoli 94 e 95?</a:t>
          </a:r>
          <a:endParaRPr lang="it-IT" sz="1200" kern="1200" dirty="0"/>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Abrogazione implicita delle altre «disposizioni di legge» che stabiliscono «cause ulteriori di esclusione»? </a:t>
          </a:r>
        </a:p>
      </dsp:txBody>
      <dsp:txXfrm>
        <a:off x="5120701" y="1759715"/>
        <a:ext cx="4492432" cy="267912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0D94E-FAF8-4CEA-B9D9-D6D6BD22CAAC}">
      <dsp:nvSpPr>
        <dsp:cNvPr id="0" name=""/>
        <dsp:cNvSpPr/>
      </dsp:nvSpPr>
      <dsp:spPr>
        <a:xfrm>
          <a:off x="7164616" y="994366"/>
          <a:ext cx="91440" cy="417116"/>
        </a:xfrm>
        <a:custGeom>
          <a:avLst/>
          <a:gdLst/>
          <a:ahLst/>
          <a:cxnLst/>
          <a:rect l="0" t="0" r="0" b="0"/>
          <a:pathLst>
            <a:path>
              <a:moveTo>
                <a:pt x="45720" y="0"/>
              </a:moveTo>
              <a:lnTo>
                <a:pt x="45720" y="417116"/>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CE815A4A-C423-4955-9C4B-CA79161CE7AA}">
      <dsp:nvSpPr>
        <dsp:cNvPr id="0" name=""/>
        <dsp:cNvSpPr/>
      </dsp:nvSpPr>
      <dsp:spPr>
        <a:xfrm>
          <a:off x="3605256" y="994366"/>
          <a:ext cx="1201693" cy="417116"/>
        </a:xfrm>
        <a:custGeom>
          <a:avLst/>
          <a:gdLst/>
          <a:ahLst/>
          <a:cxnLst/>
          <a:rect l="0" t="0" r="0" b="0"/>
          <a:pathLst>
            <a:path>
              <a:moveTo>
                <a:pt x="0" y="0"/>
              </a:moveTo>
              <a:lnTo>
                <a:pt x="0" y="208558"/>
              </a:lnTo>
              <a:lnTo>
                <a:pt x="1201693" y="208558"/>
              </a:lnTo>
              <a:lnTo>
                <a:pt x="1201693" y="417116"/>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DE48D3C-CD80-4D80-842C-2A55DC11069C}">
      <dsp:nvSpPr>
        <dsp:cNvPr id="0" name=""/>
        <dsp:cNvSpPr/>
      </dsp:nvSpPr>
      <dsp:spPr>
        <a:xfrm>
          <a:off x="2403563" y="994366"/>
          <a:ext cx="1201693" cy="417116"/>
        </a:xfrm>
        <a:custGeom>
          <a:avLst/>
          <a:gdLst/>
          <a:ahLst/>
          <a:cxnLst/>
          <a:rect l="0" t="0" r="0" b="0"/>
          <a:pathLst>
            <a:path>
              <a:moveTo>
                <a:pt x="1201693" y="0"/>
              </a:moveTo>
              <a:lnTo>
                <a:pt x="1201693" y="208558"/>
              </a:lnTo>
              <a:lnTo>
                <a:pt x="0" y="208558"/>
              </a:lnTo>
              <a:lnTo>
                <a:pt x="0" y="417116"/>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6EED2D4-C151-469D-A44F-3713D91F36FD}">
      <dsp:nvSpPr>
        <dsp:cNvPr id="0" name=""/>
        <dsp:cNvSpPr/>
      </dsp:nvSpPr>
      <dsp:spPr>
        <a:xfrm>
          <a:off x="2612121" y="1231"/>
          <a:ext cx="1986270" cy="993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Se la causa di esclusione si è verificata prima della presentazione dell’offerta, l’operatore economico, contestualmente all’offerta, la comunica alla stazione appaltante e, alternativamente</a:t>
          </a:r>
        </a:p>
      </dsp:txBody>
      <dsp:txXfrm>
        <a:off x="2612121" y="1231"/>
        <a:ext cx="1986270" cy="993135"/>
      </dsp:txXfrm>
    </dsp:sp>
    <dsp:sp modelId="{7930DBB7-9592-4915-BDC1-9C0E1CC76A3F}">
      <dsp:nvSpPr>
        <dsp:cNvPr id="0" name=""/>
        <dsp:cNvSpPr/>
      </dsp:nvSpPr>
      <dsp:spPr>
        <a:xfrm>
          <a:off x="1410427" y="1411482"/>
          <a:ext cx="1986270" cy="993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Comprova di avere adottato le misure di </a:t>
          </a:r>
          <a:r>
            <a:rPr lang="it-IT" sz="1000" i="1" kern="1200" dirty="0"/>
            <a:t>self cleaning </a:t>
          </a:r>
        </a:p>
        <a:p>
          <a:pPr marL="0" lvl="0" indent="0" algn="ctr" defTabSz="444500">
            <a:lnSpc>
              <a:spcPct val="90000"/>
            </a:lnSpc>
            <a:spcBef>
              <a:spcPct val="0"/>
            </a:spcBef>
            <a:spcAft>
              <a:spcPct val="35000"/>
            </a:spcAft>
            <a:buNone/>
          </a:pPr>
          <a:r>
            <a:rPr lang="it-IT" sz="1000" kern="1200" dirty="0"/>
            <a:t>(art. 96 co. 3 lett. a)</a:t>
          </a:r>
        </a:p>
        <a:p>
          <a:pPr marL="0" lvl="0" indent="0" algn="ctr" defTabSz="444500">
            <a:lnSpc>
              <a:spcPct val="90000"/>
            </a:lnSpc>
            <a:spcBef>
              <a:spcPct val="0"/>
            </a:spcBef>
            <a:spcAft>
              <a:spcPct val="35000"/>
            </a:spcAft>
            <a:buNone/>
          </a:pPr>
          <a:endParaRPr lang="it-IT" sz="1000" kern="1200" dirty="0"/>
        </a:p>
      </dsp:txBody>
      <dsp:txXfrm>
        <a:off x="1410427" y="1411482"/>
        <a:ext cx="1986270" cy="993135"/>
      </dsp:txXfrm>
    </dsp:sp>
    <dsp:sp modelId="{770A4696-5D45-4F5F-AC99-6F39C6278EF1}">
      <dsp:nvSpPr>
        <dsp:cNvPr id="0" name=""/>
        <dsp:cNvSpPr/>
      </dsp:nvSpPr>
      <dsp:spPr>
        <a:xfrm>
          <a:off x="3813814" y="1411482"/>
          <a:ext cx="1986270" cy="993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Comprova l’impossibilità di adottare tali misure prima della presentazione dell’offerta e successivamente adotta le misure di </a:t>
          </a:r>
          <a:r>
            <a:rPr lang="it-IT" sz="1000" i="1" kern="1200" dirty="0"/>
            <a:t>self cleaning</a:t>
          </a:r>
        </a:p>
        <a:p>
          <a:pPr marL="0" lvl="0" indent="0" algn="ctr" defTabSz="444500">
            <a:lnSpc>
              <a:spcPct val="90000"/>
            </a:lnSpc>
            <a:spcBef>
              <a:spcPct val="0"/>
            </a:spcBef>
            <a:spcAft>
              <a:spcPct val="35000"/>
            </a:spcAft>
            <a:buNone/>
          </a:pPr>
          <a:r>
            <a:rPr lang="it-IT" sz="1000" kern="1200" dirty="0"/>
            <a:t>(art. 3 co. 3 lett. b)</a:t>
          </a:r>
        </a:p>
      </dsp:txBody>
      <dsp:txXfrm>
        <a:off x="3813814" y="1411482"/>
        <a:ext cx="1986270" cy="993135"/>
      </dsp:txXfrm>
    </dsp:sp>
    <dsp:sp modelId="{E98F1E21-FB52-4A04-87F3-C8385F2A12B5}">
      <dsp:nvSpPr>
        <dsp:cNvPr id="0" name=""/>
        <dsp:cNvSpPr/>
      </dsp:nvSpPr>
      <dsp:spPr>
        <a:xfrm>
          <a:off x="6217201" y="1231"/>
          <a:ext cx="1986270" cy="993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Se la causa di esclusione si è verificata successivamente alla presentazione dell’offerta </a:t>
          </a:r>
        </a:p>
      </dsp:txBody>
      <dsp:txXfrm>
        <a:off x="6217201" y="1231"/>
        <a:ext cx="1986270" cy="993135"/>
      </dsp:txXfrm>
    </dsp:sp>
    <dsp:sp modelId="{C0D98F8F-C7B4-42EF-9562-F33A3F07C8E2}">
      <dsp:nvSpPr>
        <dsp:cNvPr id="0" name=""/>
        <dsp:cNvSpPr/>
      </dsp:nvSpPr>
      <dsp:spPr>
        <a:xfrm>
          <a:off x="6217201" y="1411482"/>
          <a:ext cx="1986270" cy="993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l’operatore economico adotta e comunica le misure di </a:t>
          </a:r>
          <a:r>
            <a:rPr lang="it-IT" sz="1000" i="1" kern="1200" dirty="0"/>
            <a:t>self cleaning </a:t>
          </a:r>
        </a:p>
        <a:p>
          <a:pPr marL="0" lvl="0" indent="0" algn="ctr" defTabSz="444500">
            <a:lnSpc>
              <a:spcPct val="90000"/>
            </a:lnSpc>
            <a:spcBef>
              <a:spcPct val="0"/>
            </a:spcBef>
            <a:spcAft>
              <a:spcPct val="35000"/>
            </a:spcAft>
            <a:buNone/>
          </a:pPr>
          <a:r>
            <a:rPr lang="it-IT" sz="1000" kern="1200" dirty="0"/>
            <a:t>(art. 96 co. 4) </a:t>
          </a:r>
        </a:p>
      </dsp:txBody>
      <dsp:txXfrm>
        <a:off x="6217201" y="1411482"/>
        <a:ext cx="1986270" cy="99313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E6C-57DC-4782-B0C2-0AC7E3DB355D}">
      <dsp:nvSpPr>
        <dsp:cNvPr id="0" name=""/>
        <dsp:cNvSpPr/>
      </dsp:nvSpPr>
      <dsp:spPr>
        <a:xfrm>
          <a:off x="0" y="0"/>
          <a:ext cx="9613900" cy="10796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L’operatore economico può fornire prova che le misure da lui adottate sono sufficienti a dimostrare la sua affidabilità. Se tali misure sono ritenute sufficienti e tempestivamente adottate, esso non è escluso dalla procedura d’appalto. Le misure adottate dagli operatori economici sono valutate considerando la gravità e le particolari circostanze del reato e dell’illecito, nonché la tempestività della loro adozione. Se la stazione appaltante ritiene che le misure siano intempestive o insufficienti, ne comunica le ragioni all’operatore economico </a:t>
          </a:r>
        </a:p>
        <a:p>
          <a:pPr marL="0" lvl="0" indent="0" algn="ctr" defTabSz="488950">
            <a:lnSpc>
              <a:spcPct val="90000"/>
            </a:lnSpc>
            <a:spcBef>
              <a:spcPct val="0"/>
            </a:spcBef>
            <a:spcAft>
              <a:spcPct val="35000"/>
            </a:spcAft>
            <a:buNone/>
          </a:pPr>
          <a:r>
            <a:rPr lang="it-IT" sz="1100" kern="1200" dirty="0"/>
            <a:t>(art. 96 co. 6)</a:t>
          </a:r>
        </a:p>
      </dsp:txBody>
      <dsp:txXfrm>
        <a:off x="0" y="0"/>
        <a:ext cx="9613900" cy="1079658"/>
      </dsp:txXfrm>
    </dsp:sp>
    <dsp:sp modelId="{AB8D643A-B350-4EEE-AC1C-1770407110F3}">
      <dsp:nvSpPr>
        <dsp:cNvPr id="0" name=""/>
        <dsp:cNvSpPr/>
      </dsp:nvSpPr>
      <dsp:spPr>
        <a:xfrm>
          <a:off x="4694"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L’operatore economico dimostra di aver risarcito o di essersi impegnato a risarcire qualunque danno causato dal reato o dall’illecito</a:t>
          </a:r>
        </a:p>
        <a:p>
          <a:pPr marL="0" lvl="0" indent="0" algn="ctr" defTabSz="533400">
            <a:lnSpc>
              <a:spcPct val="90000"/>
            </a:lnSpc>
            <a:spcBef>
              <a:spcPct val="0"/>
            </a:spcBef>
            <a:spcAft>
              <a:spcPct val="35000"/>
            </a:spcAft>
            <a:buNone/>
          </a:pPr>
          <a:endParaRPr lang="it-IT" sz="1900" kern="1200" dirty="0"/>
        </a:p>
      </dsp:txBody>
      <dsp:txXfrm>
        <a:off x="4694" y="1079658"/>
        <a:ext cx="3201503" cy="2267283"/>
      </dsp:txXfrm>
    </dsp:sp>
    <dsp:sp modelId="{D3871625-1FF6-4E02-8A08-360733C29B99}">
      <dsp:nvSpPr>
        <dsp:cNvPr id="0" name=""/>
        <dsp:cNvSpPr/>
      </dsp:nvSpPr>
      <dsp:spPr>
        <a:xfrm>
          <a:off x="3206198"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L’operatore economico dimostra di aver chiarito i fatti e le circostanze in modo globale collaborando attivamente con le autorità investigative</a:t>
          </a:r>
        </a:p>
        <a:p>
          <a:pPr marL="0" lvl="0" indent="0" algn="ctr" defTabSz="533400">
            <a:lnSpc>
              <a:spcPct val="90000"/>
            </a:lnSpc>
            <a:spcBef>
              <a:spcPct val="0"/>
            </a:spcBef>
            <a:spcAft>
              <a:spcPct val="35000"/>
            </a:spcAft>
            <a:buNone/>
          </a:pPr>
          <a:endParaRPr lang="it-IT" sz="1200" kern="1200" dirty="0"/>
        </a:p>
        <a:p>
          <a:pPr marL="0" lvl="0" indent="0" algn="ctr" defTabSz="533400">
            <a:lnSpc>
              <a:spcPct val="90000"/>
            </a:lnSpc>
            <a:spcBef>
              <a:spcPct val="0"/>
            </a:spcBef>
            <a:spcAft>
              <a:spcPct val="35000"/>
            </a:spcAft>
            <a:buNone/>
          </a:pPr>
          <a:r>
            <a:rPr lang="it-IT" sz="1200" i="1" kern="1200" dirty="0"/>
            <a:t>Compatibilità con l’art. 6 CEDU che protegge il diritto di chiunque sia sottoposto a un’accusa penale di rimanere in silenzio e di non contribuire ad autoincriminarsi? </a:t>
          </a:r>
        </a:p>
      </dsp:txBody>
      <dsp:txXfrm>
        <a:off x="3206198" y="1079658"/>
        <a:ext cx="3201503" cy="2267283"/>
      </dsp:txXfrm>
    </dsp:sp>
    <dsp:sp modelId="{0F70E349-23D3-435C-B1E2-26C15623FE35}">
      <dsp:nvSpPr>
        <dsp:cNvPr id="0" name=""/>
        <dsp:cNvSpPr/>
      </dsp:nvSpPr>
      <dsp:spPr>
        <a:xfrm>
          <a:off x="6407701"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L’operatore economico dimostra di aver adottato provvedimenti concreti di carattere tecnico, organizzativo e relativi al personale idonei a prevenire ulteriori reati o illeciti </a:t>
          </a:r>
        </a:p>
      </dsp:txBody>
      <dsp:txXfrm>
        <a:off x="6407701" y="1079658"/>
        <a:ext cx="3201503" cy="2267283"/>
      </dsp:txXfrm>
    </dsp:sp>
    <dsp:sp modelId="{C352B6E9-EBB0-43AC-A9DA-B04C7A792545}">
      <dsp:nvSpPr>
        <dsp:cNvPr id="0" name=""/>
        <dsp:cNvSpPr/>
      </dsp:nvSpPr>
      <dsp:spPr>
        <a:xfrm>
          <a:off x="0" y="3346942"/>
          <a:ext cx="9613900" cy="2519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ABBBE-AAA3-4731-AFD5-19979DC27B35}">
      <dsp:nvSpPr>
        <dsp:cNvPr id="0" name=""/>
        <dsp:cNvSpPr/>
      </dsp:nvSpPr>
      <dsp:spPr>
        <a:xfrm>
          <a:off x="4224" y="479398"/>
          <a:ext cx="1847201" cy="321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Se un partecipante a un raggruppamento si trova in una delle situazioni di cui agli artt. 94 o 95 o non è in possesso di uno dei requisiti di cui all’art. 100, il raggruppamento può comprovare di averlo estromesso o sostituito con altro soggetto munito dei necessari requisiti, fatta salva l’immodificabilità sostanziale dell’offerta presentata</a:t>
          </a:r>
        </a:p>
        <a:p>
          <a:pPr marL="0" lvl="0" indent="0" algn="ctr" defTabSz="444500">
            <a:lnSpc>
              <a:spcPct val="90000"/>
            </a:lnSpc>
            <a:spcBef>
              <a:spcPct val="0"/>
            </a:spcBef>
            <a:spcAft>
              <a:spcPct val="35000"/>
            </a:spcAft>
            <a:buNone/>
          </a:pPr>
          <a:endParaRPr lang="it-IT" sz="1000" kern="1200" dirty="0"/>
        </a:p>
        <a:p>
          <a:pPr marL="0" lvl="0" indent="0" algn="ctr" defTabSz="444500">
            <a:lnSpc>
              <a:spcPct val="90000"/>
            </a:lnSpc>
            <a:spcBef>
              <a:spcPct val="0"/>
            </a:spcBef>
            <a:spcAft>
              <a:spcPct val="35000"/>
            </a:spcAft>
            <a:buNone/>
          </a:pPr>
          <a:r>
            <a:rPr lang="it-IT" sz="1000" kern="1200" dirty="0"/>
            <a:t>Sostituzione: superamento principi Ad. Plen. 9/2021 e 2/2022</a:t>
          </a:r>
        </a:p>
      </dsp:txBody>
      <dsp:txXfrm>
        <a:off x="58327" y="533501"/>
        <a:ext cx="1738995" cy="3105502"/>
      </dsp:txXfrm>
    </dsp:sp>
    <dsp:sp modelId="{25B5F8E5-08C9-41ED-82D6-27B187360CDD}">
      <dsp:nvSpPr>
        <dsp:cNvPr id="0" name=""/>
        <dsp:cNvSpPr/>
      </dsp:nvSpPr>
      <dsp:spPr>
        <a:xfrm>
          <a:off x="2036147" y="1857199"/>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dirty="0"/>
        </a:p>
      </dsp:txBody>
      <dsp:txXfrm>
        <a:off x="2036147" y="1948820"/>
        <a:ext cx="274124" cy="274864"/>
      </dsp:txXfrm>
    </dsp:sp>
    <dsp:sp modelId="{DD2A866E-509B-4C05-8AA3-5A6AA9B31893}">
      <dsp:nvSpPr>
        <dsp:cNvPr id="0" name=""/>
        <dsp:cNvSpPr/>
      </dsp:nvSpPr>
      <dsp:spPr>
        <a:xfrm>
          <a:off x="2590307" y="488275"/>
          <a:ext cx="1847201" cy="31959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Se tali misure sono ritenute sufficienti e tempestivamente adottate, il raggruppamento non è escluso dalla procedura d’appalto. Se la stazione appaltante ritiene che le misure siano intempestive o insufficienti, l’operatore economico è escluso con decisione motivata</a:t>
          </a:r>
        </a:p>
      </dsp:txBody>
      <dsp:txXfrm>
        <a:off x="2644410" y="542378"/>
        <a:ext cx="1738995" cy="3087748"/>
      </dsp:txXfrm>
    </dsp:sp>
    <dsp:sp modelId="{01B0D3FC-88D1-425D-A1A1-C828573E16A6}">
      <dsp:nvSpPr>
        <dsp:cNvPr id="0" name=""/>
        <dsp:cNvSpPr/>
      </dsp:nvSpPr>
      <dsp:spPr>
        <a:xfrm>
          <a:off x="4622229" y="1857199"/>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dirty="0"/>
        </a:p>
      </dsp:txBody>
      <dsp:txXfrm>
        <a:off x="4622229" y="1948820"/>
        <a:ext cx="274124" cy="274864"/>
      </dsp:txXfrm>
    </dsp:sp>
    <dsp:sp modelId="{306316E7-8368-46C2-852A-4C604F98491D}">
      <dsp:nvSpPr>
        <dsp:cNvPr id="0" name=""/>
        <dsp:cNvSpPr/>
      </dsp:nvSpPr>
      <dsp:spPr>
        <a:xfrm>
          <a:off x="5176390" y="479398"/>
          <a:ext cx="1847201" cy="321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La facoltà di esclusione/sostituzione si applica anche ai consorzi ordinari, ai consorzi fra imprese artigiane, nonché ai consorzi stabili limitatamente alle consorziate esecutrici e alle consorziate aventi i requisiti di cui i consorzi si avvalgono </a:t>
          </a:r>
        </a:p>
      </dsp:txBody>
      <dsp:txXfrm>
        <a:off x="5230493" y="533501"/>
        <a:ext cx="1738995" cy="3105502"/>
      </dsp:txXfrm>
    </dsp:sp>
    <dsp:sp modelId="{DBE261FB-7900-4845-A4CB-2D62F9A3C44C}">
      <dsp:nvSpPr>
        <dsp:cNvPr id="0" name=""/>
        <dsp:cNvSpPr/>
      </dsp:nvSpPr>
      <dsp:spPr>
        <a:xfrm>
          <a:off x="7208312" y="1857199"/>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dirty="0"/>
        </a:p>
      </dsp:txBody>
      <dsp:txXfrm>
        <a:off x="7208312" y="1948820"/>
        <a:ext cx="274124" cy="274864"/>
      </dsp:txXfrm>
    </dsp:sp>
    <dsp:sp modelId="{D8D8B98A-8CE5-44B5-AB48-740D44AEA84B}">
      <dsp:nvSpPr>
        <dsp:cNvPr id="0" name=""/>
        <dsp:cNvSpPr/>
      </dsp:nvSpPr>
      <dsp:spPr>
        <a:xfrm>
          <a:off x="7762473" y="514906"/>
          <a:ext cx="1847201" cy="31426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Resta ferma la possibilità per il raggruppamento di adottare misure di </a:t>
          </a:r>
          <a:r>
            <a:rPr lang="it-IT" sz="1000" i="1" kern="1200" dirty="0"/>
            <a:t>self cleaning </a:t>
          </a:r>
          <a:r>
            <a:rPr lang="it-IT" sz="1000" kern="1200" dirty="0"/>
            <a:t>ai sensi dell’art. 96 co. 2 - 6</a:t>
          </a:r>
        </a:p>
      </dsp:txBody>
      <dsp:txXfrm>
        <a:off x="7816576" y="569009"/>
        <a:ext cx="1738995" cy="303448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15A4A-C423-4955-9C4B-CA79161CE7AA}">
      <dsp:nvSpPr>
        <dsp:cNvPr id="0" name=""/>
        <dsp:cNvSpPr/>
      </dsp:nvSpPr>
      <dsp:spPr>
        <a:xfrm>
          <a:off x="4052563" y="1247350"/>
          <a:ext cx="1508773" cy="523706"/>
        </a:xfrm>
        <a:custGeom>
          <a:avLst/>
          <a:gdLst/>
          <a:ahLst/>
          <a:cxnLst/>
          <a:rect l="0" t="0" r="0" b="0"/>
          <a:pathLst>
            <a:path>
              <a:moveTo>
                <a:pt x="0" y="0"/>
              </a:moveTo>
              <a:lnTo>
                <a:pt x="0" y="261853"/>
              </a:lnTo>
              <a:lnTo>
                <a:pt x="1508773" y="261853"/>
              </a:lnTo>
              <a:lnTo>
                <a:pt x="1508773" y="523706"/>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DE48D3C-CD80-4D80-842C-2A55DC11069C}">
      <dsp:nvSpPr>
        <dsp:cNvPr id="0" name=""/>
        <dsp:cNvSpPr/>
      </dsp:nvSpPr>
      <dsp:spPr>
        <a:xfrm>
          <a:off x="2543790" y="1247350"/>
          <a:ext cx="1508773" cy="523706"/>
        </a:xfrm>
        <a:custGeom>
          <a:avLst/>
          <a:gdLst/>
          <a:ahLst/>
          <a:cxnLst/>
          <a:rect l="0" t="0" r="0" b="0"/>
          <a:pathLst>
            <a:path>
              <a:moveTo>
                <a:pt x="1508773" y="0"/>
              </a:moveTo>
              <a:lnTo>
                <a:pt x="1508773" y="261853"/>
              </a:lnTo>
              <a:lnTo>
                <a:pt x="0" y="261853"/>
              </a:lnTo>
              <a:lnTo>
                <a:pt x="0" y="523706"/>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6EED2D4-C151-469D-A44F-3713D91F36FD}">
      <dsp:nvSpPr>
        <dsp:cNvPr id="0" name=""/>
        <dsp:cNvSpPr/>
      </dsp:nvSpPr>
      <dsp:spPr>
        <a:xfrm>
          <a:off x="2805643" y="430"/>
          <a:ext cx="2493840" cy="1246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In sede di presentazione dell’offerta</a:t>
          </a:r>
        </a:p>
      </dsp:txBody>
      <dsp:txXfrm>
        <a:off x="2805643" y="430"/>
        <a:ext cx="2493840" cy="1246920"/>
      </dsp:txXfrm>
    </dsp:sp>
    <dsp:sp modelId="{7930DBB7-9592-4915-BDC1-9C0E1CC76A3F}">
      <dsp:nvSpPr>
        <dsp:cNvPr id="0" name=""/>
        <dsp:cNvSpPr/>
      </dsp:nvSpPr>
      <dsp:spPr>
        <a:xfrm>
          <a:off x="1296870" y="1771057"/>
          <a:ext cx="2493840" cy="1246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Ha comunicato alla stazione appaltante la causa escludente verificatasi prima della presentazione dell’offerta e il venir meno prima della presentazione dell’offerta del requisito di qualificazione, nonché il soggetto che ne è interessato </a:t>
          </a:r>
        </a:p>
        <a:p>
          <a:pPr marL="0" lvl="0" indent="0" algn="ctr" defTabSz="444500">
            <a:lnSpc>
              <a:spcPct val="90000"/>
            </a:lnSpc>
            <a:spcBef>
              <a:spcPct val="0"/>
            </a:spcBef>
            <a:spcAft>
              <a:spcPct val="35000"/>
            </a:spcAft>
            <a:buNone/>
          </a:pPr>
          <a:endParaRPr lang="it-IT" sz="1000" kern="1200" dirty="0"/>
        </a:p>
      </dsp:txBody>
      <dsp:txXfrm>
        <a:off x="1296870" y="1771057"/>
        <a:ext cx="2493840" cy="1246920"/>
      </dsp:txXfrm>
    </dsp:sp>
    <dsp:sp modelId="{770A4696-5D45-4F5F-AC99-6F39C6278EF1}">
      <dsp:nvSpPr>
        <dsp:cNvPr id="0" name=""/>
        <dsp:cNvSpPr/>
      </dsp:nvSpPr>
      <dsp:spPr>
        <a:xfrm>
          <a:off x="4314416" y="1771057"/>
          <a:ext cx="2493840" cy="1246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Ha comprovato le misure adottate ai sensi del comma 2 o l’impossibilità di adottarle prima di quella data</a:t>
          </a:r>
        </a:p>
      </dsp:txBody>
      <dsp:txXfrm>
        <a:off x="4314416" y="1771057"/>
        <a:ext cx="2493840" cy="1246920"/>
      </dsp:txXfrm>
    </dsp:sp>
    <dsp:sp modelId="{E98F1E21-FB52-4A04-87F3-C8385F2A12B5}">
      <dsp:nvSpPr>
        <dsp:cNvPr id="0" name=""/>
        <dsp:cNvSpPr/>
      </dsp:nvSpPr>
      <dsp:spPr>
        <a:xfrm>
          <a:off x="5823189" y="430"/>
          <a:ext cx="2493840" cy="1246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Ha adottato e comunicato le misure di cui al comma 2 prima dell’aggiudicazione, se la causa escludente si è verificata successivamente alla presentazione dell’offerta o il requisito di qualificazione è venuto meno successivamente alla presentazione dell’offerta </a:t>
          </a:r>
        </a:p>
      </dsp:txBody>
      <dsp:txXfrm>
        <a:off x="5823189" y="430"/>
        <a:ext cx="2493840" cy="1246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00844-DD9D-47D8-B1E6-86662937F06E}">
      <dsp:nvSpPr>
        <dsp:cNvPr id="0" name=""/>
        <dsp:cNvSpPr/>
      </dsp:nvSpPr>
      <dsp:spPr>
        <a:xfrm>
          <a:off x="0" y="0"/>
          <a:ext cx="9613900" cy="12325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algn="ctr" defTabSz="622300">
            <a:lnSpc>
              <a:spcPct val="90000"/>
            </a:lnSpc>
            <a:spcBef>
              <a:spcPct val="0"/>
            </a:spcBef>
            <a:spcAft>
              <a:spcPct val="35000"/>
            </a:spcAft>
            <a:buNone/>
          </a:pPr>
          <a:r>
            <a:rPr lang="it-IT" sz="1400" kern="1200" dirty="0"/>
            <a:t>Nei confronti di chi si applicano le cause di esclusione di cui agli artt. 94 e 95?</a:t>
          </a:r>
        </a:p>
        <a:p>
          <a:pPr marL="0" marR="0" lvl="0" indent="0" algn="ctr" defTabSz="914400" eaLnBrk="1" fontAlgn="auto" latinLnBrk="0" hangingPunct="1">
            <a:lnSpc>
              <a:spcPct val="100000"/>
            </a:lnSpc>
            <a:spcBef>
              <a:spcPct val="0"/>
            </a:spcBef>
            <a:spcAft>
              <a:spcPts val="0"/>
            </a:spcAft>
            <a:buClrTx/>
            <a:buSzTx/>
            <a:buFontTx/>
            <a:buNone/>
            <a:tabLst/>
            <a:defRPr/>
          </a:pPr>
          <a:r>
            <a:rPr lang="it-IT" sz="1400" u="sng" kern="1200" dirty="0"/>
            <a:t>Art. 10. co. 1</a:t>
          </a:r>
          <a:r>
            <a:rPr lang="it-IT" sz="1400" kern="1200" dirty="0"/>
            <a:t>: i contratti pubblici non sono affidati agli operatori economici nei confronti dei quali sia stata accertata la sussistenza di cause di esclusione espressamente definite dal codice</a:t>
          </a:r>
        </a:p>
        <a:p>
          <a:pPr marL="0" lvl="0" defTabSz="622300">
            <a:lnSpc>
              <a:spcPct val="90000"/>
            </a:lnSpc>
            <a:spcBef>
              <a:spcPct val="0"/>
            </a:spcBef>
            <a:spcAft>
              <a:spcPct val="35000"/>
            </a:spcAft>
            <a:buNone/>
          </a:pPr>
          <a:endParaRPr lang="it-IT" sz="1400" kern="1200" dirty="0"/>
        </a:p>
      </dsp:txBody>
      <dsp:txXfrm>
        <a:off x="0" y="0"/>
        <a:ext cx="9613900" cy="1232516"/>
      </dsp:txXfrm>
    </dsp:sp>
    <dsp:sp modelId="{F03F054A-562D-47F6-8DE2-2E01F4C14EF7}">
      <dsp:nvSpPr>
        <dsp:cNvPr id="0" name=""/>
        <dsp:cNvSpPr/>
      </dsp:nvSpPr>
      <dsp:spPr>
        <a:xfrm>
          <a:off x="4694" y="1232516"/>
          <a:ext cx="3201503" cy="258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it-IT" sz="1050" b="1" kern="1200" dirty="0"/>
            <a:t>Operatori economici partecipanti alle gare per qualsiasi tipologia di contratti disciplinato dal codice, sia sopra che sotto soglia</a:t>
          </a:r>
        </a:p>
        <a:p>
          <a:pPr marL="0" lvl="0" indent="0" algn="l" defTabSz="466725">
            <a:lnSpc>
              <a:spcPct val="90000"/>
            </a:lnSpc>
            <a:spcBef>
              <a:spcPct val="0"/>
            </a:spcBef>
            <a:spcAft>
              <a:spcPct val="35000"/>
            </a:spcAft>
            <a:buFont typeface="Wingdings" panose="05000000000000000000" pitchFamily="2" charset="2"/>
            <a:buNone/>
          </a:pPr>
          <a:endParaRPr lang="it-IT" sz="1050" u="sng" kern="1200" dirty="0"/>
        </a:p>
        <a:p>
          <a:pPr marL="0" lvl="0" indent="0" algn="l" defTabSz="466725">
            <a:lnSpc>
              <a:spcPct val="90000"/>
            </a:lnSpc>
            <a:spcBef>
              <a:spcPct val="0"/>
            </a:spcBef>
            <a:spcAft>
              <a:spcPct val="35000"/>
            </a:spcAft>
            <a:buFont typeface="Wingdings" panose="05000000000000000000" pitchFamily="2" charset="2"/>
            <a:buNone/>
          </a:pPr>
          <a:endParaRPr lang="it-IT" sz="1050" u="sng" kern="1200" dirty="0"/>
        </a:p>
        <a:p>
          <a:pPr marL="0" lvl="0" indent="0" algn="l" defTabSz="466725">
            <a:lnSpc>
              <a:spcPct val="90000"/>
            </a:lnSpc>
            <a:spcBef>
              <a:spcPct val="0"/>
            </a:spcBef>
            <a:spcAft>
              <a:spcPct val="35000"/>
            </a:spcAft>
            <a:buFont typeface="Wingdings" panose="05000000000000000000" pitchFamily="2" charset="2"/>
            <a:buNone/>
          </a:pPr>
          <a:r>
            <a:rPr lang="it-IT" sz="1050" u="sng" kern="1200" dirty="0"/>
            <a:t>Art. 68 co. 13</a:t>
          </a:r>
          <a:r>
            <a:rPr lang="it-IT" sz="1050" kern="1200" dirty="0"/>
            <a:t>: tutti i partecipanti al raggruppamento e al consorzio ordinario possiedono i requisiti generali di cui all’art. 94 e 95</a:t>
          </a:r>
        </a:p>
        <a:p>
          <a:pPr marL="0" lvl="0" indent="0" algn="l" defTabSz="466725">
            <a:lnSpc>
              <a:spcPct val="90000"/>
            </a:lnSpc>
            <a:spcBef>
              <a:spcPct val="0"/>
            </a:spcBef>
            <a:spcAft>
              <a:spcPct val="35000"/>
            </a:spcAft>
            <a:buFont typeface="Wingdings" panose="05000000000000000000" pitchFamily="2" charset="2"/>
            <a:buNone/>
          </a:pPr>
          <a:endParaRPr lang="it-IT" sz="1050" u="sng" kern="1200" dirty="0"/>
        </a:p>
        <a:p>
          <a:pPr marL="0" lvl="0" indent="0" algn="l" defTabSz="466725">
            <a:lnSpc>
              <a:spcPct val="90000"/>
            </a:lnSpc>
            <a:spcBef>
              <a:spcPct val="0"/>
            </a:spcBef>
            <a:spcAft>
              <a:spcPct val="35000"/>
            </a:spcAft>
            <a:buFont typeface="Wingdings" panose="05000000000000000000" pitchFamily="2" charset="2"/>
            <a:buNone/>
          </a:pPr>
          <a:r>
            <a:rPr lang="it-IT" sz="1050" u="sng" kern="1200" dirty="0"/>
            <a:t>Art. 67 co. 3</a:t>
          </a:r>
          <a:r>
            <a:rPr lang="it-IT" sz="1050" kern="1200" dirty="0"/>
            <a:t>: per gli operatori di cui agli artt. 65 co. 2 e 66 co. 1 lett. g [consorzi stabili] i requisiti sono posseduti [anche] dalle consorziate esecutrici</a:t>
          </a:r>
        </a:p>
        <a:p>
          <a:pPr marL="0" lvl="0" indent="0" algn="l" defTabSz="466725">
            <a:lnSpc>
              <a:spcPct val="90000"/>
            </a:lnSpc>
            <a:spcBef>
              <a:spcPct val="0"/>
            </a:spcBef>
            <a:spcAft>
              <a:spcPct val="35000"/>
            </a:spcAft>
            <a:buFont typeface="Wingdings" panose="05000000000000000000" pitchFamily="2" charset="2"/>
            <a:buNone/>
          </a:pPr>
          <a:endParaRPr lang="it-IT" sz="1050" kern="1200" dirty="0"/>
        </a:p>
        <a:p>
          <a:pPr marL="0" lvl="0" indent="0" algn="l" defTabSz="466725">
            <a:lnSpc>
              <a:spcPct val="90000"/>
            </a:lnSpc>
            <a:spcBef>
              <a:spcPct val="0"/>
            </a:spcBef>
            <a:spcAft>
              <a:spcPct val="35000"/>
            </a:spcAft>
            <a:buFont typeface="Wingdings" panose="05000000000000000000" pitchFamily="2" charset="2"/>
            <a:buNone/>
          </a:pPr>
          <a:r>
            <a:rPr lang="it-IT" sz="1050" kern="1200" dirty="0"/>
            <a:t> </a:t>
          </a:r>
        </a:p>
        <a:p>
          <a:pPr marL="0" lvl="0" indent="0" algn="ctr" defTabSz="466725">
            <a:lnSpc>
              <a:spcPct val="90000"/>
            </a:lnSpc>
            <a:spcBef>
              <a:spcPct val="0"/>
            </a:spcBef>
            <a:spcAft>
              <a:spcPct val="35000"/>
            </a:spcAft>
            <a:buNone/>
          </a:pPr>
          <a:r>
            <a:rPr lang="it-IT" sz="1050" kern="1200" dirty="0"/>
            <a:t>  </a:t>
          </a:r>
        </a:p>
      </dsp:txBody>
      <dsp:txXfrm>
        <a:off x="4694" y="1232516"/>
        <a:ext cx="3201503" cy="2588284"/>
      </dsp:txXfrm>
    </dsp:sp>
    <dsp:sp modelId="{F91B0F9B-E080-4255-827A-BAC3F1695FB8}">
      <dsp:nvSpPr>
        <dsp:cNvPr id="0" name=""/>
        <dsp:cNvSpPr/>
      </dsp:nvSpPr>
      <dsp:spPr>
        <a:xfrm>
          <a:off x="3206198" y="1232516"/>
          <a:ext cx="3201503" cy="258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it-IT" sz="1050" b="1" kern="1200" dirty="0"/>
            <a:t>Soggetti attraverso i cui requisiti gli operatori economici partecipano alle gare</a:t>
          </a:r>
        </a:p>
        <a:p>
          <a:pPr marL="0" lvl="0" indent="0" algn="l" defTabSz="466725">
            <a:lnSpc>
              <a:spcPct val="90000"/>
            </a:lnSpc>
            <a:spcBef>
              <a:spcPct val="0"/>
            </a:spcBef>
            <a:spcAft>
              <a:spcPct val="35000"/>
            </a:spcAft>
            <a:buNone/>
          </a:pPr>
          <a:endParaRPr lang="it-IT" sz="1050" b="0" u="sng" kern="1200" dirty="0"/>
        </a:p>
        <a:p>
          <a:pPr marL="0" lvl="0" indent="0" algn="l" defTabSz="466725">
            <a:lnSpc>
              <a:spcPct val="90000"/>
            </a:lnSpc>
            <a:spcBef>
              <a:spcPct val="0"/>
            </a:spcBef>
            <a:spcAft>
              <a:spcPct val="35000"/>
            </a:spcAft>
            <a:buNone/>
          </a:pPr>
          <a:r>
            <a:rPr lang="it-IT" sz="1050" b="0" u="sng" kern="1200" dirty="0"/>
            <a:t>Art. 104 co. 4</a:t>
          </a:r>
          <a:r>
            <a:rPr lang="it-IT" sz="1050" b="0" kern="1200" dirty="0"/>
            <a:t>: l’impresa ausiliaria è tenuta a dichiarare di essere in possesso dei requisiti di ordine generale </a:t>
          </a:r>
        </a:p>
        <a:p>
          <a:pPr marL="0" lvl="0" indent="0" algn="l" defTabSz="466725">
            <a:lnSpc>
              <a:spcPct val="90000"/>
            </a:lnSpc>
            <a:spcBef>
              <a:spcPct val="0"/>
            </a:spcBef>
            <a:spcAft>
              <a:spcPct val="35000"/>
            </a:spcAft>
            <a:buNone/>
          </a:pPr>
          <a:r>
            <a:rPr lang="it-IT" sz="1050" u="sng" kern="1200" dirty="0"/>
            <a:t>Art. 67 co. 3</a:t>
          </a:r>
          <a:r>
            <a:rPr lang="it-IT" sz="1050" kern="1200" dirty="0"/>
            <a:t>: per gli operatori di cui agli artt. 65 co. 2 e 66 co. 1 lett. g [consorzi stabili] i requisiti sono posseduti [anche] dalle consorziate che prestano i requisiti</a:t>
          </a:r>
        </a:p>
        <a:p>
          <a:pPr marL="0" lvl="0" indent="0" algn="l" defTabSz="466725">
            <a:lnSpc>
              <a:spcPct val="90000"/>
            </a:lnSpc>
            <a:spcBef>
              <a:spcPct val="0"/>
            </a:spcBef>
            <a:spcAft>
              <a:spcPct val="35000"/>
            </a:spcAft>
            <a:buNone/>
          </a:pPr>
          <a:endParaRPr lang="it-IT" sz="1050" b="0" kern="1200" dirty="0"/>
        </a:p>
        <a:p>
          <a:pPr marL="0" lvl="0" indent="0" algn="l" defTabSz="466725">
            <a:lnSpc>
              <a:spcPct val="90000"/>
            </a:lnSpc>
            <a:spcBef>
              <a:spcPct val="0"/>
            </a:spcBef>
            <a:spcAft>
              <a:spcPct val="35000"/>
            </a:spcAft>
            <a:buNone/>
          </a:pPr>
          <a:r>
            <a:rPr lang="it-IT" sz="1050" b="0" kern="1200" dirty="0"/>
            <a:t>Non viene chiarita la posizione dei progettisti indicati: </a:t>
          </a:r>
          <a:r>
            <a:rPr lang="it-IT" sz="1050" b="0" u="sng" kern="1200" dirty="0"/>
            <a:t>art. 44 co. 3</a:t>
          </a:r>
          <a:r>
            <a:rPr lang="it-IT" sz="1050" b="0" kern="1200" dirty="0"/>
            <a:t>: quando il contratto è affidato ai sensi del co 1 [appalto integrato] gli operatori economici possono avvalersi di progettisti qualificati da indicare nell’offerta  </a:t>
          </a:r>
        </a:p>
      </dsp:txBody>
      <dsp:txXfrm>
        <a:off x="3206198" y="1232516"/>
        <a:ext cx="3201503" cy="2588284"/>
      </dsp:txXfrm>
    </dsp:sp>
    <dsp:sp modelId="{03ED31EF-CEDF-4CFA-8E1B-CFE4CD95FE62}">
      <dsp:nvSpPr>
        <dsp:cNvPr id="0" name=""/>
        <dsp:cNvSpPr/>
      </dsp:nvSpPr>
      <dsp:spPr>
        <a:xfrm>
          <a:off x="6407701" y="1232516"/>
          <a:ext cx="3201503" cy="258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b="1" kern="1200" dirty="0"/>
            <a:t>Altri soggetti esecutori</a:t>
          </a:r>
        </a:p>
        <a:p>
          <a:pPr marL="0" lvl="0" indent="0" algn="l" defTabSz="466725">
            <a:lnSpc>
              <a:spcPct val="90000"/>
            </a:lnSpc>
            <a:spcBef>
              <a:spcPct val="0"/>
            </a:spcBef>
            <a:spcAft>
              <a:spcPct val="35000"/>
            </a:spcAft>
            <a:buNone/>
          </a:pPr>
          <a:r>
            <a:rPr lang="it-IT" sz="1000" b="0" u="sng" kern="1200" dirty="0"/>
            <a:t>Art. 119 co. 4</a:t>
          </a:r>
          <a:r>
            <a:rPr lang="it-IT" sz="1000" b="0" kern="1200" dirty="0"/>
            <a:t>:  i soggetti affidatari dei contratti possono affidare in subappalto […] a condizione che […] non sussistano a carico del subappaltatore le cause di esclusione di cui ai requisiti di ordine generale</a:t>
          </a:r>
        </a:p>
        <a:p>
          <a:pPr marL="0" lvl="0" indent="0" algn="l" defTabSz="466725">
            <a:lnSpc>
              <a:spcPct val="90000"/>
            </a:lnSpc>
            <a:spcBef>
              <a:spcPct val="0"/>
            </a:spcBef>
            <a:spcAft>
              <a:spcPct val="35000"/>
            </a:spcAft>
            <a:buNone/>
          </a:pPr>
          <a:endParaRPr lang="it-IT" sz="1000" b="0" kern="1200" dirty="0"/>
        </a:p>
        <a:p>
          <a:pPr marL="0" lvl="0" indent="0" algn="l" defTabSz="466725">
            <a:lnSpc>
              <a:spcPct val="90000"/>
            </a:lnSpc>
            <a:spcBef>
              <a:spcPct val="0"/>
            </a:spcBef>
            <a:spcAft>
              <a:spcPct val="35000"/>
            </a:spcAft>
            <a:buNone/>
          </a:pPr>
          <a:r>
            <a:rPr lang="it-IT" sz="1000" b="0" kern="1200" dirty="0"/>
            <a:t>Non viene chiarita la posizione dei subcontraente: art. </a:t>
          </a:r>
          <a:r>
            <a:rPr lang="it-IT" sz="1000" b="0" u="sng" kern="1200" dirty="0"/>
            <a:t>119 co. 2:</a:t>
          </a:r>
          <a:r>
            <a:rPr lang="it-IT" sz="1000" b="0" kern="1200" dirty="0"/>
            <a:t> l’affidatario comunica alla stazione appaltante […] per tutti i sub-contratti, il nome del subcontraente, l’importo del subcontratto, l’oggetto</a:t>
          </a:r>
        </a:p>
        <a:p>
          <a:pPr marL="0" lvl="0" indent="0" algn="l" defTabSz="466725">
            <a:lnSpc>
              <a:spcPct val="90000"/>
            </a:lnSpc>
            <a:spcBef>
              <a:spcPct val="0"/>
            </a:spcBef>
            <a:spcAft>
              <a:spcPct val="35000"/>
            </a:spcAft>
            <a:buNone/>
          </a:pPr>
          <a:endParaRPr lang="it-IT" sz="1000" b="0" kern="1200" dirty="0"/>
        </a:p>
        <a:p>
          <a:pPr marL="0" lvl="0" indent="0" algn="l" defTabSz="466725">
            <a:lnSpc>
              <a:spcPct val="90000"/>
            </a:lnSpc>
            <a:spcBef>
              <a:spcPct val="0"/>
            </a:spcBef>
            <a:spcAft>
              <a:spcPct val="35000"/>
            </a:spcAft>
            <a:buNone/>
          </a:pPr>
          <a:r>
            <a:rPr lang="it-IT" sz="1000" b="0" kern="1200" dirty="0"/>
            <a:t>Non viene chiarita la posizione dei subappaltatori dei subappaltatori</a:t>
          </a:r>
        </a:p>
        <a:p>
          <a:pPr marL="0" lvl="0" indent="0" algn="ctr" defTabSz="466725">
            <a:lnSpc>
              <a:spcPct val="90000"/>
            </a:lnSpc>
            <a:spcBef>
              <a:spcPct val="0"/>
            </a:spcBef>
            <a:spcAft>
              <a:spcPct val="35000"/>
            </a:spcAft>
            <a:buNone/>
          </a:pPr>
          <a:endParaRPr lang="it-IT" sz="1000" kern="1200" dirty="0"/>
        </a:p>
        <a:p>
          <a:pPr marL="0" lvl="0" indent="0" algn="ctr" defTabSz="466725">
            <a:lnSpc>
              <a:spcPct val="90000"/>
            </a:lnSpc>
            <a:spcBef>
              <a:spcPct val="0"/>
            </a:spcBef>
            <a:spcAft>
              <a:spcPct val="35000"/>
            </a:spcAft>
            <a:buNone/>
          </a:pPr>
          <a:endParaRPr lang="it-IT" sz="1000" kern="1200" dirty="0"/>
        </a:p>
      </dsp:txBody>
      <dsp:txXfrm>
        <a:off x="6407701" y="1232516"/>
        <a:ext cx="3201503" cy="2588284"/>
      </dsp:txXfrm>
    </dsp:sp>
    <dsp:sp modelId="{3E455ADE-57AA-44A9-BC4B-4C5C3426E2AC}">
      <dsp:nvSpPr>
        <dsp:cNvPr id="0" name=""/>
        <dsp:cNvSpPr/>
      </dsp:nvSpPr>
      <dsp:spPr>
        <a:xfrm>
          <a:off x="0" y="3820800"/>
          <a:ext cx="9613900" cy="28758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C2B40-BEB6-4BC0-9918-1DFF688FAE48}">
      <dsp:nvSpPr>
        <dsp:cNvPr id="0" name=""/>
        <dsp:cNvSpPr/>
      </dsp:nvSpPr>
      <dsp:spPr>
        <a:xfrm>
          <a:off x="46" y="6698"/>
          <a:ext cx="4492432" cy="112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t-IT" sz="1400" kern="1200" dirty="0"/>
            <a:t>Cause di esclusione automatica </a:t>
          </a:r>
        </a:p>
        <a:p>
          <a:pPr marL="0" lvl="0" indent="0" algn="ctr" defTabSz="622300">
            <a:lnSpc>
              <a:spcPct val="90000"/>
            </a:lnSpc>
            <a:spcBef>
              <a:spcPct val="0"/>
            </a:spcBef>
            <a:spcAft>
              <a:spcPct val="35000"/>
            </a:spcAft>
            <a:buNone/>
          </a:pPr>
          <a:r>
            <a:rPr lang="it-IT" sz="1400" kern="1200" dirty="0"/>
            <a:t>(art. 94)</a:t>
          </a:r>
        </a:p>
      </dsp:txBody>
      <dsp:txXfrm>
        <a:off x="46" y="6698"/>
        <a:ext cx="4492432" cy="1123200"/>
      </dsp:txXfrm>
    </dsp:sp>
    <dsp:sp modelId="{A58ED947-0215-4DC7-B5BB-160E5E85293F}">
      <dsp:nvSpPr>
        <dsp:cNvPr id="0" name=""/>
        <dsp:cNvSpPr/>
      </dsp:nvSpPr>
      <dsp:spPr>
        <a:xfrm>
          <a:off x="46" y="1129899"/>
          <a:ext cx="4492432" cy="246226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t-IT" sz="1200" kern="1200" dirty="0"/>
            <a:t>Cause di esclusione ad applicazione vincolata: non sussiste alcun margine valutativo della stazione appaltante</a:t>
          </a:r>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Sindacato giurisdizionale pieno </a:t>
          </a:r>
        </a:p>
      </dsp:txBody>
      <dsp:txXfrm>
        <a:off x="46" y="1129899"/>
        <a:ext cx="4492432" cy="2462265"/>
      </dsp:txXfrm>
    </dsp:sp>
    <dsp:sp modelId="{A2182668-B245-48B8-BAF4-3A03D9950F63}">
      <dsp:nvSpPr>
        <dsp:cNvPr id="0" name=""/>
        <dsp:cNvSpPr/>
      </dsp:nvSpPr>
      <dsp:spPr>
        <a:xfrm>
          <a:off x="5121420" y="6698"/>
          <a:ext cx="4492432" cy="112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t-IT" sz="1400" kern="1200" dirty="0"/>
            <a:t>Cause di esclusione non automatica</a:t>
          </a:r>
        </a:p>
        <a:p>
          <a:pPr marL="0" lvl="0" indent="0" algn="ctr" defTabSz="622300">
            <a:lnSpc>
              <a:spcPct val="90000"/>
            </a:lnSpc>
            <a:spcBef>
              <a:spcPct val="0"/>
            </a:spcBef>
            <a:spcAft>
              <a:spcPct val="35000"/>
            </a:spcAft>
            <a:buNone/>
          </a:pPr>
          <a:r>
            <a:rPr lang="it-IT" sz="1400" kern="1200" dirty="0"/>
            <a:t>(art. 95)</a:t>
          </a:r>
        </a:p>
      </dsp:txBody>
      <dsp:txXfrm>
        <a:off x="5121420" y="6698"/>
        <a:ext cx="4492432" cy="1123200"/>
      </dsp:txXfrm>
    </dsp:sp>
    <dsp:sp modelId="{94CA3CD4-47CD-481B-9763-927BFDF320E7}">
      <dsp:nvSpPr>
        <dsp:cNvPr id="0" name=""/>
        <dsp:cNvSpPr/>
      </dsp:nvSpPr>
      <dsp:spPr>
        <a:xfrm>
          <a:off x="5121420" y="1129899"/>
          <a:ext cx="4492432" cy="246226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t-IT" sz="1200" kern="1200" dirty="0"/>
            <a:t>Cause di esclusione che implicano un margine di apprezzamento della stazione appaltante circa la situazione concreta riconducibile al concetto di discrezionalità tecnica</a:t>
          </a:r>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Ad. Plen. 16/2020: ove sia mancata la valutazione della stazione appaltante, una simile valutazione non può essere rimessa al giudice. Osta a ciò, nel caso in cui la valutazione sia mancata, il principio di separazione dei poteri, che in sede processuale trova emersione nel divieto sancito dall’art. 34 co. 2 c.p.a. (secondo cui il giudice non può pronunciare «</a:t>
          </a:r>
          <a:r>
            <a:rPr lang="it-IT" sz="1200" i="1" kern="1200" dirty="0"/>
            <a:t>con riferimento a poteri amministrativi non ancora esercitati</a:t>
          </a:r>
          <a:r>
            <a:rPr lang="it-IT" sz="1200" kern="1200" dirty="0"/>
            <a:t>»). Laddove invece svolta, operano per essa i consolidati limiti del sindacato di legittimità rispetto a valutazioni di carattere discrezionale</a:t>
          </a:r>
        </a:p>
      </dsp:txBody>
      <dsp:txXfrm>
        <a:off x="5121420" y="1129899"/>
        <a:ext cx="4492432" cy="24622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973E6-F4DD-4C2B-BEDA-C386EB405CC4}">
      <dsp:nvSpPr>
        <dsp:cNvPr id="0" name=""/>
        <dsp:cNvSpPr/>
      </dsp:nvSpPr>
      <dsp:spPr>
        <a:xfrm>
          <a:off x="0" y="12545"/>
          <a:ext cx="9613900" cy="10796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Non viene riprodotta la causa di esclusione di cui all’art. 80 co. 5 lett. f bis): presentazione nella procedura di gara in corso e negli affidamenti di subappalti di documentazione o dichiarazioni non veritiere</a:t>
          </a:r>
          <a:endParaRPr lang="it-IT" sz="1000" kern="1200" dirty="0"/>
        </a:p>
        <a:p>
          <a:pPr marL="0" lvl="0" indent="0" algn="ctr" defTabSz="622300">
            <a:lnSpc>
              <a:spcPct val="90000"/>
            </a:lnSpc>
            <a:spcBef>
              <a:spcPct val="0"/>
            </a:spcBef>
            <a:spcAft>
              <a:spcPct val="35000"/>
            </a:spcAft>
            <a:buNone/>
          </a:pPr>
          <a:r>
            <a:rPr lang="it-IT" sz="1000" kern="1200" dirty="0"/>
            <a:t>  </a:t>
          </a:r>
        </a:p>
      </dsp:txBody>
      <dsp:txXfrm>
        <a:off x="0" y="12545"/>
        <a:ext cx="9613900" cy="1079658"/>
      </dsp:txXfrm>
    </dsp:sp>
    <dsp:sp modelId="{D18C73BE-52A2-46E5-9E3A-384FD9D8F0C0}">
      <dsp:nvSpPr>
        <dsp:cNvPr id="0" name=""/>
        <dsp:cNvSpPr/>
      </dsp:nvSpPr>
      <dsp:spPr>
        <a:xfrm>
          <a:off x="4694"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ctr" defTabSz="466725">
            <a:lnSpc>
              <a:spcPct val="90000"/>
            </a:lnSpc>
            <a:spcBef>
              <a:spcPct val="0"/>
            </a:spcBef>
            <a:spcAft>
              <a:spcPct val="35000"/>
            </a:spcAft>
            <a:buNone/>
          </a:pPr>
          <a:r>
            <a:rPr lang="it-IT" sz="1050" b="0" u="sng" kern="1200" dirty="0"/>
            <a:t>Ad. Plen. 16/2020</a:t>
          </a:r>
          <a:r>
            <a:rPr lang="it-IT" sz="1050" b="0" kern="1200" dirty="0"/>
            <a:t> </a:t>
          </a:r>
        </a:p>
        <a:p>
          <a:pPr marL="0" lvl="0" indent="0" algn="ctr" defTabSz="466725">
            <a:lnSpc>
              <a:spcPct val="90000"/>
            </a:lnSpc>
            <a:spcBef>
              <a:spcPct val="0"/>
            </a:spcBef>
            <a:spcAft>
              <a:spcPct val="35000"/>
            </a:spcAft>
            <a:buNone/>
          </a:pPr>
          <a:r>
            <a:rPr lang="it-IT" sz="1050" b="0" kern="1200" dirty="0"/>
            <a:t>«l’ambito di applicazione della lett. f bis) viene giocoforza a restringersi all’ipotesi – di non agevole verificazione – in cui le dichiarazioni rese o la documentazione presentata in sede di gara siano obiettivamente false, senza alcun margine di opinabilità, e non siano finalizzate all’adozione dei provvedimenti di competenza dell’amministrazione relativi all’ammissione, la valutazione delle offerte o l’aggiudicazione o comunque relativa al corretto svolgimento della gara» </a:t>
          </a:r>
        </a:p>
      </dsp:txBody>
      <dsp:txXfrm>
        <a:off x="4694" y="1079658"/>
        <a:ext cx="3201503" cy="2267283"/>
      </dsp:txXfrm>
    </dsp:sp>
    <dsp:sp modelId="{CD0EC02A-407C-4AA3-A3C3-41E4C7376189}">
      <dsp:nvSpPr>
        <dsp:cNvPr id="0" name=""/>
        <dsp:cNvSpPr/>
      </dsp:nvSpPr>
      <dsp:spPr>
        <a:xfrm>
          <a:off x="3206198"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ctr" defTabSz="466725">
            <a:lnSpc>
              <a:spcPct val="90000"/>
            </a:lnSpc>
            <a:spcBef>
              <a:spcPct val="0"/>
            </a:spcBef>
            <a:spcAft>
              <a:spcPct val="35000"/>
            </a:spcAft>
            <a:buNone/>
          </a:pPr>
          <a:r>
            <a:rPr lang="it-IT" sz="1050" u="sng" kern="1200" dirty="0"/>
            <a:t>Art. 96 co. 14</a:t>
          </a:r>
        </a:p>
        <a:p>
          <a:pPr marL="0" lvl="0" indent="0" algn="ctr" defTabSz="466725">
            <a:lnSpc>
              <a:spcPct val="90000"/>
            </a:lnSpc>
            <a:spcBef>
              <a:spcPct val="0"/>
            </a:spcBef>
            <a:spcAft>
              <a:spcPct val="35000"/>
            </a:spcAft>
            <a:buNone/>
          </a:pPr>
          <a:r>
            <a:rPr lang="it-IT" sz="1050" kern="1200" dirty="0"/>
            <a:t>L’operatore economico ha l’obbligo di comunicare alla stazione appaltante la sussistenza dei fatti e dei provvedimenti che possono costituire cause di esclusione ai sensi degli articoli 94 e 95, ove non menzionati nel proprio fascicolo virtuale.</a:t>
          </a:r>
        </a:p>
        <a:p>
          <a:pPr marL="0" lvl="0" indent="0" algn="ctr" defTabSz="466725">
            <a:lnSpc>
              <a:spcPct val="90000"/>
            </a:lnSpc>
            <a:spcBef>
              <a:spcPct val="0"/>
            </a:spcBef>
            <a:spcAft>
              <a:spcPct val="35000"/>
            </a:spcAft>
            <a:buNone/>
          </a:pPr>
          <a:r>
            <a:rPr lang="it-IT" sz="1050" kern="1200" dirty="0"/>
            <a:t>L’omissione di tale comunicazione o la non veridicità della medesima, pur non costituendo di per sé causa di esclusione, può rilevare ai sensi del comma 4 dell’art. 98  </a:t>
          </a:r>
        </a:p>
      </dsp:txBody>
      <dsp:txXfrm>
        <a:off x="3206198" y="1079658"/>
        <a:ext cx="3201503" cy="2267283"/>
      </dsp:txXfrm>
    </dsp:sp>
    <dsp:sp modelId="{DC8D9FD7-E3DE-4F37-B0B0-EE3773E75DFE}">
      <dsp:nvSpPr>
        <dsp:cNvPr id="0" name=""/>
        <dsp:cNvSpPr/>
      </dsp:nvSpPr>
      <dsp:spPr>
        <a:xfrm>
          <a:off x="6407701" y="1079658"/>
          <a:ext cx="3201503" cy="2267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u="sng" kern="1200" dirty="0"/>
            <a:t>Art. 96 co. 15 (art. 80 co. 12 D.Lgs. 50/16)</a:t>
          </a:r>
        </a:p>
        <a:p>
          <a:pPr marL="0" lvl="0" indent="0" algn="ctr" defTabSz="466725">
            <a:lnSpc>
              <a:spcPct val="90000"/>
            </a:lnSpc>
            <a:spcBef>
              <a:spcPct val="0"/>
            </a:spcBef>
            <a:spcAft>
              <a:spcPct val="35000"/>
            </a:spcAft>
            <a:buNone/>
          </a:pPr>
          <a:r>
            <a:rPr lang="it-IT" sz="1050" u="none" kern="1200" dirty="0"/>
            <a:t>In caso di presentazione di falsa dichiarazione o falsa documentazione, nelle procedure di gara e negli affidamenti di subappalto, la stazione appaltante ne dà segnalazione all’ANAC che, se ritiene che siano state rese con dolo o colpa grave tenuto conto della rilevanza o della gravità dei fatti oggetto della falsa dichiarazione o della presentazione di falsa documentazione, dispone l’iscrizione al casellario informatico ai fini dell’esclusione dalle procedure di gara e degli affidamenti di subappalto, ai sensi dell’art. 94, co. 5, lett. e), per un periodo fino a due anni, decorso il quale l’iscrizione è cancellata e perde comunque efficacia  </a:t>
          </a:r>
        </a:p>
      </dsp:txBody>
      <dsp:txXfrm>
        <a:off x="6407701" y="1079658"/>
        <a:ext cx="3201503" cy="2267283"/>
      </dsp:txXfrm>
    </dsp:sp>
    <dsp:sp modelId="{C2A12369-79A9-47BF-B981-4469648D973D}">
      <dsp:nvSpPr>
        <dsp:cNvPr id="0" name=""/>
        <dsp:cNvSpPr/>
      </dsp:nvSpPr>
      <dsp:spPr>
        <a:xfrm>
          <a:off x="0" y="3346942"/>
          <a:ext cx="9613900" cy="2519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429AA-C88F-4D8D-BD29-338B1C36DD1D}">
      <dsp:nvSpPr>
        <dsp:cNvPr id="0" name=""/>
        <dsp:cNvSpPr/>
      </dsp:nvSpPr>
      <dsp:spPr>
        <a:xfrm>
          <a:off x="46" y="8656"/>
          <a:ext cx="4492432"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t-IT" sz="1400" kern="1200" dirty="0"/>
            <a:t>Novità</a:t>
          </a:r>
        </a:p>
      </dsp:txBody>
      <dsp:txXfrm>
        <a:off x="46" y="8656"/>
        <a:ext cx="4492432" cy="864000"/>
      </dsp:txXfrm>
    </dsp:sp>
    <dsp:sp modelId="{0EB431D7-C307-4D1F-86F5-8222EDC55F2F}">
      <dsp:nvSpPr>
        <dsp:cNvPr id="0" name=""/>
        <dsp:cNvSpPr/>
      </dsp:nvSpPr>
      <dsp:spPr>
        <a:xfrm>
          <a:off x="46" y="872656"/>
          <a:ext cx="4492432" cy="27175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t-IT" sz="1200" kern="1200" dirty="0"/>
            <a:t>Rilevano solo le condanne con sentenza definitiva o decreto penale di condanna divenuto irrevocabile</a:t>
          </a:r>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Viene esclusa la rilevanza delle sentenze di applicazione della pena su richiesta ai sensi dell’art. 444 c.p.c. [</a:t>
          </a:r>
          <a:r>
            <a:rPr lang="it-IT" sz="1200" i="1" kern="1200" dirty="0"/>
            <a:t>modifica   dell’art. 445 co. 1bis c.p.c.: «Se non sono applicate pene accessorie, non producono effetti le disposizioni di legge diverse da quelle penali, che equiparano le sentenza prevista dall’art. 444 co. 2 alla sentenza di condanna»</a:t>
          </a:r>
          <a:r>
            <a:rPr lang="it-IT" sz="1200" i="0" kern="1200" dirty="0"/>
            <a:t>]</a:t>
          </a:r>
          <a:endParaRPr lang="it-IT" sz="1200" kern="1200" dirty="0"/>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i="0" kern="1200" dirty="0"/>
            <a:t>Ai sensi dell’art. 98 co. 6 lett. g la sentenza non irrevocabile di applicazione della pena su richiesta ex art. 444 c.p.c. costituisce mezzo di prova adeguato ai fini della valutazione del grave illecito professionale</a:t>
          </a:r>
          <a:r>
            <a:rPr lang="it-IT" sz="1200" i="1" kern="1200" dirty="0"/>
            <a:t> </a:t>
          </a:r>
          <a:endParaRPr lang="it-IT" sz="1200" kern="1200" dirty="0"/>
        </a:p>
        <a:p>
          <a:pPr marL="114300" lvl="1" indent="-114300" algn="l" defTabSz="533400">
            <a:lnSpc>
              <a:spcPct val="90000"/>
            </a:lnSpc>
            <a:spcBef>
              <a:spcPct val="0"/>
            </a:spcBef>
            <a:spcAft>
              <a:spcPct val="15000"/>
            </a:spcAft>
            <a:buChar char="•"/>
          </a:pPr>
          <a:endParaRPr lang="it-IT" sz="1200" kern="1200" dirty="0"/>
        </a:p>
      </dsp:txBody>
      <dsp:txXfrm>
        <a:off x="46" y="872656"/>
        <a:ext cx="4492432" cy="2717550"/>
      </dsp:txXfrm>
    </dsp:sp>
    <dsp:sp modelId="{18F5E66F-FBEF-4A3D-802D-080BF17F1DE7}">
      <dsp:nvSpPr>
        <dsp:cNvPr id="0" name=""/>
        <dsp:cNvSpPr/>
      </dsp:nvSpPr>
      <dsp:spPr>
        <a:xfrm>
          <a:off x="5121420" y="8656"/>
          <a:ext cx="4492432"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t-IT" sz="1400" kern="1200" dirty="0"/>
            <a:t>Restano immutate</a:t>
          </a:r>
        </a:p>
      </dsp:txBody>
      <dsp:txXfrm>
        <a:off x="5121420" y="8656"/>
        <a:ext cx="4492432" cy="864000"/>
      </dsp:txXfrm>
    </dsp:sp>
    <dsp:sp modelId="{6596BE1A-3F4E-41FB-B8C4-7F41D8815E21}">
      <dsp:nvSpPr>
        <dsp:cNvPr id="0" name=""/>
        <dsp:cNvSpPr/>
      </dsp:nvSpPr>
      <dsp:spPr>
        <a:xfrm>
          <a:off x="5121420" y="872656"/>
          <a:ext cx="4492432" cy="27175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t-IT" sz="1200" kern="1200" dirty="0"/>
            <a:t>Le fattispecie tassative di reato previste dall’art. 80, co. 1, D.Lgs. 50/2016</a:t>
          </a:r>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Le ipotesi nelle quali non è disposta l’esclusione stabilite dall’art. 80 co. 3 D.Lgs. 50/2016 ora art. 94 co. 7 [</a:t>
          </a:r>
          <a:r>
            <a:rPr lang="it-IT" sz="1200" i="1" kern="1200" dirty="0"/>
            <a:t>quando il reato è stato depenalizzato/quando è intervenuta la riabilitazione/nei casi di condanna ad una pena accessoria perpetua, quando questa è stata dichiarata estinta ex art. 179 co. 7 c.p. oppure quando il reato è stato dichiarato estinto dopo la condanna oppure in caso di revoca della condanna medesima</a:t>
          </a:r>
          <a:r>
            <a:rPr lang="it-IT" sz="1200" kern="1200" dirty="0"/>
            <a:t>]  </a:t>
          </a:r>
        </a:p>
        <a:p>
          <a:pPr marL="114300" lvl="1" indent="-114300" algn="l" defTabSz="533400">
            <a:lnSpc>
              <a:spcPct val="90000"/>
            </a:lnSpc>
            <a:spcBef>
              <a:spcPct val="0"/>
            </a:spcBef>
            <a:spcAft>
              <a:spcPct val="15000"/>
            </a:spcAft>
            <a:buChar char="•"/>
          </a:pPr>
          <a:endParaRPr lang="it-IT" sz="1200" kern="1200" dirty="0"/>
        </a:p>
        <a:p>
          <a:pPr marL="114300" lvl="1" indent="-114300" algn="l" defTabSz="533400">
            <a:lnSpc>
              <a:spcPct val="90000"/>
            </a:lnSpc>
            <a:spcBef>
              <a:spcPct val="0"/>
            </a:spcBef>
            <a:spcAft>
              <a:spcPct val="15000"/>
            </a:spcAft>
            <a:buChar char="•"/>
          </a:pPr>
          <a:r>
            <a:rPr lang="it-IT" sz="1200" kern="1200" dirty="0"/>
            <a:t>La durata dell’esclusione stabilita dall’art. 80 co. 10 e 10bis</a:t>
          </a:r>
        </a:p>
      </dsp:txBody>
      <dsp:txXfrm>
        <a:off x="5121420" y="872656"/>
        <a:ext cx="4492432" cy="27175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1BD049-2E55-448A-9672-C5327E411C67}">
      <dsp:nvSpPr>
        <dsp:cNvPr id="0" name=""/>
        <dsp:cNvSpPr/>
      </dsp:nvSpPr>
      <dsp:spPr>
        <a:xfrm>
          <a:off x="968900" y="1513"/>
          <a:ext cx="2398780" cy="1439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u="sng" kern="1200" dirty="0"/>
            <a:t>Art. 96 co. 8 lett. a)</a:t>
          </a:r>
        </a:p>
        <a:p>
          <a:pPr marL="0" lvl="0" indent="0" algn="ctr" defTabSz="533400">
            <a:lnSpc>
              <a:spcPct val="90000"/>
            </a:lnSpc>
            <a:spcBef>
              <a:spcPct val="0"/>
            </a:spcBef>
            <a:spcAft>
              <a:spcPct val="35000"/>
            </a:spcAft>
            <a:buNone/>
          </a:pPr>
          <a:r>
            <a:rPr lang="it-IT" sz="1200" kern="1200" dirty="0"/>
            <a:t>In perpetuo, nei casi in cui alla condanna consegue di diritto la pena accessoria perpetua, ai sensi dell’art. 317 bis, co. 1, primo periodo, c.p. salvo che la pena sia dichiarata estinta ex art. 179, co. 7, c.p.</a:t>
          </a:r>
        </a:p>
      </dsp:txBody>
      <dsp:txXfrm>
        <a:off x="968900" y="1513"/>
        <a:ext cx="2398780" cy="1439268"/>
      </dsp:txXfrm>
    </dsp:sp>
    <dsp:sp modelId="{64823C2A-54DC-434C-BF48-87734B4B1443}">
      <dsp:nvSpPr>
        <dsp:cNvPr id="0" name=""/>
        <dsp:cNvSpPr/>
      </dsp:nvSpPr>
      <dsp:spPr>
        <a:xfrm>
          <a:off x="3607559" y="1513"/>
          <a:ext cx="2398780" cy="1439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it-IT" sz="1200" u="sng" kern="1200" dirty="0"/>
            <a:t>Art. 96 co. 8 lett. b)</a:t>
          </a:r>
        </a:p>
        <a:p>
          <a:pPr marL="0" lvl="0" indent="0" algn="ctr" defTabSz="533400">
            <a:lnSpc>
              <a:spcPct val="90000"/>
            </a:lnSpc>
            <a:spcBef>
              <a:spcPct val="0"/>
            </a:spcBef>
            <a:spcAft>
              <a:spcPct val="35000"/>
            </a:spcAft>
            <a:buNone/>
          </a:pPr>
          <a:r>
            <a:rPr lang="it-IT" sz="1200" kern="1200" dirty="0"/>
            <a:t>Per un periodo pari a sette anni nei casi previsti dall’art. 317 bis co. 1, secondo periodo, c.p., salvo che sia intervenuta la riabilitazione</a:t>
          </a:r>
        </a:p>
      </dsp:txBody>
      <dsp:txXfrm>
        <a:off x="3607559" y="1513"/>
        <a:ext cx="2398780" cy="1439268"/>
      </dsp:txXfrm>
    </dsp:sp>
    <dsp:sp modelId="{8753FFB3-5016-4A62-BD5D-367144D6EDF3}">
      <dsp:nvSpPr>
        <dsp:cNvPr id="0" name=""/>
        <dsp:cNvSpPr/>
      </dsp:nvSpPr>
      <dsp:spPr>
        <a:xfrm>
          <a:off x="6246218" y="1513"/>
          <a:ext cx="2398780" cy="1439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it-IT" sz="1200" u="sng" kern="1200" dirty="0"/>
            <a:t>Art. 96 co. 8 lett. c)</a:t>
          </a:r>
        </a:p>
        <a:p>
          <a:pPr marL="0" lvl="0" indent="0" algn="ctr" defTabSz="533400">
            <a:lnSpc>
              <a:spcPct val="90000"/>
            </a:lnSpc>
            <a:spcBef>
              <a:spcPct val="0"/>
            </a:spcBef>
            <a:spcAft>
              <a:spcPct val="35000"/>
            </a:spcAft>
            <a:buNone/>
          </a:pPr>
          <a:r>
            <a:rPr lang="it-IT" sz="1200" kern="1200" dirty="0"/>
            <a:t>Per un periodo pari a cinque anni nei casi diversi da quelli di cui alle lett. a) e b), salvo che sia intervenuta la riabilitazione</a:t>
          </a:r>
        </a:p>
      </dsp:txBody>
      <dsp:txXfrm>
        <a:off x="6246218" y="1513"/>
        <a:ext cx="2398780" cy="1439268"/>
      </dsp:txXfrm>
    </dsp:sp>
    <dsp:sp modelId="{40215E52-68BF-44FB-AAAA-C28B7E00536B}">
      <dsp:nvSpPr>
        <dsp:cNvPr id="0" name=""/>
        <dsp:cNvSpPr/>
      </dsp:nvSpPr>
      <dsp:spPr>
        <a:xfrm>
          <a:off x="1870026" y="1680660"/>
          <a:ext cx="5873846" cy="1439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Nei casi di cui alle lettere b) e c) del comma 8, se la pena principale ha una durata inferiore, rispettivamente, a sette e cinque anni di reclusione, l’effetto escludente che ne deriva si produce per un periodo avete durata pari alla durata della pena principale </a:t>
          </a:r>
        </a:p>
        <a:p>
          <a:pPr marL="0" lvl="0" indent="0" algn="ctr" defTabSz="533400">
            <a:lnSpc>
              <a:spcPct val="90000"/>
            </a:lnSpc>
            <a:spcBef>
              <a:spcPct val="0"/>
            </a:spcBef>
            <a:spcAft>
              <a:spcPct val="35000"/>
            </a:spcAft>
            <a:buNone/>
          </a:pPr>
          <a:r>
            <a:rPr lang="it-IT" sz="1200" kern="1200" dirty="0"/>
            <a:t>(art. 96 co. 9)</a:t>
          </a:r>
        </a:p>
      </dsp:txBody>
      <dsp:txXfrm>
        <a:off x="1870026" y="1680660"/>
        <a:ext cx="5873846" cy="14392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8F3B9-D1D8-47AD-B8C8-F401375CD8C3}">
      <dsp:nvSpPr>
        <dsp:cNvPr id="0" name=""/>
        <dsp:cNvSpPr/>
      </dsp:nvSpPr>
      <dsp:spPr>
        <a:xfrm>
          <a:off x="1173" y="42635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it-IT" sz="1400" u="sng" kern="1200" dirty="0"/>
            <a:t>Fattispecie corrispondente al comma 2 dell’art. 80 D.Lgs. 50/2016</a:t>
          </a:r>
        </a:p>
        <a:p>
          <a:pPr marL="0" lvl="0" indent="0" algn="ctr" defTabSz="622300">
            <a:lnSpc>
              <a:spcPct val="90000"/>
            </a:lnSpc>
            <a:spcBef>
              <a:spcPct val="0"/>
            </a:spcBef>
            <a:spcAft>
              <a:spcPct val="35000"/>
            </a:spcAft>
            <a:buNone/>
          </a:pPr>
          <a:r>
            <a:rPr lang="it-IT" sz="1400" kern="1200" dirty="0"/>
            <a:t>Ragioni di decadenza, di sospensione o di divieto previste dall’art. 67 del D.Lgs. 159/2011 o di un tentativo di infiltrazione mafiosa di cui all’art. 84, comma 4, del medesimo D.Lgs. Resta fermo quanto previsto dagli articoli 88, comma 4 bis, e 92, commi 2 e 3, del D.Lgs.- 159/2011 con riferimento rispettivamente alle comunicazioni antimafia e alle informazioni antimafia</a:t>
          </a:r>
        </a:p>
      </dsp:txBody>
      <dsp:txXfrm>
        <a:off x="1173" y="426352"/>
        <a:ext cx="4576929" cy="2746157"/>
      </dsp:txXfrm>
    </dsp:sp>
    <dsp:sp modelId="{DD49E2AE-4D60-43BF-B9C0-7EB2E84E0384}">
      <dsp:nvSpPr>
        <dsp:cNvPr id="0" name=""/>
        <dsp:cNvSpPr/>
      </dsp:nvSpPr>
      <dsp:spPr>
        <a:xfrm>
          <a:off x="5035796" y="426352"/>
          <a:ext cx="4576929" cy="2746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it-IT" sz="1400" kern="1200" dirty="0"/>
            <a:t>La causa di esclusione di cui all’art. 84, comma 4, D.Lgs. 159/2011 non opera</a:t>
          </a:r>
          <a:r>
            <a:rPr lang="it-IT" sz="1400" u="sng" kern="1200" dirty="0"/>
            <a:t>, se entro la data di aggiudicazione</a:t>
          </a:r>
          <a:r>
            <a:rPr lang="it-IT" sz="1400" kern="1200" dirty="0"/>
            <a:t>, l’impresa sia stata ammessa al controllo giudiziario ai sensi dell’art 34 bis D.Lgs. 159/2011</a:t>
          </a:r>
        </a:p>
        <a:p>
          <a:pPr marL="0" lvl="0" indent="0" algn="ctr" defTabSz="622300">
            <a:lnSpc>
              <a:spcPct val="90000"/>
            </a:lnSpc>
            <a:spcBef>
              <a:spcPct val="0"/>
            </a:spcBef>
            <a:spcAft>
              <a:spcPct val="35000"/>
            </a:spcAft>
            <a:buNone/>
          </a:pPr>
          <a:r>
            <a:rPr lang="it-IT" sz="1400" kern="1200" dirty="0"/>
            <a:t>In nessun caso l’aggiudicazione può subire dilazioni in ragione della pendenza del procedimento suindicato</a:t>
          </a:r>
        </a:p>
      </dsp:txBody>
      <dsp:txXfrm>
        <a:off x="5035796" y="426352"/>
        <a:ext cx="4576929" cy="27461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F151E-00EA-4F35-84A7-CE4C6CD1C4E9}">
      <dsp:nvSpPr>
        <dsp:cNvPr id="0" name=""/>
        <dsp:cNvSpPr/>
      </dsp:nvSpPr>
      <dsp:spPr>
        <a:xfrm>
          <a:off x="2816" y="411898"/>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a) dell’operatore economico ai sensi e nei termini di cui al D.Lgs. 231/2011</a:t>
          </a:r>
        </a:p>
      </dsp:txBody>
      <dsp:txXfrm>
        <a:off x="2816" y="411898"/>
        <a:ext cx="2234480" cy="1340688"/>
      </dsp:txXfrm>
    </dsp:sp>
    <dsp:sp modelId="{81F12314-D751-45A8-9417-A2C4D4C4F57A}">
      <dsp:nvSpPr>
        <dsp:cNvPr id="0" name=""/>
        <dsp:cNvSpPr/>
      </dsp:nvSpPr>
      <dsp:spPr>
        <a:xfrm>
          <a:off x="2460745" y="411898"/>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b) del titolare o del direttore tecnico, se si tratta di impresa individuale</a:t>
          </a:r>
        </a:p>
      </dsp:txBody>
      <dsp:txXfrm>
        <a:off x="2460745" y="411898"/>
        <a:ext cx="2234480" cy="1340688"/>
      </dsp:txXfrm>
    </dsp:sp>
    <dsp:sp modelId="{F06A8A40-7A40-44DC-B414-FA5863514476}">
      <dsp:nvSpPr>
        <dsp:cNvPr id="0" name=""/>
        <dsp:cNvSpPr/>
      </dsp:nvSpPr>
      <dsp:spPr>
        <a:xfrm>
          <a:off x="4918674" y="411898"/>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 di un socio amministratore o del direttore tecnico, se si tratta di società in nome collettivo </a:t>
          </a:r>
        </a:p>
      </dsp:txBody>
      <dsp:txXfrm>
        <a:off x="4918674" y="411898"/>
        <a:ext cx="2234480" cy="1340688"/>
      </dsp:txXfrm>
    </dsp:sp>
    <dsp:sp modelId="{790F9571-349B-4F96-BEB1-E80274ACD3CA}">
      <dsp:nvSpPr>
        <dsp:cNvPr id="0" name=""/>
        <dsp:cNvSpPr/>
      </dsp:nvSpPr>
      <dsp:spPr>
        <a:xfrm>
          <a:off x="7376602" y="411898"/>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d) dei soci accomandatari o del direttore tecnico, se si tratta di società in accomandita semplice</a:t>
          </a:r>
        </a:p>
      </dsp:txBody>
      <dsp:txXfrm>
        <a:off x="7376602" y="411898"/>
        <a:ext cx="2234480" cy="1340688"/>
      </dsp:txXfrm>
    </dsp:sp>
    <dsp:sp modelId="{FA3C442B-A530-4E1A-9382-03EAE434AAE3}">
      <dsp:nvSpPr>
        <dsp:cNvPr id="0" name=""/>
        <dsp:cNvSpPr/>
      </dsp:nvSpPr>
      <dsp:spPr>
        <a:xfrm>
          <a:off x="2816" y="1976034"/>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e) dei membri del CdA cui si stata conferita la legale rappresentanza, ivi compresi gli institori e i procuratori generali</a:t>
          </a:r>
        </a:p>
      </dsp:txBody>
      <dsp:txXfrm>
        <a:off x="2816" y="1976034"/>
        <a:ext cx="2234480" cy="1340688"/>
      </dsp:txXfrm>
    </dsp:sp>
    <dsp:sp modelId="{15414787-0D9F-4566-B75A-CDF2988A2695}">
      <dsp:nvSpPr>
        <dsp:cNvPr id="0" name=""/>
        <dsp:cNvSpPr/>
      </dsp:nvSpPr>
      <dsp:spPr>
        <a:xfrm>
          <a:off x="2460745" y="1976034"/>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f) dei componenti degli organi con poteri di direzione o di vigilanza o dei soggetti muniti di poteri di rappresentanza, di direzione o di controllo</a:t>
          </a:r>
        </a:p>
      </dsp:txBody>
      <dsp:txXfrm>
        <a:off x="2460745" y="1976034"/>
        <a:ext cx="2234480" cy="1340688"/>
      </dsp:txXfrm>
    </dsp:sp>
    <dsp:sp modelId="{328A0952-C266-4290-B587-598F62FF4A25}">
      <dsp:nvSpPr>
        <dsp:cNvPr id="0" name=""/>
        <dsp:cNvSpPr/>
      </dsp:nvSpPr>
      <dsp:spPr>
        <a:xfrm>
          <a:off x="4918674" y="1976034"/>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g) del direttore tecnico o del socio unico</a:t>
          </a:r>
        </a:p>
        <a:p>
          <a:pPr marL="57150" lvl="1" indent="0" algn="l" defTabSz="400050">
            <a:lnSpc>
              <a:spcPct val="90000"/>
            </a:lnSpc>
            <a:spcBef>
              <a:spcPct val="0"/>
            </a:spcBef>
            <a:spcAft>
              <a:spcPct val="15000"/>
            </a:spcAft>
            <a:buChar char="•"/>
          </a:pPr>
          <a:endParaRPr lang="it-IT" sz="900" kern="1200" dirty="0"/>
        </a:p>
        <a:p>
          <a:pPr marL="0" lvl="1" indent="0" algn="ctr" defTabSz="400050">
            <a:lnSpc>
              <a:spcPct val="90000"/>
            </a:lnSpc>
            <a:spcBef>
              <a:spcPct val="0"/>
            </a:spcBef>
            <a:spcAft>
              <a:spcPct val="15000"/>
            </a:spcAft>
            <a:buFontTx/>
            <a:buNone/>
          </a:pPr>
          <a:r>
            <a:rPr lang="it-IT" sz="900" kern="1200" dirty="0"/>
            <a:t>Nel caso in cui il socio sia una persona giuridica l’esclusione va disposta se la sentenza o il decreto ovvero la misura interdittiva sono stati emessi nei confronti dell’amministratore di quest’ultima (art. 94 co. a)</a:t>
          </a:r>
        </a:p>
      </dsp:txBody>
      <dsp:txXfrm>
        <a:off x="4918674" y="1976034"/>
        <a:ext cx="2234480" cy="1340688"/>
      </dsp:txXfrm>
    </dsp:sp>
    <dsp:sp modelId="{1063D682-760C-4C3A-A0AC-0B3A997FF610}">
      <dsp:nvSpPr>
        <dsp:cNvPr id="0" name=""/>
        <dsp:cNvSpPr/>
      </dsp:nvSpPr>
      <dsp:spPr>
        <a:xfrm>
          <a:off x="7376602" y="1976034"/>
          <a:ext cx="2234480" cy="13406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h) dell’amministrazione di fatto nelle ipotesi della lettere precedenti</a:t>
          </a:r>
        </a:p>
      </dsp:txBody>
      <dsp:txXfrm>
        <a:off x="7376602" y="1976034"/>
        <a:ext cx="2234480" cy="134068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A1CCA1B-7834-642A-10EC-06BAC887D5D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dirty="0"/>
          </a:p>
        </p:txBody>
      </p:sp>
      <p:sp>
        <p:nvSpPr>
          <p:cNvPr id="3" name="Segnaposto data 2">
            <a:extLst>
              <a:ext uri="{FF2B5EF4-FFF2-40B4-BE49-F238E27FC236}">
                <a16:creationId xmlns:a16="http://schemas.microsoft.com/office/drawing/2014/main" id="{7507A925-B574-C439-5712-E3358E70562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5C9F96A-881D-4BAC-BE69-4E3ECDD7B910}" type="datetimeFigureOut">
              <a:rPr lang="it-IT" smtClean="0"/>
              <a:t>19/05/2023</a:t>
            </a:fld>
            <a:endParaRPr lang="it-IT" dirty="0"/>
          </a:p>
        </p:txBody>
      </p:sp>
      <p:sp>
        <p:nvSpPr>
          <p:cNvPr id="4" name="Segnaposto piè di pagina 3">
            <a:extLst>
              <a:ext uri="{FF2B5EF4-FFF2-40B4-BE49-F238E27FC236}">
                <a16:creationId xmlns:a16="http://schemas.microsoft.com/office/drawing/2014/main" id="{ACBDF1F1-A771-13B5-0131-D151B62F5DE8}"/>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r>
              <a:rPr lang="it-IT" dirty="0"/>
              <a:t>Avv. Barbara Savorelli</a:t>
            </a:r>
          </a:p>
        </p:txBody>
      </p:sp>
      <p:sp>
        <p:nvSpPr>
          <p:cNvPr id="5" name="Segnaposto numero diapositiva 4">
            <a:extLst>
              <a:ext uri="{FF2B5EF4-FFF2-40B4-BE49-F238E27FC236}">
                <a16:creationId xmlns:a16="http://schemas.microsoft.com/office/drawing/2014/main" id="{DDA59411-BF71-D19F-B362-35BB8D9E1DE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28E96B2-45BA-4742-A3E2-9FACE1505BC6}" type="slidenum">
              <a:rPr lang="it-IT" smtClean="0"/>
              <a:t>‹N›</a:t>
            </a:fld>
            <a:endParaRPr lang="it-IT" dirty="0"/>
          </a:p>
        </p:txBody>
      </p:sp>
    </p:spTree>
    <p:extLst>
      <p:ext uri="{BB962C8B-B14F-4D97-AF65-F5344CB8AC3E}">
        <p14:creationId xmlns:p14="http://schemas.microsoft.com/office/powerpoint/2010/main" val="235140474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2BF7A02-ADD9-41CD-8F7D-5E35AAEBA384}" type="datetimeFigureOut">
              <a:rPr lang="it-IT" smtClean="0"/>
              <a:t>19/05/2023</a:t>
            </a:fld>
            <a:endParaRPr lang="it-IT" dirty="0"/>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r>
              <a:rPr lang="it-IT" dirty="0"/>
              <a:t>Avv. Barbara Savorelli</a:t>
            </a:r>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BB98583-897D-439E-B9DC-DDA34DCAEB63}" type="slidenum">
              <a:rPr lang="it-IT" smtClean="0"/>
              <a:t>‹N›</a:t>
            </a:fld>
            <a:endParaRPr lang="it-IT" dirty="0"/>
          </a:p>
        </p:txBody>
      </p:sp>
    </p:spTree>
    <p:extLst>
      <p:ext uri="{BB962C8B-B14F-4D97-AF65-F5344CB8AC3E}">
        <p14:creationId xmlns:p14="http://schemas.microsoft.com/office/powerpoint/2010/main" val="13514902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F86D636-EF57-4337-9525-BAABFBD0C747}" type="datetime1">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9046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133110D-74E2-4B48-8150-70862EFA341A}"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904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35E9595-FEB1-4D62-8B01-93CB21648D95}"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29294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958637F-3056-4AD6-AD95-ECEACFD0F5D6}"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15304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3908F27-885B-4EF0-878D-E057C8A4B631}"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29756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1499DC8D-F738-4477-91BA-CB81668CD51D}" type="datetime1">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9391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69A94FDE-7D2E-4DF9-A1D5-F04072EB2BCB}" type="datetime1">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0385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7D1ECE-3846-486B-8E34-95078430BDF4}" type="datetime1">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3456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5B4637C-EE1B-48EE-A0F4-CD60ACCE29D2}" type="datetime1">
              <a:rPr lang="en-US" smtClean="0"/>
              <a:t>5/19/2023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2834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29298BF-F4B0-45E7-908E-B28482040467}" type="datetime1">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6030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81F8A85-3E39-4F3C-AAE2-E3A8A603F1A9}" type="datetime1">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5119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D138A37-0980-4494-BCEF-8D58A6502072}"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8940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A591AC2-1B7E-4046-8700-BED65C3DDDDF}" type="datetime1">
              <a:rPr lang="en-US" smtClean="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410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0B10A2E-2E63-4C6B-99BA-80397712000D}" type="datetime1">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062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1D67D1B-D723-4B79-9D81-88EA4BDE5CCA}" type="datetime1">
              <a:rPr lang="en-US" smtClean="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4880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8358798-4449-4AB3-A0EA-37777CE40B54}"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0147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ABD8B11-5A1F-4A87-A6A8-B789AE51C607}" type="datetime1">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37454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74BE210-55F9-4FBC-8F53-05F5A43ACF33}" type="datetime1">
              <a:rPr lang="en-US" smtClean="0"/>
              <a:t>5/19/2023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6810576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46502B-1482-0793-A61D-61B5F11011DC}"/>
              </a:ext>
            </a:extLst>
          </p:cNvPr>
          <p:cNvSpPr>
            <a:spLocks noGrp="1"/>
          </p:cNvSpPr>
          <p:nvPr>
            <p:ph type="ctrTitle"/>
          </p:nvPr>
        </p:nvSpPr>
        <p:spPr>
          <a:xfrm>
            <a:off x="680322" y="2742465"/>
            <a:ext cx="8144134" cy="1373070"/>
          </a:xfrm>
        </p:spPr>
        <p:txBody>
          <a:bodyPr anchor="t">
            <a:normAutofit/>
          </a:bodyPr>
          <a:lstStyle/>
          <a:p>
            <a:pPr algn="ctr"/>
            <a:r>
              <a:rPr lang="it-IT" sz="2000" dirty="0"/>
              <a:t>Le novità del nuovo codice dei contratti pubblici su affidamenti sotto soglia comunitaria e requisiti di partecipazione </a:t>
            </a:r>
            <a:br>
              <a:rPr lang="it-IT" sz="2000" dirty="0"/>
            </a:br>
            <a:br>
              <a:rPr lang="it-IT" sz="2000" dirty="0"/>
            </a:br>
            <a:r>
              <a:rPr lang="it-IT" sz="2000" b="1" dirty="0"/>
              <a:t> I REQUISITI DI PARTECIPAZIONE: I REQUISITI DI ORDINE GENERALE</a:t>
            </a:r>
          </a:p>
        </p:txBody>
      </p:sp>
      <p:sp>
        <p:nvSpPr>
          <p:cNvPr id="3" name="Sottotitolo 2">
            <a:extLst>
              <a:ext uri="{FF2B5EF4-FFF2-40B4-BE49-F238E27FC236}">
                <a16:creationId xmlns:a16="http://schemas.microsoft.com/office/drawing/2014/main" id="{1A28E245-1D45-830C-6F82-F9C331AF0AEC}"/>
              </a:ext>
            </a:extLst>
          </p:cNvPr>
          <p:cNvSpPr>
            <a:spLocks noGrp="1"/>
          </p:cNvSpPr>
          <p:nvPr>
            <p:ph type="subTitle" idx="1"/>
          </p:nvPr>
        </p:nvSpPr>
        <p:spPr/>
        <p:txBody>
          <a:bodyPr anchor="t">
            <a:normAutofit/>
          </a:bodyPr>
          <a:lstStyle/>
          <a:p>
            <a:endParaRPr lang="it-IT" sz="1800" dirty="0"/>
          </a:p>
          <a:p>
            <a:r>
              <a:rPr lang="it-IT" sz="1800" dirty="0"/>
              <a:t>Seminario aggiornamento professionale SOLOM</a:t>
            </a:r>
          </a:p>
          <a:p>
            <a:r>
              <a:rPr lang="it-IT" sz="1800" dirty="0"/>
              <a:t>Relatrice: </a:t>
            </a:r>
            <a:r>
              <a:rPr lang="it-IT" sz="1800" b="1" dirty="0"/>
              <a:t>Avv. Barbara Savorelli </a:t>
            </a:r>
          </a:p>
        </p:txBody>
      </p:sp>
    </p:spTree>
    <p:extLst>
      <p:ext uri="{BB962C8B-B14F-4D97-AF65-F5344CB8AC3E}">
        <p14:creationId xmlns:p14="http://schemas.microsoft.com/office/powerpoint/2010/main" val="247660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01644-0289-E4BF-D5A8-10474435DB32}"/>
              </a:ext>
            </a:extLst>
          </p:cNvPr>
          <p:cNvSpPr>
            <a:spLocks noGrp="1"/>
          </p:cNvSpPr>
          <p:nvPr>
            <p:ph type="title"/>
          </p:nvPr>
        </p:nvSpPr>
        <p:spPr/>
        <p:txBody>
          <a:bodyPr>
            <a:normAutofit/>
          </a:bodyPr>
          <a:lstStyle/>
          <a:p>
            <a:pPr algn="ctr"/>
            <a:r>
              <a:rPr lang="it-IT" sz="2000" dirty="0"/>
              <a:t>LE CAUSE DI ESCLUSIONE AUTOMATICA E LE CAUSE DI ESCLUSIONE NON AUTOMATICA – LE FATTISPECIE</a:t>
            </a:r>
          </a:p>
        </p:txBody>
      </p:sp>
      <p:graphicFrame>
        <p:nvGraphicFramePr>
          <p:cNvPr id="6" name="Tabella 6">
            <a:extLst>
              <a:ext uri="{FF2B5EF4-FFF2-40B4-BE49-F238E27FC236}">
                <a16:creationId xmlns:a16="http://schemas.microsoft.com/office/drawing/2014/main" id="{48D4D12E-67F0-D0A8-3D87-F708110B1BFB}"/>
              </a:ext>
            </a:extLst>
          </p:cNvPr>
          <p:cNvGraphicFramePr>
            <a:graphicFrameLocks noGrp="1"/>
          </p:cNvGraphicFramePr>
          <p:nvPr>
            <p:ph sz="half" idx="1"/>
            <p:extLst>
              <p:ext uri="{D42A27DB-BD31-4B8C-83A1-F6EECF244321}">
                <p14:modId xmlns:p14="http://schemas.microsoft.com/office/powerpoint/2010/main" val="1972212041"/>
              </p:ext>
            </p:extLst>
          </p:nvPr>
        </p:nvGraphicFramePr>
        <p:xfrm>
          <a:off x="680321" y="2185880"/>
          <a:ext cx="4697409" cy="4445000"/>
        </p:xfrm>
        <a:graphic>
          <a:graphicData uri="http://schemas.openxmlformats.org/drawingml/2006/table">
            <a:tbl>
              <a:tblPr firstRow="1" bandRow="1">
                <a:tableStyleId>{5C22544A-7EE6-4342-B048-85BDC9FD1C3A}</a:tableStyleId>
              </a:tblPr>
              <a:tblGrid>
                <a:gridCol w="2045124">
                  <a:extLst>
                    <a:ext uri="{9D8B030D-6E8A-4147-A177-3AD203B41FA5}">
                      <a16:colId xmlns:a16="http://schemas.microsoft.com/office/drawing/2014/main" val="2184151832"/>
                    </a:ext>
                  </a:extLst>
                </a:gridCol>
                <a:gridCol w="1277667">
                  <a:extLst>
                    <a:ext uri="{9D8B030D-6E8A-4147-A177-3AD203B41FA5}">
                      <a16:colId xmlns:a16="http://schemas.microsoft.com/office/drawing/2014/main" val="2796897891"/>
                    </a:ext>
                  </a:extLst>
                </a:gridCol>
                <a:gridCol w="1374618">
                  <a:extLst>
                    <a:ext uri="{9D8B030D-6E8A-4147-A177-3AD203B41FA5}">
                      <a16:colId xmlns:a16="http://schemas.microsoft.com/office/drawing/2014/main" val="3863828983"/>
                    </a:ext>
                  </a:extLst>
                </a:gridCol>
              </a:tblGrid>
              <a:tr h="370840">
                <a:tc gridSpan="3">
                  <a:txBody>
                    <a:bodyPr/>
                    <a:lstStyle/>
                    <a:p>
                      <a:pPr algn="ctr"/>
                      <a:r>
                        <a:rPr lang="it-IT" sz="1000" dirty="0"/>
                        <a:t> CAUSE DI ESCLUSIONE AUTOMATICA</a:t>
                      </a:r>
                    </a:p>
                  </a:txBody>
                  <a:tcPr anchor="ctr"/>
                </a:tc>
                <a:tc hMerge="1">
                  <a:txBody>
                    <a:bodyPr/>
                    <a:lstStyle/>
                    <a:p>
                      <a:endParaRPr lang="it-IT" sz="1000" dirty="0"/>
                    </a:p>
                  </a:txBody>
                  <a:tcPr/>
                </a:tc>
                <a:tc hMerge="1">
                  <a:txBody>
                    <a:bodyPr/>
                    <a:lstStyle/>
                    <a:p>
                      <a:endParaRPr lang="it-IT" sz="1000" dirty="0"/>
                    </a:p>
                  </a:txBody>
                  <a:tcPr/>
                </a:tc>
                <a:extLst>
                  <a:ext uri="{0D108BD9-81ED-4DB2-BD59-A6C34878D82A}">
                    <a16:rowId xmlns:a16="http://schemas.microsoft.com/office/drawing/2014/main" val="3697621808"/>
                  </a:ext>
                </a:extLst>
              </a:tr>
              <a:tr h="370840">
                <a:tc>
                  <a:txBody>
                    <a:bodyPr/>
                    <a:lstStyle/>
                    <a:p>
                      <a:pPr algn="ctr"/>
                      <a:r>
                        <a:rPr lang="it-IT" sz="1000" b="1" dirty="0"/>
                        <a:t>Fattispecie </a:t>
                      </a:r>
                    </a:p>
                  </a:txBody>
                  <a:tcPr anchor="ctr"/>
                </a:tc>
                <a:tc>
                  <a:txBody>
                    <a:bodyPr/>
                    <a:lstStyle/>
                    <a:p>
                      <a:pPr algn="ctr"/>
                      <a:r>
                        <a:rPr lang="it-IT" sz="1000" b="1" dirty="0"/>
                        <a:t>Art. 94 D.Lgs. 36/23</a:t>
                      </a:r>
                    </a:p>
                  </a:txBody>
                  <a:tcPr anchor="ctr"/>
                </a:tc>
                <a:tc>
                  <a:txBody>
                    <a:bodyPr/>
                    <a:lstStyle/>
                    <a:p>
                      <a:pPr algn="ctr"/>
                      <a:r>
                        <a:rPr lang="it-IT" sz="1000" b="1" dirty="0"/>
                        <a:t>Art. 80 D.Lg. 50/16</a:t>
                      </a:r>
                    </a:p>
                  </a:txBody>
                  <a:tcPr anchor="ctr"/>
                </a:tc>
                <a:extLst>
                  <a:ext uri="{0D108BD9-81ED-4DB2-BD59-A6C34878D82A}">
                    <a16:rowId xmlns:a16="http://schemas.microsoft.com/office/drawing/2014/main" val="628607482"/>
                  </a:ext>
                </a:extLst>
              </a:tr>
              <a:tr h="370840">
                <a:tc>
                  <a:txBody>
                    <a:bodyPr/>
                    <a:lstStyle/>
                    <a:p>
                      <a:r>
                        <a:rPr lang="it-IT" sz="1000" dirty="0"/>
                        <a:t>Condanne penali</a:t>
                      </a:r>
                    </a:p>
                  </a:txBody>
                  <a:tcPr anchor="ctr"/>
                </a:tc>
                <a:tc>
                  <a:txBody>
                    <a:bodyPr/>
                    <a:lstStyle/>
                    <a:p>
                      <a:pPr algn="ctr"/>
                      <a:r>
                        <a:rPr lang="it-IT" sz="1000" dirty="0"/>
                        <a:t>co. 1</a:t>
                      </a:r>
                    </a:p>
                  </a:txBody>
                  <a:tcPr anchor="ctr"/>
                </a:tc>
                <a:tc>
                  <a:txBody>
                    <a:bodyPr/>
                    <a:lstStyle/>
                    <a:p>
                      <a:pPr algn="ctr"/>
                      <a:r>
                        <a:rPr lang="it-IT" sz="1000" dirty="0"/>
                        <a:t>co. 1</a:t>
                      </a:r>
                    </a:p>
                  </a:txBody>
                  <a:tcPr anchor="ctr"/>
                </a:tc>
                <a:extLst>
                  <a:ext uri="{0D108BD9-81ED-4DB2-BD59-A6C34878D82A}">
                    <a16:rowId xmlns:a16="http://schemas.microsoft.com/office/drawing/2014/main" val="620729021"/>
                  </a:ext>
                </a:extLst>
              </a:tr>
              <a:tr h="370840">
                <a:tc>
                  <a:txBody>
                    <a:bodyPr/>
                    <a:lstStyle/>
                    <a:p>
                      <a:r>
                        <a:rPr lang="it-IT" sz="1000" dirty="0"/>
                        <a:t>Disposizioni antimafia</a:t>
                      </a:r>
                    </a:p>
                  </a:txBody>
                  <a:tcPr anchor="ctr"/>
                </a:tc>
                <a:tc>
                  <a:txBody>
                    <a:bodyPr/>
                    <a:lstStyle/>
                    <a:p>
                      <a:pPr algn="ctr"/>
                      <a:r>
                        <a:rPr lang="it-IT" sz="1000" dirty="0"/>
                        <a:t>co. 2 </a:t>
                      </a:r>
                    </a:p>
                  </a:txBody>
                  <a:tcPr anchor="ctr"/>
                </a:tc>
                <a:tc>
                  <a:txBody>
                    <a:bodyPr/>
                    <a:lstStyle/>
                    <a:p>
                      <a:pPr algn="ctr"/>
                      <a:r>
                        <a:rPr lang="it-IT" sz="1000" dirty="0"/>
                        <a:t>co. 2</a:t>
                      </a:r>
                    </a:p>
                  </a:txBody>
                  <a:tcPr anchor="ctr"/>
                </a:tc>
                <a:extLst>
                  <a:ext uri="{0D108BD9-81ED-4DB2-BD59-A6C34878D82A}">
                    <a16:rowId xmlns:a16="http://schemas.microsoft.com/office/drawing/2014/main" val="3643668382"/>
                  </a:ext>
                </a:extLst>
              </a:tr>
              <a:tr h="370840">
                <a:tc>
                  <a:txBody>
                    <a:bodyPr/>
                    <a:lstStyle/>
                    <a:p>
                      <a:r>
                        <a:rPr lang="it-IT" sz="1000" dirty="0"/>
                        <a:t>Sanzioni interdittive</a:t>
                      </a:r>
                    </a:p>
                  </a:txBody>
                  <a:tcPr anchor="ctr"/>
                </a:tc>
                <a:tc>
                  <a:txBody>
                    <a:bodyPr/>
                    <a:lstStyle/>
                    <a:p>
                      <a:pPr algn="ctr"/>
                      <a:r>
                        <a:rPr lang="it-IT" sz="1000" dirty="0"/>
                        <a:t>co. 5 lett. a </a:t>
                      </a:r>
                    </a:p>
                  </a:txBody>
                  <a:tcPr anchor="ctr"/>
                </a:tc>
                <a:tc>
                  <a:txBody>
                    <a:bodyPr/>
                    <a:lstStyle/>
                    <a:p>
                      <a:pPr algn="ctr"/>
                      <a:r>
                        <a:rPr lang="it-IT" sz="1000" dirty="0"/>
                        <a:t>co. 5 lett. f</a:t>
                      </a:r>
                    </a:p>
                  </a:txBody>
                  <a:tcPr anchor="ctr"/>
                </a:tc>
                <a:extLst>
                  <a:ext uri="{0D108BD9-81ED-4DB2-BD59-A6C34878D82A}">
                    <a16:rowId xmlns:a16="http://schemas.microsoft.com/office/drawing/2014/main" val="1851212205"/>
                  </a:ext>
                </a:extLst>
              </a:tr>
              <a:tr h="370840">
                <a:tc>
                  <a:txBody>
                    <a:bodyPr/>
                    <a:lstStyle/>
                    <a:p>
                      <a:r>
                        <a:rPr lang="it-IT" sz="1000" dirty="0"/>
                        <a:t>Violazione norma su collocamento disabili</a:t>
                      </a:r>
                    </a:p>
                  </a:txBody>
                  <a:tcPr anchor="ctr"/>
                </a:tc>
                <a:tc>
                  <a:txBody>
                    <a:bodyPr/>
                    <a:lstStyle/>
                    <a:p>
                      <a:pPr algn="ctr"/>
                      <a:r>
                        <a:rPr lang="it-IT" sz="1000" dirty="0"/>
                        <a:t>co. 5 lett. b </a:t>
                      </a:r>
                    </a:p>
                  </a:txBody>
                  <a:tcPr anchor="ctr"/>
                </a:tc>
                <a:tc>
                  <a:txBody>
                    <a:bodyPr/>
                    <a:lstStyle/>
                    <a:p>
                      <a:pPr algn="ctr"/>
                      <a:r>
                        <a:rPr lang="it-IT" sz="1000" dirty="0"/>
                        <a:t>co. 5 lett. i</a:t>
                      </a:r>
                    </a:p>
                  </a:txBody>
                  <a:tcPr anchor="ctr"/>
                </a:tc>
                <a:extLst>
                  <a:ext uri="{0D108BD9-81ED-4DB2-BD59-A6C34878D82A}">
                    <a16:rowId xmlns:a16="http://schemas.microsoft.com/office/drawing/2014/main" val="2189509265"/>
                  </a:ext>
                </a:extLst>
              </a:tr>
              <a:tr h="370840">
                <a:tc>
                  <a:txBody>
                    <a:bodyPr/>
                    <a:lstStyle/>
                    <a:p>
                      <a:r>
                        <a:rPr lang="it-IT" sz="1000" dirty="0"/>
                        <a:t>Procedure concorsuali</a:t>
                      </a:r>
                    </a:p>
                  </a:txBody>
                  <a:tcPr anchor="ctr"/>
                </a:tc>
                <a:tc>
                  <a:txBody>
                    <a:bodyPr/>
                    <a:lstStyle/>
                    <a:p>
                      <a:pPr algn="ctr"/>
                      <a:r>
                        <a:rPr lang="it-IT" sz="1000" dirty="0"/>
                        <a:t>co. 5 lett. d</a:t>
                      </a:r>
                    </a:p>
                  </a:txBody>
                  <a:tcPr anchor="ctr"/>
                </a:tc>
                <a:tc>
                  <a:txBody>
                    <a:bodyPr/>
                    <a:lstStyle/>
                    <a:p>
                      <a:pPr algn="ctr"/>
                      <a:r>
                        <a:rPr lang="it-IT" sz="1000" dirty="0"/>
                        <a:t>co. 5 lett. b</a:t>
                      </a:r>
                    </a:p>
                  </a:txBody>
                  <a:tcPr anchor="ctr"/>
                </a:tc>
                <a:extLst>
                  <a:ext uri="{0D108BD9-81ED-4DB2-BD59-A6C34878D82A}">
                    <a16:rowId xmlns:a16="http://schemas.microsoft.com/office/drawing/2014/main" val="2467522986"/>
                  </a:ext>
                </a:extLst>
              </a:tr>
              <a:tr h="370840">
                <a:tc>
                  <a:txBody>
                    <a:bodyPr/>
                    <a:lstStyle/>
                    <a:p>
                      <a:r>
                        <a:rPr lang="it-IT" sz="1000" dirty="0"/>
                        <a:t>Iscrizione casellario ANAC per false dichiarazioni nelle procedure di gara</a:t>
                      </a:r>
                    </a:p>
                  </a:txBody>
                  <a:tcPr anchor="ctr"/>
                </a:tc>
                <a:tc>
                  <a:txBody>
                    <a:bodyPr/>
                    <a:lstStyle/>
                    <a:p>
                      <a:pPr algn="ctr"/>
                      <a:r>
                        <a:rPr lang="it-IT" sz="1000" dirty="0"/>
                        <a:t>co. 5 lett. e </a:t>
                      </a:r>
                    </a:p>
                  </a:txBody>
                  <a:tcPr anchor="ctr"/>
                </a:tc>
                <a:tc>
                  <a:txBody>
                    <a:bodyPr/>
                    <a:lstStyle/>
                    <a:p>
                      <a:pPr algn="ctr"/>
                      <a:r>
                        <a:rPr lang="it-IT" sz="1000" dirty="0"/>
                        <a:t>co. 5 lett. f </a:t>
                      </a:r>
                      <a:r>
                        <a:rPr lang="it-IT" sz="1000" i="1" dirty="0"/>
                        <a:t>ter</a:t>
                      </a:r>
                    </a:p>
                  </a:txBody>
                  <a:tcPr anchor="ctr"/>
                </a:tc>
                <a:extLst>
                  <a:ext uri="{0D108BD9-81ED-4DB2-BD59-A6C34878D82A}">
                    <a16:rowId xmlns:a16="http://schemas.microsoft.com/office/drawing/2014/main" val="1713192042"/>
                  </a:ext>
                </a:extLst>
              </a:tr>
              <a:tr h="370840">
                <a:tc>
                  <a:txBody>
                    <a:bodyPr/>
                    <a:lstStyle/>
                    <a:p>
                      <a:r>
                        <a:rPr lang="it-IT" sz="1000" dirty="0"/>
                        <a:t>Iscrizione casellario ANAC per false dichiarazioni ai fini dell’attestazione di qualificazione</a:t>
                      </a:r>
                    </a:p>
                  </a:txBody>
                  <a:tcPr anchor="ctr"/>
                </a:tc>
                <a:tc>
                  <a:txBody>
                    <a:bodyPr/>
                    <a:lstStyle/>
                    <a:p>
                      <a:pPr algn="ctr"/>
                      <a:r>
                        <a:rPr lang="it-IT" sz="1000" dirty="0"/>
                        <a:t>co. 5 lett. f</a:t>
                      </a:r>
                    </a:p>
                  </a:txBody>
                  <a:tcPr anchor="ctr"/>
                </a:tc>
                <a:tc>
                  <a:txBody>
                    <a:bodyPr/>
                    <a:lstStyle/>
                    <a:p>
                      <a:pPr algn="ctr"/>
                      <a:r>
                        <a:rPr lang="it-IT" sz="1000" dirty="0"/>
                        <a:t>co. 5 lett. g</a:t>
                      </a:r>
                    </a:p>
                  </a:txBody>
                  <a:tcPr anchor="ctr"/>
                </a:tc>
                <a:extLst>
                  <a:ext uri="{0D108BD9-81ED-4DB2-BD59-A6C34878D82A}">
                    <a16:rowId xmlns:a16="http://schemas.microsoft.com/office/drawing/2014/main" val="1002121724"/>
                  </a:ext>
                </a:extLst>
              </a:tr>
              <a:tr h="370840">
                <a:tc>
                  <a:txBody>
                    <a:bodyPr/>
                    <a:lstStyle/>
                    <a:p>
                      <a:r>
                        <a:rPr lang="it-IT" sz="1000" dirty="0"/>
                        <a:t>Violazioni definitivamente accertate ad obblighi di pagamento tasse e imposte</a:t>
                      </a:r>
                    </a:p>
                  </a:txBody>
                  <a:tcPr anchor="ctr"/>
                </a:tc>
                <a:tc>
                  <a:txBody>
                    <a:bodyPr/>
                    <a:lstStyle/>
                    <a:p>
                      <a:pPr algn="ctr"/>
                      <a:r>
                        <a:rPr lang="it-IT" sz="1000" dirty="0"/>
                        <a:t>co. 6 </a:t>
                      </a:r>
                    </a:p>
                  </a:txBody>
                  <a:tcPr anchor="ctr"/>
                </a:tc>
                <a:tc>
                  <a:txBody>
                    <a:bodyPr/>
                    <a:lstStyle/>
                    <a:p>
                      <a:pPr algn="ctr"/>
                      <a:r>
                        <a:rPr lang="it-IT" sz="1000" dirty="0"/>
                        <a:t>co. 4 </a:t>
                      </a:r>
                    </a:p>
                  </a:txBody>
                  <a:tcPr anchor="ctr"/>
                </a:tc>
                <a:extLst>
                  <a:ext uri="{0D108BD9-81ED-4DB2-BD59-A6C34878D82A}">
                    <a16:rowId xmlns:a16="http://schemas.microsoft.com/office/drawing/2014/main" val="2271909119"/>
                  </a:ext>
                </a:extLst>
              </a:tr>
            </a:tbl>
          </a:graphicData>
        </a:graphic>
      </p:graphicFrame>
      <p:graphicFrame>
        <p:nvGraphicFramePr>
          <p:cNvPr id="7" name="Tabella 7">
            <a:extLst>
              <a:ext uri="{FF2B5EF4-FFF2-40B4-BE49-F238E27FC236}">
                <a16:creationId xmlns:a16="http://schemas.microsoft.com/office/drawing/2014/main" id="{A5DE9AA4-719C-9056-D409-6D39FAF47A09}"/>
              </a:ext>
            </a:extLst>
          </p:cNvPr>
          <p:cNvGraphicFramePr>
            <a:graphicFrameLocks noGrp="1"/>
          </p:cNvGraphicFramePr>
          <p:nvPr>
            <p:ph sz="half" idx="2"/>
            <p:extLst>
              <p:ext uri="{D42A27DB-BD31-4B8C-83A1-F6EECF244321}">
                <p14:modId xmlns:p14="http://schemas.microsoft.com/office/powerpoint/2010/main" val="3936664748"/>
              </p:ext>
            </p:extLst>
          </p:nvPr>
        </p:nvGraphicFramePr>
        <p:xfrm>
          <a:off x="5593596" y="2185880"/>
          <a:ext cx="4700586" cy="3881120"/>
        </p:xfrm>
        <a:graphic>
          <a:graphicData uri="http://schemas.openxmlformats.org/drawingml/2006/table">
            <a:tbl>
              <a:tblPr firstRow="1" bandRow="1">
                <a:tableStyleId>{5C22544A-7EE6-4342-B048-85BDC9FD1C3A}</a:tableStyleId>
              </a:tblPr>
              <a:tblGrid>
                <a:gridCol w="1801503">
                  <a:extLst>
                    <a:ext uri="{9D8B030D-6E8A-4147-A177-3AD203B41FA5}">
                      <a16:colId xmlns:a16="http://schemas.microsoft.com/office/drawing/2014/main" val="2225637338"/>
                    </a:ext>
                  </a:extLst>
                </a:gridCol>
                <a:gridCol w="1322019">
                  <a:extLst>
                    <a:ext uri="{9D8B030D-6E8A-4147-A177-3AD203B41FA5}">
                      <a16:colId xmlns:a16="http://schemas.microsoft.com/office/drawing/2014/main" val="2859000045"/>
                    </a:ext>
                  </a:extLst>
                </a:gridCol>
                <a:gridCol w="1577064">
                  <a:extLst>
                    <a:ext uri="{9D8B030D-6E8A-4147-A177-3AD203B41FA5}">
                      <a16:colId xmlns:a16="http://schemas.microsoft.com/office/drawing/2014/main" val="3429902928"/>
                    </a:ext>
                  </a:extLst>
                </a:gridCol>
              </a:tblGrid>
              <a:tr h="370840">
                <a:tc gridSpan="3">
                  <a:txBody>
                    <a:bodyPr/>
                    <a:lstStyle/>
                    <a:p>
                      <a:pPr algn="ctr"/>
                      <a:r>
                        <a:rPr lang="it-IT" sz="1000" dirty="0"/>
                        <a:t>CAUSE DI ESCLUSIONE NON AUTOMATICA</a:t>
                      </a:r>
                    </a:p>
                  </a:txBody>
                  <a:tcPr anchor="ct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3118915292"/>
                  </a:ext>
                </a:extLst>
              </a:tr>
              <a:tr h="370840">
                <a:tc>
                  <a:txBody>
                    <a:bodyPr/>
                    <a:lstStyle/>
                    <a:p>
                      <a:pPr algn="ctr"/>
                      <a:r>
                        <a:rPr lang="it-IT" sz="1000" b="1" dirty="0"/>
                        <a:t>Fattispecie</a:t>
                      </a:r>
                    </a:p>
                  </a:txBody>
                  <a:tcPr anchor="ctr"/>
                </a:tc>
                <a:tc>
                  <a:txBody>
                    <a:bodyPr/>
                    <a:lstStyle/>
                    <a:p>
                      <a:pPr algn="ctr"/>
                      <a:r>
                        <a:rPr lang="it-IT" sz="1000" b="1" dirty="0"/>
                        <a:t>Art. 95 D.LGS 36/23</a:t>
                      </a:r>
                    </a:p>
                  </a:txBody>
                  <a:tcPr anchor="ctr"/>
                </a:tc>
                <a:tc>
                  <a:txBody>
                    <a:bodyPr/>
                    <a:lstStyle/>
                    <a:p>
                      <a:pPr algn="ctr"/>
                      <a:r>
                        <a:rPr lang="it-IT" sz="1000" b="1" dirty="0"/>
                        <a:t>Art. 80 D.Lgs. 50/2016</a:t>
                      </a:r>
                    </a:p>
                  </a:txBody>
                  <a:tcPr anchor="ctr"/>
                </a:tc>
                <a:extLst>
                  <a:ext uri="{0D108BD9-81ED-4DB2-BD59-A6C34878D82A}">
                    <a16:rowId xmlns:a16="http://schemas.microsoft.com/office/drawing/2014/main" val="2976849486"/>
                  </a:ext>
                </a:extLst>
              </a:tr>
              <a:tr h="370840">
                <a:tc>
                  <a:txBody>
                    <a:bodyPr/>
                    <a:lstStyle/>
                    <a:p>
                      <a:pPr algn="ctr"/>
                      <a:r>
                        <a:rPr lang="it-IT" sz="1000" dirty="0"/>
                        <a:t>Gravi infrazioni in materia di salute, sicurezza, ambientale, sociale e del lavoro </a:t>
                      </a:r>
                    </a:p>
                  </a:txBody>
                  <a:tcPr anchor="ctr"/>
                </a:tc>
                <a:tc>
                  <a:txBody>
                    <a:bodyPr/>
                    <a:lstStyle/>
                    <a:p>
                      <a:pPr algn="ctr"/>
                      <a:r>
                        <a:rPr lang="it-IT" sz="1000" dirty="0"/>
                        <a:t>co. 1 lett. a</a:t>
                      </a:r>
                    </a:p>
                  </a:txBody>
                  <a:tcPr anchor="ctr"/>
                </a:tc>
                <a:tc>
                  <a:txBody>
                    <a:bodyPr/>
                    <a:lstStyle/>
                    <a:p>
                      <a:pPr algn="ctr"/>
                      <a:r>
                        <a:rPr lang="it-IT" sz="1000" dirty="0"/>
                        <a:t>co. 5 lett. a </a:t>
                      </a:r>
                    </a:p>
                  </a:txBody>
                  <a:tcPr anchor="ctr"/>
                </a:tc>
                <a:extLst>
                  <a:ext uri="{0D108BD9-81ED-4DB2-BD59-A6C34878D82A}">
                    <a16:rowId xmlns:a16="http://schemas.microsoft.com/office/drawing/2014/main" val="42014533"/>
                  </a:ext>
                </a:extLst>
              </a:tr>
              <a:tr h="370840">
                <a:tc>
                  <a:txBody>
                    <a:bodyPr/>
                    <a:lstStyle/>
                    <a:p>
                      <a:pPr algn="ctr"/>
                      <a:r>
                        <a:rPr lang="it-IT" sz="1000" dirty="0"/>
                        <a:t>Conflitto di interesse</a:t>
                      </a:r>
                    </a:p>
                  </a:txBody>
                  <a:tcPr anchor="ctr"/>
                </a:tc>
                <a:tc>
                  <a:txBody>
                    <a:bodyPr/>
                    <a:lstStyle/>
                    <a:p>
                      <a:pPr algn="ctr"/>
                      <a:r>
                        <a:rPr lang="it-IT" sz="1000" dirty="0"/>
                        <a:t>co. 1 lett. b </a:t>
                      </a:r>
                    </a:p>
                  </a:txBody>
                  <a:tcPr anchor="ctr"/>
                </a:tc>
                <a:tc>
                  <a:txBody>
                    <a:bodyPr/>
                    <a:lstStyle/>
                    <a:p>
                      <a:pPr algn="ctr"/>
                      <a:r>
                        <a:rPr lang="it-IT" sz="1000" dirty="0"/>
                        <a:t>co. 5 lett. d </a:t>
                      </a:r>
                    </a:p>
                  </a:txBody>
                  <a:tcPr anchor="ctr"/>
                </a:tc>
                <a:extLst>
                  <a:ext uri="{0D108BD9-81ED-4DB2-BD59-A6C34878D82A}">
                    <a16:rowId xmlns:a16="http://schemas.microsoft.com/office/drawing/2014/main" val="2355239053"/>
                  </a:ext>
                </a:extLst>
              </a:tr>
              <a:tr h="370840">
                <a:tc>
                  <a:txBody>
                    <a:bodyPr/>
                    <a:lstStyle/>
                    <a:p>
                      <a:pPr algn="ctr"/>
                      <a:r>
                        <a:rPr lang="it-IT" sz="1000" dirty="0"/>
                        <a:t>Distorsione della concorrenza per precedente coinvolgimento</a:t>
                      </a:r>
                    </a:p>
                  </a:txBody>
                  <a:tcPr anchor="ctr"/>
                </a:tc>
                <a:tc>
                  <a:txBody>
                    <a:bodyPr/>
                    <a:lstStyle/>
                    <a:p>
                      <a:pPr algn="ctr"/>
                      <a:r>
                        <a:rPr lang="it-IT" sz="1000" dirty="0"/>
                        <a:t>co. 1 lett. c </a:t>
                      </a:r>
                    </a:p>
                  </a:txBody>
                  <a:tcPr anchor="ctr"/>
                </a:tc>
                <a:tc>
                  <a:txBody>
                    <a:bodyPr/>
                    <a:lstStyle/>
                    <a:p>
                      <a:pPr algn="ctr"/>
                      <a:r>
                        <a:rPr lang="it-IT" sz="1000" dirty="0"/>
                        <a:t>co. 5 lett. e </a:t>
                      </a:r>
                    </a:p>
                  </a:txBody>
                  <a:tcPr anchor="ctr"/>
                </a:tc>
                <a:extLst>
                  <a:ext uri="{0D108BD9-81ED-4DB2-BD59-A6C34878D82A}">
                    <a16:rowId xmlns:a16="http://schemas.microsoft.com/office/drawing/2014/main" val="2662695223"/>
                  </a:ext>
                </a:extLst>
              </a:tr>
              <a:tr h="370840">
                <a:tc>
                  <a:txBody>
                    <a:bodyPr/>
                    <a:lstStyle/>
                    <a:p>
                      <a:pPr algn="ctr"/>
                      <a:r>
                        <a:rPr lang="it-IT" sz="1000" dirty="0"/>
                        <a:t>Riconducibilità ad unico centro decisionale</a:t>
                      </a:r>
                    </a:p>
                  </a:txBody>
                  <a:tcPr anchor="ctr"/>
                </a:tc>
                <a:tc>
                  <a:txBody>
                    <a:bodyPr/>
                    <a:lstStyle/>
                    <a:p>
                      <a:pPr algn="ctr"/>
                      <a:r>
                        <a:rPr lang="it-IT" sz="1000" dirty="0"/>
                        <a:t>co. 1 lett. d </a:t>
                      </a:r>
                    </a:p>
                  </a:txBody>
                  <a:tcPr anchor="ctr"/>
                </a:tc>
                <a:tc>
                  <a:txBody>
                    <a:bodyPr/>
                    <a:lstStyle/>
                    <a:p>
                      <a:pPr algn="ctr"/>
                      <a:r>
                        <a:rPr lang="it-IT" sz="1000" dirty="0"/>
                        <a:t>co. 5 lett. m </a:t>
                      </a:r>
                    </a:p>
                  </a:txBody>
                  <a:tcPr anchor="ctr"/>
                </a:tc>
                <a:extLst>
                  <a:ext uri="{0D108BD9-81ED-4DB2-BD59-A6C34878D82A}">
                    <a16:rowId xmlns:a16="http://schemas.microsoft.com/office/drawing/2014/main" val="1657117643"/>
                  </a:ext>
                </a:extLst>
              </a:tr>
              <a:tr h="370840">
                <a:tc>
                  <a:txBody>
                    <a:bodyPr/>
                    <a:lstStyle/>
                    <a:p>
                      <a:pPr algn="ctr"/>
                      <a:r>
                        <a:rPr lang="it-IT" sz="1000" dirty="0"/>
                        <a:t>Illecito professionale</a:t>
                      </a:r>
                    </a:p>
                  </a:txBody>
                  <a:tcPr anchor="ctr"/>
                </a:tc>
                <a:tc>
                  <a:txBody>
                    <a:bodyPr/>
                    <a:lstStyle/>
                    <a:p>
                      <a:pPr algn="ctr"/>
                      <a:r>
                        <a:rPr lang="it-IT" sz="1000" dirty="0"/>
                        <a:t>co. 1 lett. e/art. 98 </a:t>
                      </a:r>
                    </a:p>
                  </a:txBody>
                  <a:tcPr anchor="ctr"/>
                </a:tc>
                <a:tc>
                  <a:txBody>
                    <a:bodyPr/>
                    <a:lstStyle/>
                    <a:p>
                      <a:pPr algn="ctr"/>
                      <a:r>
                        <a:rPr lang="it-IT" sz="1000" dirty="0"/>
                        <a:t>co 5, lett. c – c </a:t>
                      </a:r>
                      <a:r>
                        <a:rPr lang="it-IT" sz="1000" i="1" dirty="0"/>
                        <a:t>bis – </a:t>
                      </a:r>
                      <a:r>
                        <a:rPr lang="it-IT" sz="1000" dirty="0"/>
                        <a:t>c </a:t>
                      </a:r>
                      <a:r>
                        <a:rPr lang="it-IT" sz="1000" i="1" dirty="0"/>
                        <a:t>ter –</a:t>
                      </a:r>
                      <a:r>
                        <a:rPr lang="it-IT" sz="1000" dirty="0"/>
                        <a:t>c </a:t>
                      </a:r>
                      <a:r>
                        <a:rPr lang="it-IT" sz="1000" i="1" dirty="0"/>
                        <a:t>quater - </a:t>
                      </a:r>
                      <a:r>
                        <a:rPr lang="it-IT" sz="1000" i="0" dirty="0"/>
                        <a:t>h</a:t>
                      </a:r>
                      <a:r>
                        <a:rPr lang="it-IT" sz="1000" i="1" dirty="0"/>
                        <a:t> </a:t>
                      </a:r>
                      <a:r>
                        <a:rPr lang="it-IT" sz="1000" dirty="0"/>
                        <a:t> - l</a:t>
                      </a:r>
                    </a:p>
                  </a:txBody>
                  <a:tcPr anchor="ctr"/>
                </a:tc>
                <a:extLst>
                  <a:ext uri="{0D108BD9-81ED-4DB2-BD59-A6C34878D82A}">
                    <a16:rowId xmlns:a16="http://schemas.microsoft.com/office/drawing/2014/main" val="1965760436"/>
                  </a:ext>
                </a:extLst>
              </a:tr>
              <a:tr h="370840">
                <a:tc>
                  <a:txBody>
                    <a:bodyPr/>
                    <a:lstStyle/>
                    <a:p>
                      <a:pPr algn="ctr"/>
                      <a:r>
                        <a:rPr lang="it-IT" sz="1000" dirty="0"/>
                        <a:t>Violazione non definitivamente accertate ad obblighi di pagamento di tasse e imposte </a:t>
                      </a:r>
                    </a:p>
                  </a:txBody>
                  <a:tcPr anchor="ctr"/>
                </a:tc>
                <a:tc>
                  <a:txBody>
                    <a:bodyPr/>
                    <a:lstStyle/>
                    <a:p>
                      <a:pPr algn="ctr"/>
                      <a:r>
                        <a:rPr lang="it-IT" sz="1000" dirty="0"/>
                        <a:t>co. 2 </a:t>
                      </a:r>
                    </a:p>
                  </a:txBody>
                  <a:tcPr anchor="ctr"/>
                </a:tc>
                <a:tc>
                  <a:txBody>
                    <a:bodyPr/>
                    <a:lstStyle/>
                    <a:p>
                      <a:pPr algn="ctr"/>
                      <a:r>
                        <a:rPr lang="it-IT" sz="1000" dirty="0"/>
                        <a:t>co. 4 </a:t>
                      </a:r>
                    </a:p>
                  </a:txBody>
                  <a:tcPr anchor="ctr"/>
                </a:tc>
                <a:extLst>
                  <a:ext uri="{0D108BD9-81ED-4DB2-BD59-A6C34878D82A}">
                    <a16:rowId xmlns:a16="http://schemas.microsoft.com/office/drawing/2014/main" val="3903730788"/>
                  </a:ext>
                </a:extLst>
              </a:tr>
            </a:tbl>
          </a:graphicData>
        </a:graphic>
      </p:graphicFrame>
      <p:sp>
        <p:nvSpPr>
          <p:cNvPr id="5" name="Segnaposto numero diapositiva 4">
            <a:extLst>
              <a:ext uri="{FF2B5EF4-FFF2-40B4-BE49-F238E27FC236}">
                <a16:creationId xmlns:a16="http://schemas.microsoft.com/office/drawing/2014/main" id="{29C56693-97C5-A857-95CA-5CE2F71103D5}"/>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07933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FAFF9A-504F-0DC9-B8AD-3F071E59AAAE}"/>
              </a:ext>
            </a:extLst>
          </p:cNvPr>
          <p:cNvSpPr>
            <a:spLocks noGrp="1"/>
          </p:cNvSpPr>
          <p:nvPr>
            <p:ph type="title"/>
          </p:nvPr>
        </p:nvSpPr>
        <p:spPr/>
        <p:txBody>
          <a:bodyPr>
            <a:normAutofit/>
          </a:bodyPr>
          <a:lstStyle/>
          <a:p>
            <a:pPr algn="ctr"/>
            <a:r>
              <a:rPr lang="it-IT" sz="2000" dirty="0"/>
              <a:t>LA PRESENTAZIONE NELLA PROCEDURA DI GARA E NEGLI AFFIDAMENTI DEI SUBAPPALTI DI DOCUMENTAZIONE O DICHIARAZIONI NON VERITIERE</a:t>
            </a:r>
          </a:p>
        </p:txBody>
      </p:sp>
      <p:graphicFrame>
        <p:nvGraphicFramePr>
          <p:cNvPr id="4" name="Segnaposto contenuto 3">
            <a:extLst>
              <a:ext uri="{FF2B5EF4-FFF2-40B4-BE49-F238E27FC236}">
                <a16:creationId xmlns:a16="http://schemas.microsoft.com/office/drawing/2014/main" id="{A7799814-9074-86B9-F783-616E56BAF7BA}"/>
              </a:ext>
            </a:extLst>
          </p:cNvPr>
          <p:cNvGraphicFramePr>
            <a:graphicFrameLocks noGrp="1"/>
          </p:cNvGraphicFramePr>
          <p:nvPr>
            <p:ph idx="1"/>
            <p:extLst>
              <p:ext uri="{D42A27DB-BD31-4B8C-83A1-F6EECF244321}">
                <p14:modId xmlns:p14="http://schemas.microsoft.com/office/powerpoint/2010/main" val="326154843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47C5A177-3740-2B84-FEAC-2C4BA863AFED}"/>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33652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5AE08D-A2F7-D3E9-5274-5ED21BA11B42}"/>
              </a:ext>
            </a:extLst>
          </p:cNvPr>
          <p:cNvSpPr>
            <a:spLocks noGrp="1"/>
          </p:cNvSpPr>
          <p:nvPr>
            <p:ph type="title"/>
          </p:nvPr>
        </p:nvSpPr>
        <p:spPr/>
        <p:txBody>
          <a:bodyPr>
            <a:normAutofit/>
          </a:bodyPr>
          <a:lstStyle/>
          <a:p>
            <a:pPr algn="ctr"/>
            <a:r>
              <a:rPr lang="it-IT" sz="2400" dirty="0"/>
              <a:t>LE CAUSE DI ESCLUSIONE AUTOMATICA</a:t>
            </a:r>
          </a:p>
        </p:txBody>
      </p:sp>
      <p:sp>
        <p:nvSpPr>
          <p:cNvPr id="6" name="Segnaposto numero diapositiva 5">
            <a:extLst>
              <a:ext uri="{FF2B5EF4-FFF2-40B4-BE49-F238E27FC236}">
                <a16:creationId xmlns:a16="http://schemas.microsoft.com/office/drawing/2014/main" id="{F6E9A0AB-9544-B23D-C480-7A87FDB29D75}"/>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100985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10E263-70F1-9FE4-7469-600C019E97BA}"/>
              </a:ext>
            </a:extLst>
          </p:cNvPr>
          <p:cNvSpPr>
            <a:spLocks noGrp="1"/>
          </p:cNvSpPr>
          <p:nvPr>
            <p:ph type="title"/>
          </p:nvPr>
        </p:nvSpPr>
        <p:spPr/>
        <p:txBody>
          <a:bodyPr>
            <a:normAutofit/>
          </a:bodyPr>
          <a:lstStyle/>
          <a:p>
            <a:pPr algn="ctr"/>
            <a:r>
              <a:rPr lang="it-IT" sz="2400" dirty="0"/>
              <a:t>LE CONDANNE DEFINITIVE </a:t>
            </a:r>
            <a:br>
              <a:rPr lang="it-IT" sz="2400" dirty="0"/>
            </a:br>
            <a:r>
              <a:rPr lang="it-IT" sz="2400" dirty="0"/>
              <a:t>(ART. 94 CO. 1)</a:t>
            </a:r>
          </a:p>
        </p:txBody>
      </p:sp>
      <p:graphicFrame>
        <p:nvGraphicFramePr>
          <p:cNvPr id="4" name="Segnaposto contenuto 3">
            <a:extLst>
              <a:ext uri="{FF2B5EF4-FFF2-40B4-BE49-F238E27FC236}">
                <a16:creationId xmlns:a16="http://schemas.microsoft.com/office/drawing/2014/main" id="{30C1B0D5-CB24-97CA-9094-81AA47B2549D}"/>
              </a:ext>
            </a:extLst>
          </p:cNvPr>
          <p:cNvGraphicFramePr>
            <a:graphicFrameLocks noGrp="1"/>
          </p:cNvGraphicFramePr>
          <p:nvPr>
            <p:ph idx="1"/>
            <p:extLst>
              <p:ext uri="{D42A27DB-BD31-4B8C-83A1-F6EECF244321}">
                <p14:modId xmlns:p14="http://schemas.microsoft.com/office/powerpoint/2010/main" val="406942687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9A98F0DA-7F7D-C983-175C-CA5F7B68BB5D}"/>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927722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1BEF9A-2F3E-8D67-8EE8-825A15CED63C}"/>
              </a:ext>
            </a:extLst>
          </p:cNvPr>
          <p:cNvSpPr>
            <a:spLocks noGrp="1"/>
          </p:cNvSpPr>
          <p:nvPr>
            <p:ph type="title"/>
          </p:nvPr>
        </p:nvSpPr>
        <p:spPr/>
        <p:txBody>
          <a:bodyPr>
            <a:normAutofit/>
          </a:bodyPr>
          <a:lstStyle/>
          <a:p>
            <a:pPr algn="ctr"/>
            <a:r>
              <a:rPr lang="it-IT" sz="2000" dirty="0"/>
              <a:t>LE CONDANNA DEFINITIVE  </a:t>
            </a:r>
            <a:br>
              <a:rPr lang="it-IT" sz="2000" dirty="0"/>
            </a:br>
            <a:r>
              <a:rPr lang="it-IT" sz="2000" dirty="0"/>
              <a:t>PROSPETTO RIEPILOGATIVO FATTISPECIE DI REATO</a:t>
            </a:r>
            <a:endParaRPr lang="it-IT" sz="2400" dirty="0"/>
          </a:p>
        </p:txBody>
      </p:sp>
      <p:graphicFrame>
        <p:nvGraphicFramePr>
          <p:cNvPr id="4" name="Tabella 4">
            <a:extLst>
              <a:ext uri="{FF2B5EF4-FFF2-40B4-BE49-F238E27FC236}">
                <a16:creationId xmlns:a16="http://schemas.microsoft.com/office/drawing/2014/main" id="{2CA28586-D3D2-70A9-5FC5-EE388F5416CD}"/>
              </a:ext>
            </a:extLst>
          </p:cNvPr>
          <p:cNvGraphicFramePr>
            <a:graphicFrameLocks noGrp="1"/>
          </p:cNvGraphicFramePr>
          <p:nvPr>
            <p:ph idx="1"/>
            <p:extLst>
              <p:ext uri="{D42A27DB-BD31-4B8C-83A1-F6EECF244321}">
                <p14:modId xmlns:p14="http://schemas.microsoft.com/office/powerpoint/2010/main" val="767971455"/>
              </p:ext>
            </p:extLst>
          </p:nvPr>
        </p:nvGraphicFramePr>
        <p:xfrm>
          <a:off x="257413" y="2041864"/>
          <a:ext cx="10036769" cy="4767309"/>
        </p:xfrm>
        <a:graphic>
          <a:graphicData uri="http://schemas.openxmlformats.org/drawingml/2006/table">
            <a:tbl>
              <a:tblPr firstRow="1" bandRow="1">
                <a:tableStyleId>{5C22544A-7EE6-4342-B048-85BDC9FD1C3A}</a:tableStyleId>
              </a:tblPr>
              <a:tblGrid>
                <a:gridCol w="3551068">
                  <a:extLst>
                    <a:ext uri="{9D8B030D-6E8A-4147-A177-3AD203B41FA5}">
                      <a16:colId xmlns:a16="http://schemas.microsoft.com/office/drawing/2014/main" val="2529457167"/>
                    </a:ext>
                  </a:extLst>
                </a:gridCol>
                <a:gridCol w="6485701">
                  <a:extLst>
                    <a:ext uri="{9D8B030D-6E8A-4147-A177-3AD203B41FA5}">
                      <a16:colId xmlns:a16="http://schemas.microsoft.com/office/drawing/2014/main" val="1765649952"/>
                    </a:ext>
                  </a:extLst>
                </a:gridCol>
              </a:tblGrid>
              <a:tr h="222286">
                <a:tc gridSpan="2">
                  <a:txBody>
                    <a:bodyPr/>
                    <a:lstStyle/>
                    <a:p>
                      <a:pPr algn="ctr"/>
                      <a:r>
                        <a:rPr lang="it-IT" sz="800" dirty="0"/>
                        <a:t>MEDESIME FATTISPECIE DI REATO DELL’ART. 80 COMMA 1 D.LGS. 50/2016 DI DERIVAZIONE COMUNITARIA</a:t>
                      </a:r>
                    </a:p>
                  </a:txBody>
                  <a:tcPr/>
                </a:tc>
                <a:tc hMerge="1">
                  <a:txBody>
                    <a:bodyPr/>
                    <a:lstStyle/>
                    <a:p>
                      <a:endParaRPr lang="it-IT" dirty="0"/>
                    </a:p>
                  </a:txBody>
                  <a:tcPr/>
                </a:tc>
                <a:extLst>
                  <a:ext uri="{0D108BD9-81ED-4DB2-BD59-A6C34878D82A}">
                    <a16:rowId xmlns:a16="http://schemas.microsoft.com/office/drawing/2014/main" val="2928962307"/>
                  </a:ext>
                </a:extLst>
              </a:tr>
              <a:tr h="257503">
                <a:tc>
                  <a:txBody>
                    <a:bodyPr/>
                    <a:lstStyle/>
                    <a:p>
                      <a:pPr algn="ctr"/>
                      <a:r>
                        <a:rPr lang="it-IT" sz="800" b="1" dirty="0"/>
                        <a:t>Art. 57 DIR 24/2014</a:t>
                      </a:r>
                    </a:p>
                  </a:txBody>
                  <a:tcPr/>
                </a:tc>
                <a:tc>
                  <a:txBody>
                    <a:bodyPr/>
                    <a:lstStyle/>
                    <a:p>
                      <a:pPr algn="ctr"/>
                      <a:r>
                        <a:rPr lang="it-IT" sz="800" b="1" dirty="0"/>
                        <a:t>ART. 94. CO. 1 d.Lgs. 94 co. 1</a:t>
                      </a:r>
                    </a:p>
                  </a:txBody>
                  <a:tcPr/>
                </a:tc>
                <a:extLst>
                  <a:ext uri="{0D108BD9-81ED-4DB2-BD59-A6C34878D82A}">
                    <a16:rowId xmlns:a16="http://schemas.microsoft.com/office/drawing/2014/main" val="3333211642"/>
                  </a:ext>
                </a:extLst>
              </a:tr>
              <a:tr h="370840">
                <a:tc>
                  <a:txBody>
                    <a:bodyPr/>
                    <a:lstStyle/>
                    <a:p>
                      <a:r>
                        <a:rPr lang="it-IT" sz="800" dirty="0"/>
                        <a:t>Partecipazione a un’organizzazione criminale quale definita dall’art. 2 della decisione quadro 2008/841/GAI del Consiglio</a:t>
                      </a:r>
                    </a:p>
                  </a:txBody>
                  <a:tcPr/>
                </a:tc>
                <a:tc>
                  <a:txBody>
                    <a:bodyPr/>
                    <a:lstStyle/>
                    <a:p>
                      <a:r>
                        <a:rPr lang="it-IT" sz="800" dirty="0"/>
                        <a:t>Delitti consumati o tentati di cui agli artt. 416 [Associazione per delinquere], 416bis [Associazione di tipo mafioso] c.p. oppure delitti commessi avvalendosi delle condizioni previste dall’art. 416bis oppure al fine di agevolare l’attività delle associazioni previste dall’art. 416bis, nonché delitti consumati o tentati di cui all’art. 74 [Associazione finalizzata al traffico illecito di sostanze stupefacenti o psicotrope]  D.P.R. 309/1990, dall’art. 291quater [Associazione per delinquere finalizzata al contrabbando di tabacchi lavorati esteri] D.P.R. 43/73 e dall’art. 452quaterdieces [Attività organizzate per il traffico illecito di rifiuti] c.p.</a:t>
                      </a:r>
                    </a:p>
                  </a:txBody>
                  <a:tcPr/>
                </a:tc>
                <a:extLst>
                  <a:ext uri="{0D108BD9-81ED-4DB2-BD59-A6C34878D82A}">
                    <a16:rowId xmlns:a16="http://schemas.microsoft.com/office/drawing/2014/main" val="1280601165"/>
                  </a:ext>
                </a:extLst>
              </a:tr>
              <a:tr h="370840">
                <a:tc>
                  <a:txBody>
                    <a:bodyPr/>
                    <a:lstStyle/>
                    <a:p>
                      <a:r>
                        <a:rPr lang="it-IT" sz="800" dirty="0"/>
                        <a:t>Corruzione quale definita dall’art. 3 della convenzione relativa alla lotta contro la corruzione nella quale sono coinvolti funzionari delle Comunità europee o degli Stati membri dell’UE e all’art.2 della decisione quadro 2003/568 del Consiglio </a:t>
                      </a:r>
                    </a:p>
                  </a:txBody>
                  <a:tcPr/>
                </a:tc>
                <a:tc>
                  <a:txBody>
                    <a:bodyPr/>
                    <a:lstStyle/>
                    <a:p>
                      <a:r>
                        <a:rPr lang="it-IT" sz="800" dirty="0"/>
                        <a:t>Delitti consumati o tentati di cui agli artt. 317 [Concussione], 318 [Corruzione per l’esercizio della funzione], 319 [Corruzione per atto contrario ai doveri d’ufficio], 319ter [Corruzione in atti giudiziari], 319quater [Induzione indebita a dare o promettere utilità], 320 [Corruzione di persona incaricata di un pubblico servizio], 321[Pene per il corruttore], 322 [Istigazione alla corruzione], 322bis [Peculato, concussione, induzione indebita a dare o promettere utilità, corruzione e istigazione alla corruzione di membri delle Corti internazionali o degli organi delle Comunità europee o di assemblee parlamentari internazionali o di organizzazioni internazionali o di funzionari delle Comunità europee o di Stati esteri], 346bis [Traffico di influenze illecite], 353 [Turbata libertà degli incanti], 353bis [Turbata libertà del procedimento di scelta del contraente], 354 [Astensione degli incanti], 355 [Inadempimento di contratti pubblici di forniture] e 356 [Frode nelle pubbliche forniture] c.p. nonché 2635 [Istigazione alla corruzione tra privati] c.c.</a:t>
                      </a:r>
                    </a:p>
                  </a:txBody>
                  <a:tcPr/>
                </a:tc>
                <a:extLst>
                  <a:ext uri="{0D108BD9-81ED-4DB2-BD59-A6C34878D82A}">
                    <a16:rowId xmlns:a16="http://schemas.microsoft.com/office/drawing/2014/main" val="890737798"/>
                  </a:ext>
                </a:extLst>
              </a:tr>
              <a:tr h="370840">
                <a:tc>
                  <a:txBody>
                    <a:bodyPr/>
                    <a:lstStyle/>
                    <a:p>
                      <a:endParaRPr lang="it-IT" sz="800" dirty="0"/>
                    </a:p>
                  </a:txBody>
                  <a:tcPr/>
                </a:tc>
                <a:tc>
                  <a:txBody>
                    <a:bodyPr/>
                    <a:lstStyle/>
                    <a:p>
                      <a:r>
                        <a:rPr lang="it-IT" sz="800" dirty="0"/>
                        <a:t>False comunicazione sociali di cui agli artt. 2621 [False comunicazioni sociali] e 2622 [False comunicazioni sociali delle società quotate] c.c.</a:t>
                      </a:r>
                    </a:p>
                  </a:txBody>
                  <a:tcPr/>
                </a:tc>
                <a:extLst>
                  <a:ext uri="{0D108BD9-81ED-4DB2-BD59-A6C34878D82A}">
                    <a16:rowId xmlns:a16="http://schemas.microsoft.com/office/drawing/2014/main" val="372241314"/>
                  </a:ext>
                </a:extLst>
              </a:tr>
              <a:tr h="370840">
                <a:tc>
                  <a:txBody>
                    <a:bodyPr/>
                    <a:lstStyle/>
                    <a:p>
                      <a:r>
                        <a:rPr lang="it-IT" sz="800" dirty="0"/>
                        <a:t>Frode ai sensi dell’art. 1 della convenzione relativa alla tutela degli interessi finanziati della Comunità Europea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800" dirty="0"/>
                        <a:t>Frode ai sensi dell’art. 1 della convenzione relativa alla tutela degli interessi finanziati della Comunità Europea del 26 luglio 1995</a:t>
                      </a:r>
                    </a:p>
                    <a:p>
                      <a:endParaRPr lang="it-IT" sz="800" dirty="0"/>
                    </a:p>
                  </a:txBody>
                  <a:tcPr/>
                </a:tc>
                <a:extLst>
                  <a:ext uri="{0D108BD9-81ED-4DB2-BD59-A6C34878D82A}">
                    <a16:rowId xmlns:a16="http://schemas.microsoft.com/office/drawing/2014/main" val="1873379121"/>
                  </a:ext>
                </a:extLst>
              </a:tr>
              <a:tr h="370840">
                <a:tc>
                  <a:txBody>
                    <a:bodyPr/>
                    <a:lstStyle/>
                    <a:p>
                      <a:r>
                        <a:rPr lang="it-IT" sz="800" dirty="0"/>
                        <a:t>Reati terroristici o reati connessi alle attività terroristiche, quali definiti rispettivamente all’art. 1 e all’art. 3 della decisione quadro 2002/475/GAI del Consiglio ovvero istigazione, concorso, tentativo di commettere un reato quali definiti dall’art. 4 di detta decisione quadro   </a:t>
                      </a:r>
                    </a:p>
                  </a:txBody>
                  <a:tcPr/>
                </a:tc>
                <a:tc>
                  <a:txBody>
                    <a:bodyPr/>
                    <a:lstStyle/>
                    <a:p>
                      <a:r>
                        <a:rPr lang="it-IT" sz="800" dirty="0"/>
                        <a:t>Delitti consumati o tentati commessi con finalità di terrorismo, anche internazionale, e di eversione dell’ordine costituzionale reati terroristici o reati connessi alle attività terroristiche</a:t>
                      </a:r>
                    </a:p>
                  </a:txBody>
                  <a:tcPr/>
                </a:tc>
                <a:extLst>
                  <a:ext uri="{0D108BD9-81ED-4DB2-BD59-A6C34878D82A}">
                    <a16:rowId xmlns:a16="http://schemas.microsoft.com/office/drawing/2014/main" val="3450418396"/>
                  </a:ext>
                </a:extLst>
              </a:tr>
              <a:tr h="370840">
                <a:tc>
                  <a:txBody>
                    <a:bodyPr/>
                    <a:lstStyle/>
                    <a:p>
                      <a:r>
                        <a:rPr lang="it-IT" sz="800" dirty="0"/>
                        <a:t>Riciclaggio di proventi di attività criminose o finanziamento del terrorismo, quali definiti dall’art. 1 della direttiva 2005/60/CE del Parlamento europeo e del Consiglio </a:t>
                      </a:r>
                    </a:p>
                  </a:txBody>
                  <a:tcPr/>
                </a:tc>
                <a:tc>
                  <a:txBody>
                    <a:bodyPr/>
                    <a:lstStyle/>
                    <a:p>
                      <a:r>
                        <a:rPr lang="it-IT" sz="800" dirty="0"/>
                        <a:t>Delitti di cui agli artt. 648bis [Riciclaggio], 648ter [Impiego di denaro, beni o utilità di provenienza illecita] e 648ter.1 [Autoriciclaggio] c.p., riciclaggio di proventi di attività criminose o finanziamento del terrorismo, quali definiti dall’art. 1 d.lgs. 109/2007</a:t>
                      </a:r>
                    </a:p>
                  </a:txBody>
                  <a:tcPr/>
                </a:tc>
                <a:extLst>
                  <a:ext uri="{0D108BD9-81ED-4DB2-BD59-A6C34878D82A}">
                    <a16:rowId xmlns:a16="http://schemas.microsoft.com/office/drawing/2014/main" val="2204371199"/>
                  </a:ext>
                </a:extLst>
              </a:tr>
              <a:tr h="370840">
                <a:tc>
                  <a:txBody>
                    <a:bodyPr/>
                    <a:lstStyle/>
                    <a:p>
                      <a:r>
                        <a:rPr lang="it-IT" sz="800" dirty="0"/>
                        <a:t>Lavoro minorile o altre forme di tratta di essere umani definite dall’art. 2 della direttiva 2011/36/UE del Parlamento europeo e del Consiglio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800" dirty="0"/>
                        <a:t>Sfruttamento del lavoro minorile o altre forme di tratta di esseri umani definite con il d.lgs. 24/2014 </a:t>
                      </a:r>
                    </a:p>
                    <a:p>
                      <a:endParaRPr lang="it-IT" sz="800" dirty="0"/>
                    </a:p>
                  </a:txBody>
                  <a:tcPr/>
                </a:tc>
                <a:extLst>
                  <a:ext uri="{0D108BD9-81ED-4DB2-BD59-A6C34878D82A}">
                    <a16:rowId xmlns:a16="http://schemas.microsoft.com/office/drawing/2014/main" val="3799746830"/>
                  </a:ext>
                </a:extLst>
              </a:tr>
              <a:tr h="370840">
                <a:tc>
                  <a:txBody>
                    <a:bodyPr/>
                    <a:lstStyle/>
                    <a:p>
                      <a:endParaRPr lang="it-IT" sz="800" dirty="0"/>
                    </a:p>
                  </a:txBody>
                  <a:tcPr/>
                </a:tc>
                <a:tc>
                  <a:txBody>
                    <a:bodyPr/>
                    <a:lstStyle/>
                    <a:p>
                      <a:r>
                        <a:rPr lang="it-IT" sz="800" dirty="0"/>
                        <a:t>Ogni altro delitto da cui derivi, quale pena accessoria, l’incapacità a contrarre con la pubblica amministrazione </a:t>
                      </a:r>
                    </a:p>
                  </a:txBody>
                  <a:tcPr/>
                </a:tc>
                <a:extLst>
                  <a:ext uri="{0D108BD9-81ED-4DB2-BD59-A6C34878D82A}">
                    <a16:rowId xmlns:a16="http://schemas.microsoft.com/office/drawing/2014/main" val="1823399464"/>
                  </a:ext>
                </a:extLst>
              </a:tr>
            </a:tbl>
          </a:graphicData>
        </a:graphic>
      </p:graphicFrame>
      <p:sp>
        <p:nvSpPr>
          <p:cNvPr id="6" name="Segnaposto numero diapositiva 5">
            <a:extLst>
              <a:ext uri="{FF2B5EF4-FFF2-40B4-BE49-F238E27FC236}">
                <a16:creationId xmlns:a16="http://schemas.microsoft.com/office/drawing/2014/main" id="{5B7F080F-9587-B325-DCF8-07248EC75AD8}"/>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76631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49570B-9927-53CF-FD16-EC9588B1FCF4}"/>
              </a:ext>
            </a:extLst>
          </p:cNvPr>
          <p:cNvSpPr>
            <a:spLocks noGrp="1"/>
          </p:cNvSpPr>
          <p:nvPr>
            <p:ph type="title"/>
          </p:nvPr>
        </p:nvSpPr>
        <p:spPr/>
        <p:txBody>
          <a:bodyPr>
            <a:normAutofit/>
          </a:bodyPr>
          <a:lstStyle/>
          <a:p>
            <a:pPr algn="ctr"/>
            <a:r>
              <a:rPr lang="it-IT" sz="2000" dirty="0"/>
              <a:t>LE CONDANNE DEFINITIVE</a:t>
            </a:r>
            <a:br>
              <a:rPr lang="it-IT" sz="2000" dirty="0"/>
            </a:br>
            <a:r>
              <a:rPr lang="it-IT" sz="2000" dirty="0"/>
              <a:t>PROSPETTO RIEPILOGATIVO DURATA</a:t>
            </a:r>
            <a:br>
              <a:rPr lang="it-IT" sz="2000" dirty="0"/>
            </a:br>
            <a:endParaRPr lang="it-IT" sz="2000" dirty="0"/>
          </a:p>
        </p:txBody>
      </p:sp>
      <p:graphicFrame>
        <p:nvGraphicFramePr>
          <p:cNvPr id="4" name="Segnaposto contenuto 3">
            <a:extLst>
              <a:ext uri="{FF2B5EF4-FFF2-40B4-BE49-F238E27FC236}">
                <a16:creationId xmlns:a16="http://schemas.microsoft.com/office/drawing/2014/main" id="{27582AA6-8E3A-D016-072B-DF2D9A929316}"/>
              </a:ext>
            </a:extLst>
          </p:cNvPr>
          <p:cNvGraphicFramePr>
            <a:graphicFrameLocks noGrp="1"/>
          </p:cNvGraphicFramePr>
          <p:nvPr>
            <p:ph idx="1"/>
            <p:extLst>
              <p:ext uri="{D42A27DB-BD31-4B8C-83A1-F6EECF244321}">
                <p14:modId xmlns:p14="http://schemas.microsoft.com/office/powerpoint/2010/main" val="2741997912"/>
              </p:ext>
            </p:extLst>
          </p:nvPr>
        </p:nvGraphicFramePr>
        <p:xfrm>
          <a:off x="681038" y="2814221"/>
          <a:ext cx="9613900" cy="3121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076DEE43-6190-23FD-0A07-BCEB058D6A6A}"/>
              </a:ext>
            </a:extLst>
          </p:cNvPr>
          <p:cNvSpPr txBox="1"/>
          <p:nvPr/>
        </p:nvSpPr>
        <p:spPr>
          <a:xfrm>
            <a:off x="1296140" y="2183907"/>
            <a:ext cx="8336132" cy="523220"/>
          </a:xfrm>
          <a:prstGeom prst="rect">
            <a:avLst/>
          </a:prstGeom>
          <a:noFill/>
        </p:spPr>
        <p:txBody>
          <a:bodyPr wrap="square" rtlCol="0">
            <a:spAutoFit/>
          </a:bodyPr>
          <a:lstStyle/>
          <a:p>
            <a:pPr algn="just"/>
            <a:r>
              <a:rPr lang="it-IT" sz="1400" dirty="0"/>
              <a:t>Se la sentenza penale di condanna definitiva non fissa la durata della pena accessoria della incapacità di contrattare con la pubblica amministrazione, la condanna produce effetto escludente: </a:t>
            </a:r>
          </a:p>
        </p:txBody>
      </p:sp>
      <p:sp>
        <p:nvSpPr>
          <p:cNvPr id="7" name="Segnaposto numero diapositiva 6">
            <a:extLst>
              <a:ext uri="{FF2B5EF4-FFF2-40B4-BE49-F238E27FC236}">
                <a16:creationId xmlns:a16="http://schemas.microsoft.com/office/drawing/2014/main" id="{5FC49123-A808-E1EC-45D7-76307A753B85}"/>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653117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0A7D0C-55AF-B421-3D58-62560BF6CA95}"/>
              </a:ext>
            </a:extLst>
          </p:cNvPr>
          <p:cNvSpPr>
            <a:spLocks noGrp="1"/>
          </p:cNvSpPr>
          <p:nvPr>
            <p:ph type="title"/>
          </p:nvPr>
        </p:nvSpPr>
        <p:spPr/>
        <p:txBody>
          <a:bodyPr>
            <a:normAutofit/>
          </a:bodyPr>
          <a:lstStyle/>
          <a:p>
            <a:pPr algn="ctr"/>
            <a:r>
              <a:rPr lang="it-IT" sz="2000" dirty="0"/>
              <a:t>LE DISPOSIZIONI ANTIMAFIA</a:t>
            </a:r>
            <a:br>
              <a:rPr lang="it-IT" sz="2000" dirty="0"/>
            </a:br>
            <a:r>
              <a:rPr lang="it-IT" sz="2000" dirty="0"/>
              <a:t>(ART. 94 CO. 2)</a:t>
            </a:r>
          </a:p>
        </p:txBody>
      </p:sp>
      <p:graphicFrame>
        <p:nvGraphicFramePr>
          <p:cNvPr id="4" name="Segnaposto contenuto 3">
            <a:extLst>
              <a:ext uri="{FF2B5EF4-FFF2-40B4-BE49-F238E27FC236}">
                <a16:creationId xmlns:a16="http://schemas.microsoft.com/office/drawing/2014/main" id="{0E33BDD3-5CCA-62A2-DB73-130A6BFAFCD2}"/>
              </a:ext>
            </a:extLst>
          </p:cNvPr>
          <p:cNvGraphicFramePr>
            <a:graphicFrameLocks noGrp="1"/>
          </p:cNvGraphicFramePr>
          <p:nvPr>
            <p:ph idx="1"/>
            <p:extLst>
              <p:ext uri="{D42A27DB-BD31-4B8C-83A1-F6EECF244321}">
                <p14:modId xmlns:p14="http://schemas.microsoft.com/office/powerpoint/2010/main" val="72329803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D18AC6DD-91BD-AF9F-B548-FAD6C31C3867}"/>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710759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09F484-C157-A745-B8BF-1917A00A2251}"/>
              </a:ext>
            </a:extLst>
          </p:cNvPr>
          <p:cNvSpPr>
            <a:spLocks noGrp="1"/>
          </p:cNvSpPr>
          <p:nvPr>
            <p:ph type="title"/>
          </p:nvPr>
        </p:nvSpPr>
        <p:spPr/>
        <p:txBody>
          <a:bodyPr>
            <a:normAutofit/>
          </a:bodyPr>
          <a:lstStyle/>
          <a:p>
            <a:pPr algn="ctr"/>
            <a:r>
              <a:rPr lang="it-IT" sz="2000" dirty="0"/>
              <a:t>LE FIGURE SOGGETTIVE RILEVANTI AI FINI DELLA CAUSE DI ESCLUSIONE DI CUI ALL’ART. 94 CO. 1 E 2</a:t>
            </a:r>
          </a:p>
        </p:txBody>
      </p:sp>
      <p:graphicFrame>
        <p:nvGraphicFramePr>
          <p:cNvPr id="4" name="Segnaposto contenuto 3">
            <a:extLst>
              <a:ext uri="{FF2B5EF4-FFF2-40B4-BE49-F238E27FC236}">
                <a16:creationId xmlns:a16="http://schemas.microsoft.com/office/drawing/2014/main" id="{B3430C1F-3D40-B4BB-623D-9DFFA026B913}"/>
              </a:ext>
            </a:extLst>
          </p:cNvPr>
          <p:cNvGraphicFramePr>
            <a:graphicFrameLocks noGrp="1"/>
          </p:cNvGraphicFramePr>
          <p:nvPr>
            <p:ph idx="1"/>
            <p:extLst>
              <p:ext uri="{D42A27DB-BD31-4B8C-83A1-F6EECF244321}">
                <p14:modId xmlns:p14="http://schemas.microsoft.com/office/powerpoint/2010/main" val="2756460948"/>
              </p:ext>
            </p:extLst>
          </p:nvPr>
        </p:nvGraphicFramePr>
        <p:xfrm>
          <a:off x="681038" y="2476869"/>
          <a:ext cx="9613900" cy="3728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65C6D6F9-5FE7-0714-1D88-4F9E063F8E34}"/>
              </a:ext>
            </a:extLst>
          </p:cNvPr>
          <p:cNvSpPr txBox="1"/>
          <p:nvPr/>
        </p:nvSpPr>
        <p:spPr>
          <a:xfrm>
            <a:off x="680321" y="2263806"/>
            <a:ext cx="9613861" cy="523220"/>
          </a:xfrm>
          <a:prstGeom prst="rect">
            <a:avLst/>
          </a:prstGeom>
          <a:noFill/>
        </p:spPr>
        <p:txBody>
          <a:bodyPr wrap="square" rtlCol="0">
            <a:spAutoFit/>
          </a:bodyPr>
          <a:lstStyle/>
          <a:p>
            <a:pPr algn="ctr"/>
            <a:r>
              <a:rPr lang="it-IT" sz="1400" dirty="0"/>
              <a:t>Art. 94 co. 3: l’esclusione di cui ai commi 1 e 2 è disposta se la sentenza o il decreto oppure la misura interdittiva ivi indicati sono stati emessi nei confronti:</a:t>
            </a:r>
          </a:p>
        </p:txBody>
      </p:sp>
      <p:sp>
        <p:nvSpPr>
          <p:cNvPr id="7" name="Segnaposto numero diapositiva 6">
            <a:extLst>
              <a:ext uri="{FF2B5EF4-FFF2-40B4-BE49-F238E27FC236}">
                <a16:creationId xmlns:a16="http://schemas.microsoft.com/office/drawing/2014/main" id="{F4DA22C0-9F66-23A2-6A80-F1A528AB0FC8}"/>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894332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BE6DCC-14FB-AB38-6005-6E4387063567}"/>
              </a:ext>
            </a:extLst>
          </p:cNvPr>
          <p:cNvSpPr>
            <a:spLocks noGrp="1"/>
          </p:cNvSpPr>
          <p:nvPr>
            <p:ph type="title"/>
          </p:nvPr>
        </p:nvSpPr>
        <p:spPr/>
        <p:txBody>
          <a:bodyPr>
            <a:normAutofit/>
          </a:bodyPr>
          <a:lstStyle/>
          <a:p>
            <a:pPr algn="ctr"/>
            <a:r>
              <a:rPr lang="it-IT" sz="2000" dirty="0"/>
              <a:t>LE FIGURE SOGGETTIVE RILEVANTI AI FINI DELLA CAUSE DI ESCLUSIONE DI CUI ALL’ART. 94 CO. 1 E 2  - SINTESI DELLE NOVITÀ</a:t>
            </a:r>
          </a:p>
        </p:txBody>
      </p:sp>
      <p:graphicFrame>
        <p:nvGraphicFramePr>
          <p:cNvPr id="4" name="Segnaposto contenuto 3">
            <a:extLst>
              <a:ext uri="{FF2B5EF4-FFF2-40B4-BE49-F238E27FC236}">
                <a16:creationId xmlns:a16="http://schemas.microsoft.com/office/drawing/2014/main" id="{E5FA99FE-FFA8-78C7-42FE-6F726A53BC91}"/>
              </a:ext>
            </a:extLst>
          </p:cNvPr>
          <p:cNvGraphicFramePr>
            <a:graphicFrameLocks noGrp="1"/>
          </p:cNvGraphicFramePr>
          <p:nvPr>
            <p:ph idx="1"/>
            <p:extLst>
              <p:ext uri="{D42A27DB-BD31-4B8C-83A1-F6EECF244321}">
                <p14:modId xmlns:p14="http://schemas.microsoft.com/office/powerpoint/2010/main" val="78822825"/>
              </p:ext>
            </p:extLst>
          </p:nvPr>
        </p:nvGraphicFramePr>
        <p:xfrm>
          <a:off x="681038" y="2130642"/>
          <a:ext cx="9613900" cy="3805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ADBC4A41-6D61-B38C-811B-9C6CDB80AE5C}"/>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521948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33AA0-DC20-7B38-32A0-AF1C33D014DB}"/>
              </a:ext>
            </a:extLst>
          </p:cNvPr>
          <p:cNvSpPr>
            <a:spLocks noGrp="1"/>
          </p:cNvSpPr>
          <p:nvPr>
            <p:ph type="title"/>
          </p:nvPr>
        </p:nvSpPr>
        <p:spPr/>
        <p:txBody>
          <a:bodyPr>
            <a:normAutofit/>
          </a:bodyPr>
          <a:lstStyle/>
          <a:p>
            <a:pPr algn="ctr"/>
            <a:r>
              <a:rPr lang="it-IT" sz="2000" dirty="0"/>
              <a:t>LE GRAVI VIOLAZIONI DEFINITIVAMENTE ACCERTATE DEGLI OBBLIGHI DI PAGAMENTO DELLE IMPOSTE E TASSE E DEI CONTRIBUTI PREVIDENZIALI</a:t>
            </a:r>
            <a:br>
              <a:rPr lang="it-IT" sz="2000" dirty="0"/>
            </a:br>
            <a:r>
              <a:rPr lang="it-IT" sz="2000" dirty="0"/>
              <a:t>(ART. 94 CO. 6)</a:t>
            </a:r>
          </a:p>
        </p:txBody>
      </p:sp>
      <p:graphicFrame>
        <p:nvGraphicFramePr>
          <p:cNvPr id="4" name="Segnaposto contenuto 3">
            <a:extLst>
              <a:ext uri="{FF2B5EF4-FFF2-40B4-BE49-F238E27FC236}">
                <a16:creationId xmlns:a16="http://schemas.microsoft.com/office/drawing/2014/main" id="{2A3167DD-CDB9-5F3A-5768-841214943D1B}"/>
              </a:ext>
            </a:extLst>
          </p:cNvPr>
          <p:cNvGraphicFramePr>
            <a:graphicFrameLocks noGrp="1"/>
          </p:cNvGraphicFramePr>
          <p:nvPr>
            <p:ph idx="1"/>
            <p:extLst>
              <p:ext uri="{D42A27DB-BD31-4B8C-83A1-F6EECF244321}">
                <p14:modId xmlns:p14="http://schemas.microsoft.com/office/powerpoint/2010/main" val="789129605"/>
              </p:ext>
            </p:extLst>
          </p:nvPr>
        </p:nvGraphicFramePr>
        <p:xfrm>
          <a:off x="681038" y="2104008"/>
          <a:ext cx="9613900" cy="3831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5E0B5879-E0AF-4672-ECDF-4CA26A899762}"/>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89503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A5F91-C172-D8EA-80C2-20D4CE7B5365}"/>
              </a:ext>
            </a:extLst>
          </p:cNvPr>
          <p:cNvSpPr>
            <a:spLocks noGrp="1"/>
          </p:cNvSpPr>
          <p:nvPr>
            <p:ph type="title"/>
          </p:nvPr>
        </p:nvSpPr>
        <p:spPr/>
        <p:txBody>
          <a:bodyPr>
            <a:normAutofit/>
          </a:bodyPr>
          <a:lstStyle/>
          <a:p>
            <a:pPr algn="ctr"/>
            <a:r>
              <a:rPr lang="it-IT" sz="2400" dirty="0"/>
              <a:t>LA LEGGE DELEGA – L. 78/2022 </a:t>
            </a:r>
          </a:p>
        </p:txBody>
      </p:sp>
      <p:sp>
        <p:nvSpPr>
          <p:cNvPr id="6" name="Segnaposto numero diapositiva 5">
            <a:extLst>
              <a:ext uri="{FF2B5EF4-FFF2-40B4-BE49-F238E27FC236}">
                <a16:creationId xmlns:a16="http://schemas.microsoft.com/office/drawing/2014/main" id="{03483270-F6A1-C709-34CB-2EDCCDAB18B6}"/>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000568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793AB5-F9F6-8596-D29F-C2619AF4F99A}"/>
              </a:ext>
            </a:extLst>
          </p:cNvPr>
          <p:cNvSpPr>
            <a:spLocks noGrp="1"/>
          </p:cNvSpPr>
          <p:nvPr>
            <p:ph type="title"/>
          </p:nvPr>
        </p:nvSpPr>
        <p:spPr/>
        <p:txBody>
          <a:bodyPr>
            <a:normAutofit/>
          </a:bodyPr>
          <a:lstStyle/>
          <a:p>
            <a:pPr algn="ctr"/>
            <a:r>
              <a:rPr lang="it-IT" sz="2000" dirty="0"/>
              <a:t>LA LIQUIDAZIONE GIUDIZIALE</a:t>
            </a:r>
            <a:br>
              <a:rPr lang="it-IT" sz="2000" dirty="0"/>
            </a:br>
            <a:r>
              <a:rPr lang="it-IT" sz="2000" dirty="0"/>
              <a:t>(ART. 4 COMMA 5 LETT. D)</a:t>
            </a:r>
          </a:p>
        </p:txBody>
      </p:sp>
      <p:graphicFrame>
        <p:nvGraphicFramePr>
          <p:cNvPr id="4" name="Segnaposto contenuto 3">
            <a:extLst>
              <a:ext uri="{FF2B5EF4-FFF2-40B4-BE49-F238E27FC236}">
                <a16:creationId xmlns:a16="http://schemas.microsoft.com/office/drawing/2014/main" id="{69D6C6E4-9D00-5798-E48E-F84B45D4AABD}"/>
              </a:ext>
            </a:extLst>
          </p:cNvPr>
          <p:cNvGraphicFramePr>
            <a:graphicFrameLocks noGrp="1"/>
          </p:cNvGraphicFramePr>
          <p:nvPr>
            <p:ph idx="1"/>
            <p:extLst>
              <p:ext uri="{D42A27DB-BD31-4B8C-83A1-F6EECF244321}">
                <p14:modId xmlns:p14="http://schemas.microsoft.com/office/powerpoint/2010/main" val="72358951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A5E2D325-AE2D-85B9-1419-B4C94CC27441}"/>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605669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249F50-240E-F6AA-DADF-525B95D1FDEA}"/>
              </a:ext>
            </a:extLst>
          </p:cNvPr>
          <p:cNvSpPr>
            <a:spLocks noGrp="1"/>
          </p:cNvSpPr>
          <p:nvPr>
            <p:ph type="title"/>
          </p:nvPr>
        </p:nvSpPr>
        <p:spPr/>
        <p:txBody>
          <a:bodyPr>
            <a:normAutofit/>
          </a:bodyPr>
          <a:lstStyle/>
          <a:p>
            <a:pPr algn="ctr"/>
            <a:r>
              <a:rPr lang="it-IT" sz="2000" dirty="0"/>
              <a:t>LE ALTRE CAUSE DI ESCLUSIONE AUTOMATICA: PROSPETTO RIASSUNTIVO</a:t>
            </a:r>
            <a:br>
              <a:rPr lang="it-IT" sz="2000" dirty="0"/>
            </a:br>
            <a:r>
              <a:rPr lang="it-IT" sz="2000" dirty="0"/>
              <a:t>(ART. 94 CO. 5)</a:t>
            </a:r>
          </a:p>
        </p:txBody>
      </p:sp>
      <p:graphicFrame>
        <p:nvGraphicFramePr>
          <p:cNvPr id="4" name="Segnaposto contenuto 3">
            <a:extLst>
              <a:ext uri="{FF2B5EF4-FFF2-40B4-BE49-F238E27FC236}">
                <a16:creationId xmlns:a16="http://schemas.microsoft.com/office/drawing/2014/main" id="{0DA0C5CB-7F3C-C818-D40C-498E614F47A5}"/>
              </a:ext>
            </a:extLst>
          </p:cNvPr>
          <p:cNvGraphicFramePr>
            <a:graphicFrameLocks noGrp="1"/>
          </p:cNvGraphicFramePr>
          <p:nvPr>
            <p:ph idx="1"/>
            <p:extLst>
              <p:ext uri="{D42A27DB-BD31-4B8C-83A1-F6EECF244321}">
                <p14:modId xmlns:p14="http://schemas.microsoft.com/office/powerpoint/2010/main" val="1688903854"/>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1CF7766F-9B99-1603-1B42-E68CAF0B76C8}"/>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974294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2AB27-EAA4-9C23-08EE-0693E0BB1DED}"/>
              </a:ext>
            </a:extLst>
          </p:cNvPr>
          <p:cNvSpPr>
            <a:spLocks noGrp="1"/>
          </p:cNvSpPr>
          <p:nvPr>
            <p:ph type="title"/>
          </p:nvPr>
        </p:nvSpPr>
        <p:spPr/>
        <p:txBody>
          <a:bodyPr>
            <a:normAutofit/>
          </a:bodyPr>
          <a:lstStyle/>
          <a:p>
            <a:pPr algn="ctr"/>
            <a:r>
              <a:rPr lang="it-IT" sz="2000" dirty="0"/>
              <a:t>LA CAUSA DI ESCLUSIONE AUTOMATICA PER GLI INTERVENTI PNRR</a:t>
            </a:r>
          </a:p>
        </p:txBody>
      </p:sp>
      <p:sp>
        <p:nvSpPr>
          <p:cNvPr id="3" name="Segnaposto contenuto 2">
            <a:extLst>
              <a:ext uri="{FF2B5EF4-FFF2-40B4-BE49-F238E27FC236}">
                <a16:creationId xmlns:a16="http://schemas.microsoft.com/office/drawing/2014/main" id="{683B32CF-E853-EE09-910F-B9B8A2A6EC7A}"/>
              </a:ext>
            </a:extLst>
          </p:cNvPr>
          <p:cNvSpPr>
            <a:spLocks noGrp="1"/>
          </p:cNvSpPr>
          <p:nvPr>
            <p:ph idx="1"/>
          </p:nvPr>
        </p:nvSpPr>
        <p:spPr/>
        <p:txBody>
          <a:bodyPr anchor="ctr">
            <a:normAutofit/>
          </a:bodyPr>
          <a:lstStyle/>
          <a:p>
            <a:pPr marL="0" indent="0" algn="ctr">
              <a:buNone/>
            </a:pPr>
            <a:r>
              <a:rPr lang="it-IT" sz="1600" dirty="0"/>
              <a:t>Art. 94 co. 5 lett. c</a:t>
            </a:r>
          </a:p>
          <a:p>
            <a:pPr marL="0" indent="0" algn="ctr">
              <a:buNone/>
            </a:pPr>
            <a:r>
              <a:rPr lang="it-IT" sz="1400" dirty="0"/>
              <a:t>In relazione alle procedure afferenti agli investimenti pubblici finanziati, in tutto o in parte, con le risorse previste dal regolamento (UE) n. 240/2021 del Parlamento europeo e del Consiglio, del 10 febbraio 2021 e del regolamento (UE) n. 241/2021 del Parlamento Europeo e del Consiglio, del 12 febbraio 2021, gli operatori economici tenuti alla redazione del </a:t>
            </a:r>
            <a:r>
              <a:rPr lang="it-IT" sz="1400" u="sng" dirty="0"/>
              <a:t>rapporto sulla situazione del personale</a:t>
            </a:r>
            <a:r>
              <a:rPr lang="it-IT" sz="1400" dirty="0"/>
              <a:t>, ai sensi dell’art. 46 del codice delle pari opportunità tra uomo e donna, di cui al d.lgs. 11 aprile 2006, n. 198 che non abbiano prodotto, al momento della presentazione della domanda di partecipazione o dell’offerta, copia dell’ultimo rapporto redatto, con attestazione della sua conformità a quello trasmesso alle rappresentanze sindacali aziendali e alla consigliere e al consigliere regionale di parità ai sensi del comma 2 del citato articolo 46, oppure in caso di inosservanza dei termini previsti dal comma 1 del medesimo articolo 96, con attestazione della sua contestuale trasmissione alle rappresentanze sindacali aziendali e alla consigliera e al consigliere regionale di parità  </a:t>
            </a:r>
          </a:p>
        </p:txBody>
      </p:sp>
      <p:sp>
        <p:nvSpPr>
          <p:cNvPr id="6" name="Segnaposto numero diapositiva 5">
            <a:extLst>
              <a:ext uri="{FF2B5EF4-FFF2-40B4-BE49-F238E27FC236}">
                <a16:creationId xmlns:a16="http://schemas.microsoft.com/office/drawing/2014/main" id="{2E408629-A6F6-ECD8-22DF-FE0C8864DA0A}"/>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764017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787DA-09D0-F9AF-E5BD-BD5E69AA4C01}"/>
              </a:ext>
            </a:extLst>
          </p:cNvPr>
          <p:cNvSpPr>
            <a:spLocks noGrp="1"/>
          </p:cNvSpPr>
          <p:nvPr>
            <p:ph type="title"/>
          </p:nvPr>
        </p:nvSpPr>
        <p:spPr/>
        <p:txBody>
          <a:bodyPr>
            <a:normAutofit/>
          </a:bodyPr>
          <a:lstStyle/>
          <a:p>
            <a:pPr algn="ctr"/>
            <a:r>
              <a:rPr lang="it-IT" sz="2400" dirty="0"/>
              <a:t>LE CAUSE DI ESLCUSIONE NON AUTOMATICHE</a:t>
            </a:r>
          </a:p>
        </p:txBody>
      </p:sp>
      <p:sp>
        <p:nvSpPr>
          <p:cNvPr id="6" name="Segnaposto numero diapositiva 5">
            <a:extLst>
              <a:ext uri="{FF2B5EF4-FFF2-40B4-BE49-F238E27FC236}">
                <a16:creationId xmlns:a16="http://schemas.microsoft.com/office/drawing/2014/main" id="{D1451486-C423-79FA-FA8D-15DC367D9163}"/>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650190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13078A-3E5C-7C1A-97A5-EE518DA2A0FD}"/>
              </a:ext>
            </a:extLst>
          </p:cNvPr>
          <p:cNvSpPr>
            <a:spLocks noGrp="1"/>
          </p:cNvSpPr>
          <p:nvPr>
            <p:ph type="title"/>
          </p:nvPr>
        </p:nvSpPr>
        <p:spPr/>
        <p:txBody>
          <a:bodyPr>
            <a:normAutofit/>
          </a:bodyPr>
          <a:lstStyle/>
          <a:p>
            <a:pPr algn="ctr"/>
            <a:r>
              <a:rPr lang="it-IT" sz="2000" dirty="0"/>
              <a:t>LE CAUSE DI CUI AL COMMA 1 DIVERSE DALL’ILLECITO PROFESSIONALE</a:t>
            </a:r>
            <a:br>
              <a:rPr lang="it-IT" sz="2000" dirty="0"/>
            </a:br>
            <a:r>
              <a:rPr lang="it-IT" sz="2000" dirty="0"/>
              <a:t>– PROSPETTO RIASSUNTIVO</a:t>
            </a:r>
          </a:p>
        </p:txBody>
      </p:sp>
      <p:graphicFrame>
        <p:nvGraphicFramePr>
          <p:cNvPr id="9" name="Tabella 9">
            <a:extLst>
              <a:ext uri="{FF2B5EF4-FFF2-40B4-BE49-F238E27FC236}">
                <a16:creationId xmlns:a16="http://schemas.microsoft.com/office/drawing/2014/main" id="{5B3E6172-9B63-C6E0-E7C4-BB2065CB6202}"/>
              </a:ext>
            </a:extLst>
          </p:cNvPr>
          <p:cNvGraphicFramePr>
            <a:graphicFrameLocks noGrp="1"/>
          </p:cNvGraphicFramePr>
          <p:nvPr>
            <p:ph idx="1"/>
            <p:extLst>
              <p:ext uri="{D42A27DB-BD31-4B8C-83A1-F6EECF244321}">
                <p14:modId xmlns:p14="http://schemas.microsoft.com/office/powerpoint/2010/main" val="3677860957"/>
              </p:ext>
            </p:extLst>
          </p:nvPr>
        </p:nvGraphicFramePr>
        <p:xfrm>
          <a:off x="681038" y="2336800"/>
          <a:ext cx="9613900" cy="408940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681985266"/>
                    </a:ext>
                  </a:extLst>
                </a:gridCol>
                <a:gridCol w="4806950">
                  <a:extLst>
                    <a:ext uri="{9D8B030D-6E8A-4147-A177-3AD203B41FA5}">
                      <a16:colId xmlns:a16="http://schemas.microsoft.com/office/drawing/2014/main" val="2732800869"/>
                    </a:ext>
                  </a:extLst>
                </a:gridCol>
              </a:tblGrid>
              <a:tr h="370840">
                <a:tc>
                  <a:txBody>
                    <a:bodyPr/>
                    <a:lstStyle/>
                    <a:p>
                      <a:r>
                        <a:rPr lang="it-IT" sz="1100" dirty="0"/>
                        <a:t>Fattispecie (art. 95 comma 1)</a:t>
                      </a:r>
                    </a:p>
                  </a:txBody>
                  <a:tcPr/>
                </a:tc>
                <a:tc>
                  <a:txBody>
                    <a:bodyPr/>
                    <a:lstStyle/>
                    <a:p>
                      <a:r>
                        <a:rPr lang="it-IT" sz="1100" dirty="0"/>
                        <a:t>Durata (art. 96 co. 10)</a:t>
                      </a:r>
                    </a:p>
                  </a:txBody>
                  <a:tcPr/>
                </a:tc>
                <a:extLst>
                  <a:ext uri="{0D108BD9-81ED-4DB2-BD59-A6C34878D82A}">
                    <a16:rowId xmlns:a16="http://schemas.microsoft.com/office/drawing/2014/main" val="2694013735"/>
                  </a:ext>
                </a:extLst>
              </a:tr>
              <a:tr h="370840">
                <a:tc>
                  <a:txBody>
                    <a:bodyPr/>
                    <a:lstStyle/>
                    <a:p>
                      <a:r>
                        <a:rPr lang="it-IT" sz="1100" dirty="0"/>
                        <a:t>Lett. a)</a:t>
                      </a:r>
                    </a:p>
                    <a:p>
                      <a:r>
                        <a:rPr lang="it-IT" sz="1100" dirty="0"/>
                        <a:t>Gravi infrazioni, debitamente accertate con qualunque mezzo adeguato, alle norme in materia di salute e di sicurezza sul lavoro nonché agli obblighi in materia ambientale, sociale e del lavoro stabiliti dalla normativa europea e nazionale, dai contratti collettivi o dalle disposizioni internazionali elencate nell’allegato X della direttiva 2014/24/UE del Parlamento europeo e del Consiglio del 26 febbraio 2014 </a:t>
                      </a:r>
                    </a:p>
                  </a:txBody>
                  <a:tcPr/>
                </a:tc>
                <a:tc>
                  <a:txBody>
                    <a:bodyPr/>
                    <a:lstStyle/>
                    <a:p>
                      <a:r>
                        <a:rPr lang="it-IT" sz="1100" dirty="0"/>
                        <a:t>Lett. a)</a:t>
                      </a:r>
                    </a:p>
                    <a:p>
                      <a:r>
                        <a:rPr lang="it-IT" sz="1100" dirty="0"/>
                        <a:t>Per tre anni dalla commissione del fatto</a:t>
                      </a:r>
                    </a:p>
                    <a:p>
                      <a:r>
                        <a:rPr lang="it-IT" sz="1100" dirty="0"/>
                        <a:t>[L’eventuale impugnazione dei provvedimento non rileva ai fini della decorrenza del triennio – art. 96, co. 11]</a:t>
                      </a:r>
                    </a:p>
                  </a:txBody>
                  <a:tcPr/>
                </a:tc>
                <a:extLst>
                  <a:ext uri="{0D108BD9-81ED-4DB2-BD59-A6C34878D82A}">
                    <a16:rowId xmlns:a16="http://schemas.microsoft.com/office/drawing/2014/main" val="2028542847"/>
                  </a:ext>
                </a:extLst>
              </a:tr>
              <a:tr h="359003">
                <a:tc>
                  <a:txBody>
                    <a:bodyPr/>
                    <a:lstStyle/>
                    <a:p>
                      <a:r>
                        <a:rPr lang="it-IT" sz="1100" dirty="0"/>
                        <a:t>Lett. b)</a:t>
                      </a:r>
                    </a:p>
                    <a:p>
                      <a:r>
                        <a:rPr lang="it-IT" sz="1100" dirty="0"/>
                        <a:t>Situazione di conflitto di interesse di cui all’art. 16 non diversamente risolvibile</a:t>
                      </a:r>
                    </a:p>
                  </a:txBody>
                  <a:tcPr/>
                </a:tc>
                <a:tc>
                  <a:txBody>
                    <a:bodyPr/>
                    <a:lstStyle/>
                    <a:p>
                      <a:r>
                        <a:rPr lang="it-IT" sz="1100" dirty="0"/>
                        <a:t>Lett. b</a:t>
                      </a:r>
                    </a:p>
                    <a:p>
                      <a:r>
                        <a:rPr lang="it-IT" sz="1100" dirty="0"/>
                        <a:t>Per la sola gara cui la condotta si riferisce</a:t>
                      </a:r>
                    </a:p>
                  </a:txBody>
                  <a:tcPr/>
                </a:tc>
                <a:extLst>
                  <a:ext uri="{0D108BD9-81ED-4DB2-BD59-A6C34878D82A}">
                    <a16:rowId xmlns:a16="http://schemas.microsoft.com/office/drawing/2014/main" val="1522422061"/>
                  </a:ext>
                </a:extLst>
              </a:tr>
              <a:tr h="370840">
                <a:tc>
                  <a:txBody>
                    <a:bodyPr/>
                    <a:lstStyle/>
                    <a:p>
                      <a:r>
                        <a:rPr lang="it-IT" sz="1100" dirty="0"/>
                        <a:t>Lett. c)</a:t>
                      </a:r>
                    </a:p>
                    <a:p>
                      <a:r>
                        <a:rPr lang="it-IT" sz="1100" dirty="0"/>
                        <a:t>Sussistenza di una distorsione della concorrenza derivante dal precedente coinvolgimento degli operatori economici nella preparazione della procedura di appalto che non possa essere risolta con misure meno intrusive </a:t>
                      </a:r>
                    </a:p>
                  </a:txBody>
                  <a:tcPr/>
                </a:tc>
                <a:tc>
                  <a:txBody>
                    <a:bodyPr/>
                    <a:lstStyle/>
                    <a:p>
                      <a:r>
                        <a:rPr lang="it-IT" sz="1100" dirty="0"/>
                        <a:t>Lett. b</a:t>
                      </a:r>
                    </a:p>
                    <a:p>
                      <a:r>
                        <a:rPr lang="it-IT" sz="1100" dirty="0"/>
                        <a:t>Per la sola gara cui la condotta si riferisce</a:t>
                      </a:r>
                    </a:p>
                    <a:p>
                      <a:endParaRPr lang="it-IT" sz="1100" dirty="0"/>
                    </a:p>
                  </a:txBody>
                  <a:tcPr/>
                </a:tc>
                <a:extLst>
                  <a:ext uri="{0D108BD9-81ED-4DB2-BD59-A6C34878D82A}">
                    <a16:rowId xmlns:a16="http://schemas.microsoft.com/office/drawing/2014/main" val="185895175"/>
                  </a:ext>
                </a:extLst>
              </a:tr>
              <a:tr h="370840">
                <a:tc>
                  <a:txBody>
                    <a:bodyPr/>
                    <a:lstStyle/>
                    <a:p>
                      <a:r>
                        <a:rPr lang="it-IT" sz="1100" dirty="0"/>
                        <a:t>Lett. d)</a:t>
                      </a:r>
                    </a:p>
                    <a:p>
                      <a:r>
                        <a:rPr lang="it-IT" sz="1100" dirty="0"/>
                        <a:t>Sussistenza di rilevanti indizi tali da far ritenere che le offerte degli operatori economici siano imputabili a un unico centro decisionale a cagione degli accordi intercorsi con altri operatori economici partecipanti alla stessa gara </a:t>
                      </a:r>
                    </a:p>
                  </a:txBody>
                  <a:tcPr/>
                </a:tc>
                <a:tc>
                  <a:txBody>
                    <a:bodyPr/>
                    <a:lstStyle/>
                    <a:p>
                      <a:r>
                        <a:rPr lang="it-IT" sz="1100" dirty="0"/>
                        <a:t>Lett. b</a:t>
                      </a:r>
                    </a:p>
                    <a:p>
                      <a:r>
                        <a:rPr lang="it-IT" sz="1100" dirty="0"/>
                        <a:t>Per la sola gara cui la condotta si riferisce</a:t>
                      </a:r>
                    </a:p>
                    <a:p>
                      <a:endParaRPr lang="it-IT" sz="1100" dirty="0"/>
                    </a:p>
                  </a:txBody>
                  <a:tcPr/>
                </a:tc>
                <a:extLst>
                  <a:ext uri="{0D108BD9-81ED-4DB2-BD59-A6C34878D82A}">
                    <a16:rowId xmlns:a16="http://schemas.microsoft.com/office/drawing/2014/main" val="921615383"/>
                  </a:ext>
                </a:extLst>
              </a:tr>
            </a:tbl>
          </a:graphicData>
        </a:graphic>
      </p:graphicFrame>
      <p:sp>
        <p:nvSpPr>
          <p:cNvPr id="5" name="Segnaposto numero diapositiva 4">
            <a:extLst>
              <a:ext uri="{FF2B5EF4-FFF2-40B4-BE49-F238E27FC236}">
                <a16:creationId xmlns:a16="http://schemas.microsoft.com/office/drawing/2014/main" id="{C0D58073-AD1C-CF93-3266-DD79748DC2AE}"/>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642726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D57CB-4173-C26C-4B1D-7195A1227DF5}"/>
              </a:ext>
            </a:extLst>
          </p:cNvPr>
          <p:cNvSpPr>
            <a:spLocks noGrp="1"/>
          </p:cNvSpPr>
          <p:nvPr>
            <p:ph type="title"/>
          </p:nvPr>
        </p:nvSpPr>
        <p:spPr/>
        <p:txBody>
          <a:bodyPr>
            <a:normAutofit/>
          </a:bodyPr>
          <a:lstStyle/>
          <a:p>
            <a:pPr algn="ctr"/>
            <a:r>
              <a:rPr lang="it-IT" sz="2000" dirty="0"/>
              <a:t>RICONDUCIBILITA’ AD UN UNICO CENTRO DECISIONALE O PARTECIPAZIONE PLURIMA?</a:t>
            </a:r>
          </a:p>
        </p:txBody>
      </p:sp>
      <p:graphicFrame>
        <p:nvGraphicFramePr>
          <p:cNvPr id="4" name="Segnaposto contenuto 3">
            <a:extLst>
              <a:ext uri="{FF2B5EF4-FFF2-40B4-BE49-F238E27FC236}">
                <a16:creationId xmlns:a16="http://schemas.microsoft.com/office/drawing/2014/main" id="{462FDAB0-0803-7042-A705-FAB88E1B3185}"/>
              </a:ext>
            </a:extLst>
          </p:cNvPr>
          <p:cNvGraphicFramePr>
            <a:graphicFrameLocks noGrp="1"/>
          </p:cNvGraphicFramePr>
          <p:nvPr>
            <p:ph idx="1"/>
            <p:extLst>
              <p:ext uri="{D42A27DB-BD31-4B8C-83A1-F6EECF244321}">
                <p14:modId xmlns:p14="http://schemas.microsoft.com/office/powerpoint/2010/main" val="391558179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D4BE33B2-FCAB-99DA-60E9-0CD5F646D7AD}"/>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980297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33AA0-DC20-7B38-32A0-AF1C33D014DB}"/>
              </a:ext>
            </a:extLst>
          </p:cNvPr>
          <p:cNvSpPr>
            <a:spLocks noGrp="1"/>
          </p:cNvSpPr>
          <p:nvPr>
            <p:ph type="title"/>
          </p:nvPr>
        </p:nvSpPr>
        <p:spPr/>
        <p:txBody>
          <a:bodyPr>
            <a:normAutofit/>
          </a:bodyPr>
          <a:lstStyle/>
          <a:p>
            <a:pPr algn="ctr"/>
            <a:r>
              <a:rPr lang="it-IT" sz="2000" dirty="0"/>
              <a:t>LE GRAVI VIOLAZIONE NON DEFINITIVAMENTE ACCERTATE DEGLI OBBLIGHI DI PAGAMENTO DELLE IMPOSTE E TASSE E DEI CONTRIBUTI PREVIDENZIALI</a:t>
            </a:r>
            <a:br>
              <a:rPr lang="it-IT" sz="2000" dirty="0"/>
            </a:br>
            <a:r>
              <a:rPr lang="it-IT" sz="2000" dirty="0"/>
              <a:t>(ART. 95 CO. 2 )</a:t>
            </a:r>
          </a:p>
        </p:txBody>
      </p:sp>
      <p:graphicFrame>
        <p:nvGraphicFramePr>
          <p:cNvPr id="4" name="Segnaposto contenuto 3">
            <a:extLst>
              <a:ext uri="{FF2B5EF4-FFF2-40B4-BE49-F238E27FC236}">
                <a16:creationId xmlns:a16="http://schemas.microsoft.com/office/drawing/2014/main" id="{2A3167DD-CDB9-5F3A-5768-841214943D1B}"/>
              </a:ext>
            </a:extLst>
          </p:cNvPr>
          <p:cNvGraphicFramePr>
            <a:graphicFrameLocks noGrp="1"/>
          </p:cNvGraphicFramePr>
          <p:nvPr>
            <p:ph idx="1"/>
            <p:extLst>
              <p:ext uri="{D42A27DB-BD31-4B8C-83A1-F6EECF244321}">
                <p14:modId xmlns:p14="http://schemas.microsoft.com/office/powerpoint/2010/main" val="1709531999"/>
              </p:ext>
            </p:extLst>
          </p:nvPr>
        </p:nvGraphicFramePr>
        <p:xfrm>
          <a:off x="681038" y="2336800"/>
          <a:ext cx="9613900" cy="3948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DE600EC2-AB29-99F5-D43F-7AC374C0F278}"/>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228575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4B30A3-2DCC-D3D0-EE83-AEC2C04208C4}"/>
              </a:ext>
            </a:extLst>
          </p:cNvPr>
          <p:cNvSpPr>
            <a:spLocks noGrp="1"/>
          </p:cNvSpPr>
          <p:nvPr>
            <p:ph type="title"/>
          </p:nvPr>
        </p:nvSpPr>
        <p:spPr/>
        <p:txBody>
          <a:bodyPr>
            <a:normAutofit/>
          </a:bodyPr>
          <a:lstStyle/>
          <a:p>
            <a:pPr algn="ctr"/>
            <a:r>
              <a:rPr lang="it-IT" sz="2000" dirty="0"/>
              <a:t>IL GRAVE ILLECITO PROFESSIONALE</a:t>
            </a:r>
          </a:p>
        </p:txBody>
      </p:sp>
      <p:sp>
        <p:nvSpPr>
          <p:cNvPr id="6" name="Segnaposto numero diapositiva 5">
            <a:extLst>
              <a:ext uri="{FF2B5EF4-FFF2-40B4-BE49-F238E27FC236}">
                <a16:creationId xmlns:a16="http://schemas.microsoft.com/office/drawing/2014/main" id="{E4A08F0F-76AB-0B39-F13E-50DE9392AA04}"/>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875067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6A1C8-58CF-C0C7-B02D-2B6CE61F9CC1}"/>
              </a:ext>
            </a:extLst>
          </p:cNvPr>
          <p:cNvSpPr>
            <a:spLocks noGrp="1"/>
          </p:cNvSpPr>
          <p:nvPr>
            <p:ph type="title"/>
          </p:nvPr>
        </p:nvSpPr>
        <p:spPr/>
        <p:txBody>
          <a:bodyPr>
            <a:normAutofit/>
          </a:bodyPr>
          <a:lstStyle/>
          <a:p>
            <a:pPr algn="ctr"/>
            <a:r>
              <a:rPr lang="it-IT" sz="2000" dirty="0"/>
              <a:t>LA TASSATIVITÀ DEI GRAVI ILLECITI PROFESSIONALI</a:t>
            </a:r>
          </a:p>
        </p:txBody>
      </p:sp>
      <p:sp>
        <p:nvSpPr>
          <p:cNvPr id="3" name="Segnaposto contenuto 2">
            <a:extLst>
              <a:ext uri="{FF2B5EF4-FFF2-40B4-BE49-F238E27FC236}">
                <a16:creationId xmlns:a16="http://schemas.microsoft.com/office/drawing/2014/main" id="{5DF49BEB-849D-E75C-D4E7-AE9AF00FBCE7}"/>
              </a:ext>
            </a:extLst>
          </p:cNvPr>
          <p:cNvSpPr>
            <a:spLocks noGrp="1"/>
          </p:cNvSpPr>
          <p:nvPr>
            <p:ph idx="1"/>
          </p:nvPr>
        </p:nvSpPr>
        <p:spPr/>
        <p:txBody>
          <a:bodyPr anchor="ctr"/>
          <a:lstStyle/>
          <a:p>
            <a:pPr marL="0" indent="0" algn="ctr">
              <a:buNone/>
            </a:pPr>
            <a:r>
              <a:rPr lang="it-IT" sz="1600" dirty="0"/>
              <a:t>Art. 95 co. 1 lett. e)</a:t>
            </a:r>
          </a:p>
          <a:p>
            <a:pPr marL="0" indent="0" algn="ctr">
              <a:buNone/>
            </a:pPr>
            <a:r>
              <a:rPr lang="it-IT" sz="1600" dirty="0"/>
              <a:t>La stazione appaltante esclude dalla partecipazione alla procedura un operatore economico qualora accerti che l’offerente abbia commesso un illecito professionale grave, tale da rendere dubbia la sua integrità o affidabilità, dimostrato dalla stazione appaltante con mezzi adeguati. All’articolo 98 sono indicati, </a:t>
            </a:r>
            <a:r>
              <a:rPr lang="it-IT" sz="1600" u="sng" dirty="0"/>
              <a:t>in modo tassativo</a:t>
            </a:r>
            <a:r>
              <a:rPr lang="it-IT" sz="1600" dirty="0"/>
              <a:t>, i gravi illecito professionali, nonché i mezzi adeguati per dimostrare i medesimi </a:t>
            </a:r>
          </a:p>
          <a:p>
            <a:pPr marL="0" indent="0" algn="ctr">
              <a:buNone/>
            </a:pPr>
            <a:endParaRPr lang="it-IT" dirty="0"/>
          </a:p>
        </p:txBody>
      </p:sp>
      <p:sp>
        <p:nvSpPr>
          <p:cNvPr id="6" name="Segnaposto numero diapositiva 5">
            <a:extLst>
              <a:ext uri="{FF2B5EF4-FFF2-40B4-BE49-F238E27FC236}">
                <a16:creationId xmlns:a16="http://schemas.microsoft.com/office/drawing/2014/main" id="{07D7E1D3-059F-FCB1-6840-11AF044A5737}"/>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059387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79DE35-67CB-7ABE-BCC3-75355A8C29BC}"/>
              </a:ext>
            </a:extLst>
          </p:cNvPr>
          <p:cNvSpPr>
            <a:spLocks noGrp="1"/>
          </p:cNvSpPr>
          <p:nvPr>
            <p:ph type="title"/>
          </p:nvPr>
        </p:nvSpPr>
        <p:spPr/>
        <p:txBody>
          <a:bodyPr>
            <a:normAutofit/>
          </a:bodyPr>
          <a:lstStyle/>
          <a:p>
            <a:pPr algn="ctr"/>
            <a:r>
              <a:rPr lang="it-IT" sz="2000" dirty="0"/>
              <a:t>LE CONDIZIONI PER L’ESCLUSIONE</a:t>
            </a:r>
          </a:p>
        </p:txBody>
      </p:sp>
      <p:graphicFrame>
        <p:nvGraphicFramePr>
          <p:cNvPr id="4" name="Segnaposto contenuto 3">
            <a:extLst>
              <a:ext uri="{FF2B5EF4-FFF2-40B4-BE49-F238E27FC236}">
                <a16:creationId xmlns:a16="http://schemas.microsoft.com/office/drawing/2014/main" id="{6817BE9B-1EB2-F4FB-80F2-48265B0EAEFF}"/>
              </a:ext>
            </a:extLst>
          </p:cNvPr>
          <p:cNvGraphicFramePr>
            <a:graphicFrameLocks noGrp="1"/>
          </p:cNvGraphicFramePr>
          <p:nvPr>
            <p:ph idx="1"/>
            <p:extLst>
              <p:ext uri="{D42A27DB-BD31-4B8C-83A1-F6EECF244321}">
                <p14:modId xmlns:p14="http://schemas.microsoft.com/office/powerpoint/2010/main" val="1226847601"/>
              </p:ext>
            </p:extLst>
          </p:nvPr>
        </p:nvGraphicFramePr>
        <p:xfrm>
          <a:off x="681038" y="3151573"/>
          <a:ext cx="9613900" cy="2784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EDA65D93-F0BA-9017-0489-943E151867BC}"/>
              </a:ext>
            </a:extLst>
          </p:cNvPr>
          <p:cNvSpPr txBox="1"/>
          <p:nvPr/>
        </p:nvSpPr>
        <p:spPr>
          <a:xfrm>
            <a:off x="680321" y="2290439"/>
            <a:ext cx="9613861" cy="1077218"/>
          </a:xfrm>
          <a:prstGeom prst="rect">
            <a:avLst/>
          </a:prstGeom>
          <a:noFill/>
        </p:spPr>
        <p:txBody>
          <a:bodyPr wrap="square" rtlCol="0">
            <a:spAutoFit/>
          </a:bodyPr>
          <a:lstStyle/>
          <a:p>
            <a:r>
              <a:rPr lang="it-IT" sz="1600" u="sng" dirty="0"/>
              <a:t>Art. 98 co. 2</a:t>
            </a:r>
            <a:r>
              <a:rPr lang="it-IT" sz="1600" dirty="0"/>
              <a:t>: l’esclusione dell’operatore economico ai sensi dell’art. 95 co. 1 lett. e) è disposta e comunicata dalla stazione appaltante quando ricorrono tutte le seguenti condizioni. </a:t>
            </a:r>
          </a:p>
          <a:p>
            <a:r>
              <a:rPr lang="it-IT" sz="1600" u="sng" dirty="0"/>
              <a:t>Art. 98 co. 8</a:t>
            </a:r>
            <a:r>
              <a:rPr lang="it-IT" sz="1600" dirty="0"/>
              <a:t>: il provvedimento di esclusione deve essere motivato in relazione a tutte e tre le condizioni.</a:t>
            </a:r>
          </a:p>
        </p:txBody>
      </p:sp>
      <p:sp>
        <p:nvSpPr>
          <p:cNvPr id="7" name="Segnaposto numero diapositiva 6">
            <a:extLst>
              <a:ext uri="{FF2B5EF4-FFF2-40B4-BE49-F238E27FC236}">
                <a16:creationId xmlns:a16="http://schemas.microsoft.com/office/drawing/2014/main" id="{81EAE351-86E4-D1D9-626E-1E06E0B718DC}"/>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00471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EB114-875F-1678-F7A2-CB73B02BA060}"/>
              </a:ext>
            </a:extLst>
          </p:cNvPr>
          <p:cNvSpPr>
            <a:spLocks noGrp="1"/>
          </p:cNvSpPr>
          <p:nvPr>
            <p:ph type="title"/>
          </p:nvPr>
        </p:nvSpPr>
        <p:spPr/>
        <p:txBody>
          <a:bodyPr>
            <a:normAutofit/>
          </a:bodyPr>
          <a:lstStyle/>
          <a:p>
            <a:pPr algn="ctr"/>
            <a:r>
              <a:rPr lang="it-IT" sz="2400" dirty="0"/>
              <a:t>I CRITERI DIRETTIVI</a:t>
            </a:r>
          </a:p>
        </p:txBody>
      </p:sp>
      <p:graphicFrame>
        <p:nvGraphicFramePr>
          <p:cNvPr id="4" name="Segnaposto contenuto 3">
            <a:extLst>
              <a:ext uri="{FF2B5EF4-FFF2-40B4-BE49-F238E27FC236}">
                <a16:creationId xmlns:a16="http://schemas.microsoft.com/office/drawing/2014/main" id="{F932984D-D0AA-9C5F-B769-C2DF4E224239}"/>
              </a:ext>
            </a:extLst>
          </p:cNvPr>
          <p:cNvGraphicFramePr>
            <a:graphicFrameLocks noGrp="1"/>
          </p:cNvGraphicFramePr>
          <p:nvPr>
            <p:ph idx="1"/>
            <p:extLst>
              <p:ext uri="{D42A27DB-BD31-4B8C-83A1-F6EECF244321}">
                <p14:modId xmlns:p14="http://schemas.microsoft.com/office/powerpoint/2010/main" val="777072473"/>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2E5095DC-A495-2E73-E2D6-7300AEBFF8B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076783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33A50-0A76-3831-C6D1-96B386AAB843}"/>
              </a:ext>
            </a:extLst>
          </p:cNvPr>
          <p:cNvSpPr>
            <a:spLocks noGrp="1"/>
          </p:cNvSpPr>
          <p:nvPr>
            <p:ph type="title"/>
          </p:nvPr>
        </p:nvSpPr>
        <p:spPr/>
        <p:txBody>
          <a:bodyPr>
            <a:normAutofit/>
          </a:bodyPr>
          <a:lstStyle/>
          <a:p>
            <a:pPr algn="ctr"/>
            <a:r>
              <a:rPr lang="it-IT" sz="2000" dirty="0"/>
              <a:t>I GRAVI ILLECITI E I MEZZI DI PROVA</a:t>
            </a:r>
          </a:p>
        </p:txBody>
      </p:sp>
      <p:graphicFrame>
        <p:nvGraphicFramePr>
          <p:cNvPr id="4" name="Tabella 4">
            <a:extLst>
              <a:ext uri="{FF2B5EF4-FFF2-40B4-BE49-F238E27FC236}">
                <a16:creationId xmlns:a16="http://schemas.microsoft.com/office/drawing/2014/main" id="{B787BD44-6D57-87A6-F36E-051127E81D79}"/>
              </a:ext>
            </a:extLst>
          </p:cNvPr>
          <p:cNvGraphicFramePr>
            <a:graphicFrameLocks noGrp="1"/>
          </p:cNvGraphicFramePr>
          <p:nvPr>
            <p:ph idx="1"/>
            <p:extLst>
              <p:ext uri="{D42A27DB-BD31-4B8C-83A1-F6EECF244321}">
                <p14:modId xmlns:p14="http://schemas.microsoft.com/office/powerpoint/2010/main" val="69727962"/>
              </p:ext>
            </p:extLst>
          </p:nvPr>
        </p:nvGraphicFramePr>
        <p:xfrm>
          <a:off x="800100" y="2336800"/>
          <a:ext cx="9494838" cy="4348480"/>
        </p:xfrm>
        <a:graphic>
          <a:graphicData uri="http://schemas.openxmlformats.org/drawingml/2006/table">
            <a:tbl>
              <a:tblPr firstRow="1" bandRow="1">
                <a:tableStyleId>{5C22544A-7EE6-4342-B048-85BDC9FD1C3A}</a:tableStyleId>
              </a:tblPr>
              <a:tblGrid>
                <a:gridCol w="4687888">
                  <a:extLst>
                    <a:ext uri="{9D8B030D-6E8A-4147-A177-3AD203B41FA5}">
                      <a16:colId xmlns:a16="http://schemas.microsoft.com/office/drawing/2014/main" val="4229710699"/>
                    </a:ext>
                  </a:extLst>
                </a:gridCol>
                <a:gridCol w="4806950">
                  <a:extLst>
                    <a:ext uri="{9D8B030D-6E8A-4147-A177-3AD203B41FA5}">
                      <a16:colId xmlns:a16="http://schemas.microsoft.com/office/drawing/2014/main" val="2061817759"/>
                    </a:ext>
                  </a:extLst>
                </a:gridCol>
              </a:tblGrid>
              <a:tr h="370840">
                <a:tc>
                  <a:txBody>
                    <a:bodyPr/>
                    <a:lstStyle/>
                    <a:p>
                      <a:pPr algn="ctr"/>
                      <a:r>
                        <a:rPr lang="it-IT" sz="1200" dirty="0"/>
                        <a:t>ILLECITI (ART. 98 CO. 3)</a:t>
                      </a:r>
                    </a:p>
                  </a:txBody>
                  <a:tcPr/>
                </a:tc>
                <a:tc>
                  <a:txBody>
                    <a:bodyPr/>
                    <a:lstStyle/>
                    <a:p>
                      <a:pPr algn="ctr"/>
                      <a:r>
                        <a:rPr lang="it-IT" sz="1200" dirty="0"/>
                        <a:t>MEZZI DI PROVA (ART. 98 CO. 6)</a:t>
                      </a:r>
                    </a:p>
                  </a:txBody>
                  <a:tcPr/>
                </a:tc>
                <a:extLst>
                  <a:ext uri="{0D108BD9-81ED-4DB2-BD59-A6C34878D82A}">
                    <a16:rowId xmlns:a16="http://schemas.microsoft.com/office/drawing/2014/main" val="1164802011"/>
                  </a:ext>
                </a:extLst>
              </a:tr>
              <a:tr h="370840">
                <a:tc>
                  <a:txBody>
                    <a:bodyPr/>
                    <a:lstStyle/>
                    <a:p>
                      <a:r>
                        <a:rPr lang="it-IT" sz="1100" u="sng" dirty="0"/>
                        <a:t>lett. a)</a:t>
                      </a:r>
                      <a:r>
                        <a:rPr lang="it-IT" sz="1100" dirty="0"/>
                        <a:t>: sanzione esecutiva irrogata dall’Autorità garante della concorrenza e del mercato o da altra autorità di settore, rilevante in relazione all’oggetto specifico dell’appalto </a:t>
                      </a:r>
                    </a:p>
                  </a:txBody>
                  <a:tcPr/>
                </a:tc>
                <a:tc>
                  <a:txBody>
                    <a:bodyPr/>
                    <a:lstStyle/>
                    <a:p>
                      <a:r>
                        <a:rPr lang="it-IT" sz="1100" u="sng" dirty="0"/>
                        <a:t>lett. a)</a:t>
                      </a:r>
                      <a:r>
                        <a:rPr lang="it-IT" sz="1100" u="none" dirty="0"/>
                        <a:t>: i provvedimento sanzionatori esecutivi resi dall’Autorità garante della concorrenza e del mercato o da altre autorità di settore </a:t>
                      </a:r>
                    </a:p>
                  </a:txBody>
                  <a:tcPr/>
                </a:tc>
                <a:extLst>
                  <a:ext uri="{0D108BD9-81ED-4DB2-BD59-A6C34878D82A}">
                    <a16:rowId xmlns:a16="http://schemas.microsoft.com/office/drawing/2014/main" val="3570612569"/>
                  </a:ext>
                </a:extLst>
              </a:tr>
              <a:tr h="370840">
                <a:tc>
                  <a:txBody>
                    <a:bodyPr/>
                    <a:lstStyle/>
                    <a:p>
                      <a:r>
                        <a:rPr lang="it-IT" sz="1100" u="sng" dirty="0"/>
                        <a:t>lett. b)</a:t>
                      </a:r>
                      <a:r>
                        <a:rPr lang="it-IT" sz="1100" dirty="0"/>
                        <a:t>: condotta dell’operatore economico che abbia tentato di influenzare indebitamente il processo decisionale della stazione appaltante o di ottenere informazioni riservate a proprio vantaggio oppure che abbia fornito, anche per negligenza, informazioni false o fuorvianti suscettibili di influenzare le decisioni sull’esclusione, la selezione o l’aggiudicazione</a:t>
                      </a:r>
                    </a:p>
                  </a:txBody>
                  <a:tcPr/>
                </a:tc>
                <a:tc>
                  <a:txBody>
                    <a:bodyPr/>
                    <a:lstStyle/>
                    <a:p>
                      <a:r>
                        <a:rPr lang="it-IT" sz="1100" u="sng" dirty="0"/>
                        <a:t>lett. b)</a:t>
                      </a:r>
                      <a:r>
                        <a:rPr lang="it-IT" sz="1100" dirty="0"/>
                        <a:t>: la presenza di indizi gravi, precisi e concordanti che rendano evidente il ricorrere della situazione escludente  </a:t>
                      </a:r>
                    </a:p>
                  </a:txBody>
                  <a:tcPr/>
                </a:tc>
                <a:extLst>
                  <a:ext uri="{0D108BD9-81ED-4DB2-BD59-A6C34878D82A}">
                    <a16:rowId xmlns:a16="http://schemas.microsoft.com/office/drawing/2014/main" val="864973205"/>
                  </a:ext>
                </a:extLst>
              </a:tr>
              <a:tr h="370840">
                <a:tc>
                  <a:txBody>
                    <a:bodyPr/>
                    <a:lstStyle/>
                    <a:p>
                      <a:r>
                        <a:rPr lang="it-IT" sz="1100" u="sng" dirty="0"/>
                        <a:t>lett. c)</a:t>
                      </a:r>
                      <a:r>
                        <a:rPr lang="it-IT" sz="1100" u="none" dirty="0"/>
                        <a:t>: condotta dell’operatore economico che abbia dimostrato significative e persistenti carenze nell’esecuzione di un precedente contratto di appalto o di concessione ce ne hanno causato la risoluzione per inadempimento oppure la condanna al risarcimento del danno o altre sanzioni comparabili, derivanti da inadempienze particolarmente gravi o la cui ripetizione sia indice di una persistente carenza professionale</a:t>
                      </a:r>
                    </a:p>
                  </a:txBody>
                  <a:tcPr/>
                </a:tc>
                <a:tc>
                  <a:txBody>
                    <a:bodyPr/>
                    <a:lstStyle/>
                    <a:p>
                      <a:r>
                        <a:rPr lang="it-IT" sz="1100" u="sng" dirty="0"/>
                        <a:t>lett. c)</a:t>
                      </a:r>
                      <a:r>
                        <a:rPr lang="it-IT" sz="1100" u="none" dirty="0"/>
                        <a:t>: </a:t>
                      </a:r>
                      <a:r>
                        <a:rPr lang="it-IT" sz="1100" dirty="0"/>
                        <a:t>l’intervenuta risoluzione per inadempimento o la condanna al risarcimento del danno o ad altre conseguenze comparabili </a:t>
                      </a:r>
                    </a:p>
                  </a:txBody>
                  <a:tcPr/>
                </a:tc>
                <a:extLst>
                  <a:ext uri="{0D108BD9-81ED-4DB2-BD59-A6C34878D82A}">
                    <a16:rowId xmlns:a16="http://schemas.microsoft.com/office/drawing/2014/main" val="92595523"/>
                  </a:ext>
                </a:extLst>
              </a:tr>
              <a:tr h="370840">
                <a:tc>
                  <a:txBody>
                    <a:bodyPr/>
                    <a:lstStyle/>
                    <a:p>
                      <a:r>
                        <a:rPr lang="it-IT" sz="1100" b="0" u="sng" dirty="0">
                          <a:effectLst/>
                        </a:rPr>
                        <a:t>Lett. d)</a:t>
                      </a:r>
                      <a:r>
                        <a:rPr lang="it-IT" sz="1100" b="0" u="none" dirty="0">
                          <a:effectLst/>
                        </a:rPr>
                        <a:t>: condotta dell’operatore economico che abbia commesso grave inadempimento nei confronti di uno o più subappaltatori</a:t>
                      </a:r>
                    </a:p>
                  </a:txBody>
                  <a:tcPr/>
                </a:tc>
                <a:tc>
                  <a:txBody>
                    <a:bodyPr/>
                    <a:lstStyle/>
                    <a:p>
                      <a:r>
                        <a:rPr lang="it-IT" sz="1100" u="sng" dirty="0"/>
                        <a:t>lett. d)</a:t>
                      </a:r>
                      <a:r>
                        <a:rPr lang="it-IT" sz="1100" u="none" dirty="0"/>
                        <a:t>: l’emissione di provvedimenti giurisdizionali anche non definitivi</a:t>
                      </a:r>
                    </a:p>
                  </a:txBody>
                  <a:tcPr/>
                </a:tc>
                <a:extLst>
                  <a:ext uri="{0D108BD9-81ED-4DB2-BD59-A6C34878D82A}">
                    <a16:rowId xmlns:a16="http://schemas.microsoft.com/office/drawing/2014/main" val="1333466827"/>
                  </a:ext>
                </a:extLst>
              </a:tr>
              <a:tr h="370840">
                <a:tc>
                  <a:txBody>
                    <a:bodyPr/>
                    <a:lstStyle/>
                    <a:p>
                      <a:r>
                        <a:rPr lang="it-IT" sz="1100" b="0" u="sng" dirty="0"/>
                        <a:t>Lett. e)</a:t>
                      </a:r>
                      <a:r>
                        <a:rPr lang="it-IT" sz="1100" b="0" u="none" dirty="0"/>
                        <a:t>: condotta dell’operatore economico che abbia violato il divieto di intestazione fiduciaria di cui all’art. 17 della legge 19 marzo 1990, n. 55, laddove la violazione non sia stata rimossa</a:t>
                      </a:r>
                      <a:endParaRPr lang="it-IT" sz="1100" b="0" u="sng" dirty="0"/>
                    </a:p>
                  </a:txBody>
                  <a:tcPr/>
                </a:tc>
                <a:tc>
                  <a:txBody>
                    <a:bodyPr/>
                    <a:lstStyle/>
                    <a:p>
                      <a:r>
                        <a:rPr lang="it-IT" sz="1100" u="sng" dirty="0"/>
                        <a:t>lett. e)</a:t>
                      </a:r>
                      <a:r>
                        <a:rPr lang="it-IT" sz="1100" dirty="0"/>
                        <a:t>: l’accertamento definitivo della violazione</a:t>
                      </a:r>
                    </a:p>
                  </a:txBody>
                  <a:tcPr/>
                </a:tc>
                <a:extLst>
                  <a:ext uri="{0D108BD9-81ED-4DB2-BD59-A6C34878D82A}">
                    <a16:rowId xmlns:a16="http://schemas.microsoft.com/office/drawing/2014/main" val="223498372"/>
                  </a:ext>
                </a:extLst>
              </a:tr>
            </a:tbl>
          </a:graphicData>
        </a:graphic>
      </p:graphicFrame>
      <p:sp>
        <p:nvSpPr>
          <p:cNvPr id="6" name="Segnaposto numero diapositiva 5">
            <a:extLst>
              <a:ext uri="{FF2B5EF4-FFF2-40B4-BE49-F238E27FC236}">
                <a16:creationId xmlns:a16="http://schemas.microsoft.com/office/drawing/2014/main" id="{CDDBEA2E-F660-EB3C-5457-51BC38D3F112}"/>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974053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33A50-0A76-3831-C6D1-96B386AAB843}"/>
              </a:ext>
            </a:extLst>
          </p:cNvPr>
          <p:cNvSpPr>
            <a:spLocks noGrp="1"/>
          </p:cNvSpPr>
          <p:nvPr>
            <p:ph type="title"/>
          </p:nvPr>
        </p:nvSpPr>
        <p:spPr/>
        <p:txBody>
          <a:bodyPr>
            <a:normAutofit/>
          </a:bodyPr>
          <a:lstStyle/>
          <a:p>
            <a:pPr algn="ctr"/>
            <a:r>
              <a:rPr lang="it-IT" sz="2000" dirty="0"/>
              <a:t>I GRAVI ILLECITI E I MEZZI DI PROVA (SEGUE)</a:t>
            </a:r>
          </a:p>
        </p:txBody>
      </p:sp>
      <p:graphicFrame>
        <p:nvGraphicFramePr>
          <p:cNvPr id="4" name="Tabella 4">
            <a:extLst>
              <a:ext uri="{FF2B5EF4-FFF2-40B4-BE49-F238E27FC236}">
                <a16:creationId xmlns:a16="http://schemas.microsoft.com/office/drawing/2014/main" id="{B787BD44-6D57-87A6-F36E-051127E81D79}"/>
              </a:ext>
            </a:extLst>
          </p:cNvPr>
          <p:cNvGraphicFramePr>
            <a:graphicFrameLocks noGrp="1"/>
          </p:cNvGraphicFramePr>
          <p:nvPr>
            <p:ph idx="1"/>
            <p:extLst>
              <p:ext uri="{D42A27DB-BD31-4B8C-83A1-F6EECF244321}">
                <p14:modId xmlns:p14="http://schemas.microsoft.com/office/powerpoint/2010/main" val="237151494"/>
              </p:ext>
            </p:extLst>
          </p:nvPr>
        </p:nvGraphicFramePr>
        <p:xfrm>
          <a:off x="680282" y="2168124"/>
          <a:ext cx="9613900" cy="460756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4229710699"/>
                    </a:ext>
                  </a:extLst>
                </a:gridCol>
                <a:gridCol w="4806950">
                  <a:extLst>
                    <a:ext uri="{9D8B030D-6E8A-4147-A177-3AD203B41FA5}">
                      <a16:colId xmlns:a16="http://schemas.microsoft.com/office/drawing/2014/main" val="2061817759"/>
                    </a:ext>
                  </a:extLst>
                </a:gridCol>
              </a:tblGrid>
              <a:tr h="370840">
                <a:tc>
                  <a:txBody>
                    <a:bodyPr/>
                    <a:lstStyle/>
                    <a:p>
                      <a:pPr algn="ctr"/>
                      <a:r>
                        <a:rPr lang="it-IT" sz="1000" dirty="0"/>
                        <a:t>ILLECITI (ART. 98 CO. 3)</a:t>
                      </a:r>
                    </a:p>
                  </a:txBody>
                  <a:tcPr/>
                </a:tc>
                <a:tc>
                  <a:txBody>
                    <a:bodyPr/>
                    <a:lstStyle/>
                    <a:p>
                      <a:pPr algn="ctr"/>
                      <a:r>
                        <a:rPr lang="it-IT" sz="1000" dirty="0"/>
                        <a:t>MEZZI DI PROVA (ART. 98 CO. 6)</a:t>
                      </a:r>
                    </a:p>
                  </a:txBody>
                  <a:tcPr/>
                </a:tc>
                <a:extLst>
                  <a:ext uri="{0D108BD9-81ED-4DB2-BD59-A6C34878D82A}">
                    <a16:rowId xmlns:a16="http://schemas.microsoft.com/office/drawing/2014/main" val="1164802011"/>
                  </a:ext>
                </a:extLst>
              </a:tr>
              <a:tr h="370840">
                <a:tc>
                  <a:txBody>
                    <a:bodyPr/>
                    <a:lstStyle/>
                    <a:p>
                      <a:r>
                        <a:rPr lang="it-IT" sz="1000" u="sng" dirty="0"/>
                        <a:t>lett. f)</a:t>
                      </a:r>
                      <a:r>
                        <a:rPr lang="it-IT" sz="1000" dirty="0"/>
                        <a:t>: omessa denuncia all’autorità giudiziaria da parte dell’operatore economico persona offesa dei reati previsti e puniti dagli artt. 317 e 629 c.p. aggravati ai sensi dell’art. 416bis.1 c.p. salvo che ricorrano i casi previsti dall’art. 4, co. 1, della L. 689/81. </a:t>
                      </a:r>
                    </a:p>
                  </a:txBody>
                  <a:tcPr/>
                </a:tc>
                <a:tc>
                  <a:txBody>
                    <a:bodyPr/>
                    <a:lstStyle/>
                    <a:p>
                      <a:r>
                        <a:rPr lang="it-IT" sz="1000" u="sng" dirty="0"/>
                        <a:t>lett. f)</a:t>
                      </a:r>
                      <a:r>
                        <a:rPr lang="it-IT" sz="1000" u="none" dirty="0"/>
                        <a:t>: la circostanza deve emerge dagli indizi a base della richiesta di rinvio a giudizio formulata nei confronti dell’imputato per i citati reati nell’anno antecedente alla data di pubblicazione del bando e deve essere comunicata, unitamente alle generalità del soggetto che ha omesso la predetta denuncia, da procuratore della Repubblica procedente all’ANAC, la quale ne cura la pubblicazione   </a:t>
                      </a:r>
                    </a:p>
                  </a:txBody>
                  <a:tcPr/>
                </a:tc>
                <a:extLst>
                  <a:ext uri="{0D108BD9-81ED-4DB2-BD59-A6C34878D82A}">
                    <a16:rowId xmlns:a16="http://schemas.microsoft.com/office/drawing/2014/main" val="3570612569"/>
                  </a:ext>
                </a:extLst>
              </a:tr>
              <a:tr h="370840">
                <a:tc>
                  <a:txBody>
                    <a:bodyPr/>
                    <a:lstStyle/>
                    <a:p>
                      <a:r>
                        <a:rPr lang="it-IT" sz="1000" u="sng" dirty="0"/>
                        <a:t>lett. g)</a:t>
                      </a:r>
                      <a:r>
                        <a:rPr lang="it-IT" sz="1000" dirty="0"/>
                        <a:t>:contestata commissione da parte dell’operatore economico ovvero dei soggetti di cui al comma 3 dell’art. 94 di taluno dei reati consumati o tentati d cui all’art. 94, co. 1</a:t>
                      </a:r>
                    </a:p>
                  </a:txBody>
                  <a:tcPr/>
                </a:tc>
                <a:tc>
                  <a:txBody>
                    <a:bodyPr/>
                    <a:lstStyle/>
                    <a:p>
                      <a:r>
                        <a:rPr lang="it-IT" sz="1000" u="sng" dirty="0"/>
                        <a:t>lett. g)</a:t>
                      </a:r>
                      <a:r>
                        <a:rPr lang="it-IT" sz="1000" dirty="0"/>
                        <a:t>: gli atti di cui all’art. 407 bis co. 1 c.p.p. [</a:t>
                      </a:r>
                      <a:r>
                        <a:rPr lang="it-IT" sz="1000" i="1" dirty="0"/>
                        <a:t>Inizio dell’azione penale. Forme e termini</a:t>
                      </a:r>
                      <a:r>
                        <a:rPr lang="it-IT" sz="1000" dirty="0"/>
                        <a:t>], il decreto che dispone il giudizio ai sensi dell’art. 429 c.p.p. o eventuali provvedimenti cautelari reali o personali emessi dal giudice penale, la sentenza di condanna non definitiva, il decreto penale di condanna non irrevocabile, la sentenza non irrevocabile di applicazione della pena su richiesta ex art- 444 c.p.p.</a:t>
                      </a:r>
                    </a:p>
                  </a:txBody>
                  <a:tcPr/>
                </a:tc>
                <a:extLst>
                  <a:ext uri="{0D108BD9-81ED-4DB2-BD59-A6C34878D82A}">
                    <a16:rowId xmlns:a16="http://schemas.microsoft.com/office/drawing/2014/main" val="864973205"/>
                  </a:ext>
                </a:extLst>
              </a:tr>
              <a:tr h="370840">
                <a:tc>
                  <a:txBody>
                    <a:bodyPr/>
                    <a:lstStyle/>
                    <a:p>
                      <a:r>
                        <a:rPr lang="it-IT" sz="1000" u="sng" dirty="0"/>
                        <a:t>lett. h)</a:t>
                      </a:r>
                      <a:r>
                        <a:rPr lang="it-IT" sz="1000" u="none" dirty="0"/>
                        <a:t>: contestata o accertata commissione, da parte dell’operatore economico oppure dei soggetti di cui al comma 3 dell’art. 94, di taluno dei seguenti reati consumati:</a:t>
                      </a:r>
                    </a:p>
                    <a:p>
                      <a:pPr marL="228600" indent="-228600">
                        <a:buAutoNum type="arabicParenR"/>
                      </a:pPr>
                      <a:r>
                        <a:rPr lang="it-IT" sz="1000" u="none" dirty="0"/>
                        <a:t>abusivo esercizio della professione ex art. 348 c.p.</a:t>
                      </a:r>
                    </a:p>
                    <a:p>
                      <a:pPr marL="228600" indent="-228600">
                        <a:buAutoNum type="arabicParenR"/>
                      </a:pPr>
                      <a:r>
                        <a:rPr lang="it-IT" sz="1000" u="none" dirty="0"/>
                        <a:t>bancarotta semplice, bancarotta fraudolenta, omessa dichiarazione di beni da comprendere nell’inventario fallimentare o ricorso abusivo del credito, di cui agli artt. 216, 217, 218 e 220 R.D. 627/42</a:t>
                      </a:r>
                    </a:p>
                    <a:p>
                      <a:pPr marL="228600" indent="-228600">
                        <a:buAutoNum type="arabicParenR"/>
                      </a:pPr>
                      <a:r>
                        <a:rPr lang="it-IT" sz="1000" u="none" dirty="0"/>
                        <a:t>i reati tributari ex D.Lgs. 74/2000, i delitti societari ex art. 2621 e ss.  c.c. o i delitti contro l’industria e il commercio di cui agli artt. 513 e 517 c.p.</a:t>
                      </a:r>
                    </a:p>
                    <a:p>
                      <a:pPr marL="228600" indent="-228600">
                        <a:buAutoNum type="arabicParenR"/>
                      </a:pPr>
                      <a:r>
                        <a:rPr lang="it-IT" sz="1000" u="none" dirty="0"/>
                        <a:t>i reati urbanistici di cui all’art. 44 co. 1 lett. b) e c) DPR 380/2001 con riferimento agli affidamenti aventi ad oggetto lavori o servizi di architettura e ingegneria</a:t>
                      </a:r>
                    </a:p>
                    <a:p>
                      <a:pPr marL="228600" indent="-228600">
                        <a:buAutoNum type="arabicParenR"/>
                      </a:pPr>
                      <a:r>
                        <a:rPr lang="it-IT" sz="1000" u="none" dirty="0"/>
                        <a:t>I reati previsti dal D.Lgs. 231/2001  </a:t>
                      </a:r>
                    </a:p>
                    <a:p>
                      <a:pPr marL="228600" indent="-228600">
                        <a:buAutoNum type="arabicParenR"/>
                      </a:pPr>
                      <a:endParaRPr lang="it-IT" sz="1000" u="none" dirty="0"/>
                    </a:p>
                  </a:txBody>
                  <a:tcPr/>
                </a:tc>
                <a:tc>
                  <a:txBody>
                    <a:bodyPr/>
                    <a:lstStyle/>
                    <a:p>
                      <a:r>
                        <a:rPr lang="it-IT" sz="1000" u="sng" dirty="0"/>
                        <a:t>lett. h)</a:t>
                      </a:r>
                      <a:r>
                        <a:rPr lang="it-IT" sz="1000" dirty="0"/>
                        <a:t>: la sentenza di condanna definitiva, il decreto penale di condanna irrevocabile, la condanna non definitiva, i provvedimenti cautelari reali o personali, ove emessi dal giudice penale </a:t>
                      </a:r>
                    </a:p>
                    <a:p>
                      <a:endParaRPr lang="it-IT" sz="1000" dirty="0"/>
                    </a:p>
                    <a:p>
                      <a:r>
                        <a:rPr lang="it-IT" sz="1000" dirty="0"/>
                        <a:t>L’esclusione non si applica quando il reato è depenalizzato, è intervenuta la riabilitazione, nei casi di condanna a una pena accessoria perpetua questa è stata dichiarata estinta ex art. 179 co. 7 c.p., il reato è stato dichiarato estinto dopo la condanna, la condanna è stata revocata (art. 95, co. 3).</a:t>
                      </a:r>
                    </a:p>
                  </a:txBody>
                  <a:tcPr/>
                </a:tc>
                <a:extLst>
                  <a:ext uri="{0D108BD9-81ED-4DB2-BD59-A6C34878D82A}">
                    <a16:rowId xmlns:a16="http://schemas.microsoft.com/office/drawing/2014/main" val="92595523"/>
                  </a:ext>
                </a:extLst>
              </a:tr>
            </a:tbl>
          </a:graphicData>
        </a:graphic>
      </p:graphicFrame>
      <p:sp>
        <p:nvSpPr>
          <p:cNvPr id="6" name="Segnaposto numero diapositiva 5">
            <a:extLst>
              <a:ext uri="{FF2B5EF4-FFF2-40B4-BE49-F238E27FC236}">
                <a16:creationId xmlns:a16="http://schemas.microsoft.com/office/drawing/2014/main" id="{EF6B77DC-A834-0EEF-BF77-D43AD46D7589}"/>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609693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C49711-CEFC-1B38-A1B9-275E8DB52527}"/>
              </a:ext>
            </a:extLst>
          </p:cNvPr>
          <p:cNvSpPr>
            <a:spLocks noGrp="1"/>
          </p:cNvSpPr>
          <p:nvPr>
            <p:ph type="title"/>
          </p:nvPr>
        </p:nvSpPr>
        <p:spPr/>
        <p:txBody>
          <a:bodyPr>
            <a:normAutofit/>
          </a:bodyPr>
          <a:lstStyle/>
          <a:p>
            <a:pPr algn="ctr"/>
            <a:r>
              <a:rPr lang="it-IT" sz="2000" dirty="0"/>
              <a:t>LA RILEVANZA SOGGETTIVA</a:t>
            </a:r>
          </a:p>
        </p:txBody>
      </p:sp>
      <p:sp>
        <p:nvSpPr>
          <p:cNvPr id="3" name="Segnaposto contenuto 2">
            <a:extLst>
              <a:ext uri="{FF2B5EF4-FFF2-40B4-BE49-F238E27FC236}">
                <a16:creationId xmlns:a16="http://schemas.microsoft.com/office/drawing/2014/main" id="{0E0151A0-C1BE-9596-848C-BDC2EA91320B}"/>
              </a:ext>
            </a:extLst>
          </p:cNvPr>
          <p:cNvSpPr>
            <a:spLocks noGrp="1"/>
          </p:cNvSpPr>
          <p:nvPr>
            <p:ph idx="1"/>
          </p:nvPr>
        </p:nvSpPr>
        <p:spPr/>
        <p:txBody>
          <a:bodyPr anchor="ctr">
            <a:normAutofit/>
          </a:bodyPr>
          <a:lstStyle/>
          <a:p>
            <a:pPr marL="0" indent="0" algn="ctr">
              <a:buNone/>
            </a:pPr>
            <a:r>
              <a:rPr lang="it-IT" sz="1600" dirty="0"/>
              <a:t>Art. 98 co. 1</a:t>
            </a:r>
          </a:p>
          <a:p>
            <a:pPr marL="0" indent="0" algn="ctr">
              <a:buNone/>
            </a:pPr>
            <a:endParaRPr lang="it-IT" sz="1600" dirty="0"/>
          </a:p>
          <a:p>
            <a:pPr marL="0" indent="0" algn="ctr">
              <a:buNone/>
            </a:pPr>
            <a:r>
              <a:rPr lang="it-IT" sz="1600" dirty="0"/>
              <a:t>L’illecito professionale grave rileva solo se compiuto dall’operatore economico offerente, salvo quanto previsto dal comma 3, lett. g) e h)</a:t>
            </a:r>
          </a:p>
        </p:txBody>
      </p:sp>
      <p:sp>
        <p:nvSpPr>
          <p:cNvPr id="6" name="Segnaposto numero diapositiva 5">
            <a:extLst>
              <a:ext uri="{FF2B5EF4-FFF2-40B4-BE49-F238E27FC236}">
                <a16:creationId xmlns:a16="http://schemas.microsoft.com/office/drawing/2014/main" id="{3FFED941-ED96-4DD7-FB3C-6AB0E8715F55}"/>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4253321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012585-BC6B-DAFA-16A1-461E8444ADBD}"/>
              </a:ext>
            </a:extLst>
          </p:cNvPr>
          <p:cNvSpPr>
            <a:spLocks noGrp="1"/>
          </p:cNvSpPr>
          <p:nvPr>
            <p:ph type="title"/>
          </p:nvPr>
        </p:nvSpPr>
        <p:spPr/>
        <p:txBody>
          <a:bodyPr>
            <a:normAutofit/>
          </a:bodyPr>
          <a:lstStyle/>
          <a:p>
            <a:pPr algn="ctr"/>
            <a:r>
              <a:rPr lang="it-IT" sz="2000" dirty="0"/>
              <a:t>LA GRAVITÀ</a:t>
            </a:r>
          </a:p>
        </p:txBody>
      </p:sp>
      <p:graphicFrame>
        <p:nvGraphicFramePr>
          <p:cNvPr id="4" name="Segnaposto contenuto 3">
            <a:extLst>
              <a:ext uri="{FF2B5EF4-FFF2-40B4-BE49-F238E27FC236}">
                <a16:creationId xmlns:a16="http://schemas.microsoft.com/office/drawing/2014/main" id="{8B3791CF-9B44-0E72-2340-D43B8DAC6662}"/>
              </a:ext>
            </a:extLst>
          </p:cNvPr>
          <p:cNvGraphicFramePr>
            <a:graphicFrameLocks noGrp="1"/>
          </p:cNvGraphicFramePr>
          <p:nvPr>
            <p:ph idx="1"/>
            <p:extLst>
              <p:ext uri="{D42A27DB-BD31-4B8C-83A1-F6EECF244321}">
                <p14:modId xmlns:p14="http://schemas.microsoft.com/office/powerpoint/2010/main" val="416504668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B1305142-2D68-C23A-806F-50CFF5956AFF}"/>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79235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CB9B6E-626A-2A31-0B18-D7611485B661}"/>
              </a:ext>
            </a:extLst>
          </p:cNvPr>
          <p:cNvSpPr>
            <a:spLocks noGrp="1"/>
          </p:cNvSpPr>
          <p:nvPr>
            <p:ph type="title"/>
          </p:nvPr>
        </p:nvSpPr>
        <p:spPr/>
        <p:txBody>
          <a:bodyPr>
            <a:normAutofit/>
          </a:bodyPr>
          <a:lstStyle/>
          <a:p>
            <a:pPr algn="ctr"/>
            <a:r>
              <a:rPr lang="it-IT" sz="2000" cap="all" dirty="0"/>
              <a:t>L’incidenza sull’affidabilità e integrità dell’operatore</a:t>
            </a:r>
          </a:p>
        </p:txBody>
      </p:sp>
      <p:sp>
        <p:nvSpPr>
          <p:cNvPr id="3" name="Segnaposto contenuto 2">
            <a:extLst>
              <a:ext uri="{FF2B5EF4-FFF2-40B4-BE49-F238E27FC236}">
                <a16:creationId xmlns:a16="http://schemas.microsoft.com/office/drawing/2014/main" id="{BDB15322-DFAD-CEBA-66C0-B43835A1E82B}"/>
              </a:ext>
            </a:extLst>
          </p:cNvPr>
          <p:cNvSpPr>
            <a:spLocks noGrp="1"/>
          </p:cNvSpPr>
          <p:nvPr>
            <p:ph idx="1"/>
          </p:nvPr>
        </p:nvSpPr>
        <p:spPr/>
        <p:txBody>
          <a:bodyPr anchor="ctr">
            <a:normAutofit/>
          </a:bodyPr>
          <a:lstStyle/>
          <a:p>
            <a:pPr marL="0" indent="0" algn="ctr">
              <a:buNone/>
            </a:pPr>
            <a:r>
              <a:rPr lang="it-IT" sz="1600" u="sng" dirty="0"/>
              <a:t>Art. 98 co. 7</a:t>
            </a:r>
          </a:p>
          <a:p>
            <a:pPr marL="0" indent="0" algn="ctr">
              <a:buNone/>
            </a:pPr>
            <a:endParaRPr lang="it-IT" sz="1600" dirty="0"/>
          </a:p>
          <a:p>
            <a:pPr marL="0" indent="0" algn="ctr">
              <a:buNone/>
            </a:pPr>
            <a:r>
              <a:rPr lang="it-IT" sz="1600" dirty="0"/>
              <a:t>La stazione appaltante valuta i provvedimenti sanzionatori e giurisdizionali di cui al comma 6 motivando sulla ritenuta idoneità dei medesimi a incidere sull’affidabilità e sull’integrità dell’offerente: l’eventuale impugnazione dei medesimi è considerata nell’ambito della valutazione volta a verificare la sussistenza della causa escludente</a:t>
            </a:r>
          </a:p>
        </p:txBody>
      </p:sp>
      <p:sp>
        <p:nvSpPr>
          <p:cNvPr id="6" name="Segnaposto numero diapositiva 5">
            <a:extLst>
              <a:ext uri="{FF2B5EF4-FFF2-40B4-BE49-F238E27FC236}">
                <a16:creationId xmlns:a16="http://schemas.microsoft.com/office/drawing/2014/main" id="{0F4AEFC6-6C53-D538-1683-924BFDB65469}"/>
              </a:ext>
            </a:extLst>
          </p:cNvPr>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4136216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2B3CDA-2060-B85F-C1D1-4964B004A8C2}"/>
              </a:ext>
            </a:extLst>
          </p:cNvPr>
          <p:cNvSpPr>
            <a:spLocks noGrp="1"/>
          </p:cNvSpPr>
          <p:nvPr>
            <p:ph type="title"/>
          </p:nvPr>
        </p:nvSpPr>
        <p:spPr/>
        <p:txBody>
          <a:bodyPr>
            <a:normAutofit/>
          </a:bodyPr>
          <a:lstStyle/>
          <a:p>
            <a:pPr algn="ctr"/>
            <a:r>
              <a:rPr lang="it-IT" sz="2000" dirty="0"/>
              <a:t>LA DURATA DELL’ESCLUSIONE</a:t>
            </a:r>
          </a:p>
        </p:txBody>
      </p:sp>
      <p:graphicFrame>
        <p:nvGraphicFramePr>
          <p:cNvPr id="4" name="Segnaposto contenuto 3">
            <a:extLst>
              <a:ext uri="{FF2B5EF4-FFF2-40B4-BE49-F238E27FC236}">
                <a16:creationId xmlns:a16="http://schemas.microsoft.com/office/drawing/2014/main" id="{4E06D75B-8C8D-C5D4-9DBC-9B9802A30B41}"/>
              </a:ext>
            </a:extLst>
          </p:cNvPr>
          <p:cNvGraphicFramePr>
            <a:graphicFrameLocks noGrp="1"/>
          </p:cNvGraphicFramePr>
          <p:nvPr>
            <p:ph idx="1"/>
            <p:extLst>
              <p:ext uri="{D42A27DB-BD31-4B8C-83A1-F6EECF244321}">
                <p14:modId xmlns:p14="http://schemas.microsoft.com/office/powerpoint/2010/main" val="3625335346"/>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28FDDFC6-BF77-CD87-6628-95986B075676}"/>
              </a:ext>
            </a:extLst>
          </p:cNvPr>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3374749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01AF32-9A04-CD14-5A66-C3E83F074F49}"/>
              </a:ext>
            </a:extLst>
          </p:cNvPr>
          <p:cNvSpPr>
            <a:spLocks noGrp="1"/>
          </p:cNvSpPr>
          <p:nvPr>
            <p:ph type="title"/>
          </p:nvPr>
        </p:nvSpPr>
        <p:spPr/>
        <p:txBody>
          <a:bodyPr>
            <a:normAutofit/>
          </a:bodyPr>
          <a:lstStyle/>
          <a:p>
            <a:pPr algn="ctr"/>
            <a:r>
              <a:rPr lang="it-IT" sz="2000" dirty="0"/>
              <a:t>LE MISURE DI SELF CLEANING </a:t>
            </a:r>
            <a:br>
              <a:rPr lang="it-IT" sz="2000" dirty="0"/>
            </a:br>
            <a:endParaRPr lang="it-IT" sz="2000" dirty="0"/>
          </a:p>
        </p:txBody>
      </p:sp>
      <p:sp>
        <p:nvSpPr>
          <p:cNvPr id="6" name="Segnaposto numero diapositiva 5">
            <a:extLst>
              <a:ext uri="{FF2B5EF4-FFF2-40B4-BE49-F238E27FC236}">
                <a16:creationId xmlns:a16="http://schemas.microsoft.com/office/drawing/2014/main" id="{E9CA5378-025E-B3DF-31F6-C5B51EC01676}"/>
              </a:ext>
            </a:extLst>
          </p:cNvPr>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077211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7307A2-8F74-2F24-3DA9-AF16C3348D22}"/>
              </a:ext>
            </a:extLst>
          </p:cNvPr>
          <p:cNvSpPr>
            <a:spLocks noGrp="1"/>
          </p:cNvSpPr>
          <p:nvPr>
            <p:ph type="title"/>
          </p:nvPr>
        </p:nvSpPr>
        <p:spPr/>
        <p:txBody>
          <a:bodyPr>
            <a:normAutofit/>
          </a:bodyPr>
          <a:lstStyle/>
          <a:p>
            <a:pPr algn="ctr"/>
            <a:r>
              <a:rPr lang="it-IT" sz="2000" dirty="0"/>
              <a:t>L’AMBITO DI APPLICAZIONE</a:t>
            </a:r>
          </a:p>
        </p:txBody>
      </p:sp>
      <p:graphicFrame>
        <p:nvGraphicFramePr>
          <p:cNvPr id="5" name="Segnaposto contenuto 4">
            <a:extLst>
              <a:ext uri="{FF2B5EF4-FFF2-40B4-BE49-F238E27FC236}">
                <a16:creationId xmlns:a16="http://schemas.microsoft.com/office/drawing/2014/main" id="{125B0822-DB62-E720-4E2E-CF3A78FC7F79}"/>
              </a:ext>
            </a:extLst>
          </p:cNvPr>
          <p:cNvGraphicFramePr>
            <a:graphicFrameLocks noGrp="1"/>
          </p:cNvGraphicFramePr>
          <p:nvPr>
            <p:ph idx="1"/>
            <p:extLst>
              <p:ext uri="{D42A27DB-BD31-4B8C-83A1-F6EECF244321}">
                <p14:modId xmlns:p14="http://schemas.microsoft.com/office/powerpoint/2010/main" val="750170952"/>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0EF0EDE0-6C5A-6135-9BA6-FA54D000DD5A}"/>
              </a:ext>
            </a:extLst>
          </p:cNvPr>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3811767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2D0BC4-09C2-DEE7-7A66-A97381B50B7D}"/>
              </a:ext>
            </a:extLst>
          </p:cNvPr>
          <p:cNvSpPr>
            <a:spLocks noGrp="1"/>
          </p:cNvSpPr>
          <p:nvPr>
            <p:ph type="title"/>
          </p:nvPr>
        </p:nvSpPr>
        <p:spPr/>
        <p:txBody>
          <a:bodyPr>
            <a:normAutofit/>
          </a:bodyPr>
          <a:lstStyle/>
          <a:p>
            <a:pPr algn="ctr"/>
            <a:r>
              <a:rPr lang="it-IT" sz="2000" dirty="0"/>
              <a:t>L’ADOZIONE DELLE MISURE DI SELF CLEANING</a:t>
            </a:r>
          </a:p>
        </p:txBody>
      </p:sp>
      <p:graphicFrame>
        <p:nvGraphicFramePr>
          <p:cNvPr id="4" name="Segnaposto contenuto 3">
            <a:extLst>
              <a:ext uri="{FF2B5EF4-FFF2-40B4-BE49-F238E27FC236}">
                <a16:creationId xmlns:a16="http://schemas.microsoft.com/office/drawing/2014/main" id="{A9191F12-62BA-48E2-656D-E4696135E9C7}"/>
              </a:ext>
            </a:extLst>
          </p:cNvPr>
          <p:cNvGraphicFramePr>
            <a:graphicFrameLocks noGrp="1"/>
          </p:cNvGraphicFramePr>
          <p:nvPr>
            <p:ph idx="1"/>
            <p:extLst>
              <p:ext uri="{D42A27DB-BD31-4B8C-83A1-F6EECF244321}">
                <p14:modId xmlns:p14="http://schemas.microsoft.com/office/powerpoint/2010/main" val="328284390"/>
              </p:ext>
            </p:extLst>
          </p:nvPr>
        </p:nvGraphicFramePr>
        <p:xfrm>
          <a:off x="681038" y="2867487"/>
          <a:ext cx="9613900" cy="2405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4F82D9B6-9285-4546-260B-10A3A073CF15}"/>
              </a:ext>
            </a:extLst>
          </p:cNvPr>
          <p:cNvSpPr txBox="1"/>
          <p:nvPr/>
        </p:nvSpPr>
        <p:spPr>
          <a:xfrm>
            <a:off x="680321" y="5410940"/>
            <a:ext cx="9152878" cy="276999"/>
          </a:xfrm>
          <a:prstGeom prst="rect">
            <a:avLst/>
          </a:prstGeom>
          <a:noFill/>
          <a:ln>
            <a:noFill/>
          </a:ln>
        </p:spPr>
        <p:txBody>
          <a:bodyPr wrap="square" rtlCol="0">
            <a:spAutoFit/>
          </a:bodyPr>
          <a:lstStyle/>
          <a:p>
            <a:pPr algn="ctr"/>
            <a:r>
              <a:rPr lang="it-IT" sz="1200" dirty="0"/>
              <a:t>In nessun caso l’aggiudicazione può subire dilazioni in ragione dell’adozione delle misure di self cleaning (art. 96 co. 5) </a:t>
            </a:r>
          </a:p>
        </p:txBody>
      </p:sp>
      <p:sp>
        <p:nvSpPr>
          <p:cNvPr id="7" name="CasellaDiTesto 6">
            <a:extLst>
              <a:ext uri="{FF2B5EF4-FFF2-40B4-BE49-F238E27FC236}">
                <a16:creationId xmlns:a16="http://schemas.microsoft.com/office/drawing/2014/main" id="{0347DE53-008F-87E1-9CAD-E1A7BF9E6270}"/>
              </a:ext>
            </a:extLst>
          </p:cNvPr>
          <p:cNvSpPr txBox="1"/>
          <p:nvPr/>
        </p:nvSpPr>
        <p:spPr>
          <a:xfrm>
            <a:off x="654539" y="2147487"/>
            <a:ext cx="9613861" cy="646331"/>
          </a:xfrm>
          <a:prstGeom prst="rect">
            <a:avLst/>
          </a:prstGeom>
          <a:noFill/>
        </p:spPr>
        <p:txBody>
          <a:bodyPr wrap="square" rtlCol="0">
            <a:spAutoFit/>
          </a:bodyPr>
          <a:lstStyle/>
          <a:p>
            <a:r>
              <a:rPr lang="it-IT" sz="1200" dirty="0"/>
              <a:t>Salva l’adozione delle misure di </a:t>
            </a:r>
            <a:r>
              <a:rPr lang="it-IT" sz="1200" i="1" dirty="0"/>
              <a:t>self cleaning</a:t>
            </a:r>
            <a:r>
              <a:rPr lang="it-IT" sz="1200" dirty="0"/>
              <a:t>, le stazioni appaltanti escludono un operatore economico in qualunque momento della procedura di appalto, qualora risulti che questi si trovi, a causa di atti compiuti od omessi prima o nel corso della procedura, in una delle situazioni di cui agli artt. 94 e 95 </a:t>
            </a:r>
          </a:p>
        </p:txBody>
      </p:sp>
      <p:sp>
        <p:nvSpPr>
          <p:cNvPr id="8" name="CasellaDiTesto 7">
            <a:extLst>
              <a:ext uri="{FF2B5EF4-FFF2-40B4-BE49-F238E27FC236}">
                <a16:creationId xmlns:a16="http://schemas.microsoft.com/office/drawing/2014/main" id="{C1E143D0-7950-4A58-79BD-71706D395FD5}"/>
              </a:ext>
            </a:extLst>
          </p:cNvPr>
          <p:cNvSpPr txBox="1"/>
          <p:nvPr/>
        </p:nvSpPr>
        <p:spPr>
          <a:xfrm>
            <a:off x="719942" y="5825543"/>
            <a:ext cx="9548458" cy="553998"/>
          </a:xfrm>
          <a:prstGeom prst="rect">
            <a:avLst/>
          </a:prstGeom>
          <a:noFill/>
        </p:spPr>
        <p:txBody>
          <a:bodyPr wrap="square" rtlCol="0">
            <a:spAutoFit/>
          </a:bodyPr>
          <a:lstStyle/>
          <a:p>
            <a:pPr algn="ctr"/>
            <a:r>
              <a:rPr lang="it-IT" dirty="0"/>
              <a:t>SUPERAMENTO PRINCIPIO CONTINUITÀ POSSESSO DEI REQUISITI?</a:t>
            </a:r>
          </a:p>
          <a:p>
            <a:pPr algn="ctr"/>
            <a:r>
              <a:rPr lang="it-IT" sz="1200" dirty="0"/>
              <a:t>Ad. Plen. 8/2015 – 10/2014 – 15/2013 – 20/2013 – 8/2012 – 27/2012 – 1/2010</a:t>
            </a:r>
          </a:p>
        </p:txBody>
      </p:sp>
      <p:sp>
        <p:nvSpPr>
          <p:cNvPr id="9" name="Segnaposto numero diapositiva 8">
            <a:extLst>
              <a:ext uri="{FF2B5EF4-FFF2-40B4-BE49-F238E27FC236}">
                <a16:creationId xmlns:a16="http://schemas.microsoft.com/office/drawing/2014/main" id="{E14BBF68-2B69-0B5A-9D8E-DFEE0D04E99A}"/>
              </a:ext>
            </a:extLst>
          </p:cNvPr>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2176574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A71167-0FC5-3A97-005B-7A62C4E287B7}"/>
              </a:ext>
            </a:extLst>
          </p:cNvPr>
          <p:cNvSpPr>
            <a:spLocks noGrp="1"/>
          </p:cNvSpPr>
          <p:nvPr>
            <p:ph type="title"/>
          </p:nvPr>
        </p:nvSpPr>
        <p:spPr/>
        <p:txBody>
          <a:bodyPr>
            <a:normAutofit/>
          </a:bodyPr>
          <a:lstStyle/>
          <a:p>
            <a:pPr algn="ctr"/>
            <a:r>
              <a:rPr lang="it-IT" sz="2000" dirty="0"/>
              <a:t>LE MISURE DI SELF CLEANING</a:t>
            </a:r>
          </a:p>
        </p:txBody>
      </p:sp>
      <p:graphicFrame>
        <p:nvGraphicFramePr>
          <p:cNvPr id="5" name="Segnaposto contenuto 4">
            <a:extLst>
              <a:ext uri="{FF2B5EF4-FFF2-40B4-BE49-F238E27FC236}">
                <a16:creationId xmlns:a16="http://schemas.microsoft.com/office/drawing/2014/main" id="{C76CB1BB-2FF1-1F63-B340-57C10FF99085}"/>
              </a:ext>
            </a:extLst>
          </p:cNvPr>
          <p:cNvGraphicFramePr>
            <a:graphicFrameLocks noGrp="1"/>
          </p:cNvGraphicFramePr>
          <p:nvPr>
            <p:ph idx="1"/>
            <p:extLst>
              <p:ext uri="{D42A27DB-BD31-4B8C-83A1-F6EECF244321}">
                <p14:modId xmlns:p14="http://schemas.microsoft.com/office/powerpoint/2010/main" val="3526592805"/>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BB250530-5DDA-161C-D84B-43A60F0A56F5}"/>
              </a:ext>
            </a:extLst>
          </p:cNvPr>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249375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98AFBB-8E83-652B-D24F-EA0CB236268A}"/>
              </a:ext>
            </a:extLst>
          </p:cNvPr>
          <p:cNvSpPr>
            <a:spLocks noGrp="1"/>
          </p:cNvSpPr>
          <p:nvPr>
            <p:ph type="title"/>
          </p:nvPr>
        </p:nvSpPr>
        <p:spPr/>
        <p:txBody>
          <a:bodyPr>
            <a:normAutofit/>
          </a:bodyPr>
          <a:lstStyle/>
          <a:p>
            <a:pPr algn="ctr"/>
            <a:r>
              <a:rPr lang="it-IT" sz="2400" dirty="0"/>
              <a:t> IL PRINCIPIO DI TASSATIVITÀ E L’AMBITO DI APPLICAZIONE</a:t>
            </a:r>
            <a:endParaRPr lang="it-IT" sz="2800" dirty="0"/>
          </a:p>
        </p:txBody>
      </p:sp>
      <p:sp>
        <p:nvSpPr>
          <p:cNvPr id="6" name="Segnaposto numero diapositiva 5">
            <a:extLst>
              <a:ext uri="{FF2B5EF4-FFF2-40B4-BE49-F238E27FC236}">
                <a16:creationId xmlns:a16="http://schemas.microsoft.com/office/drawing/2014/main" id="{916EB6DA-5580-7256-F35C-0A418E9F55E6}"/>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562595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5EB35-EBF2-B2A9-2015-E70411F8AADE}"/>
              </a:ext>
            </a:extLst>
          </p:cNvPr>
          <p:cNvSpPr>
            <a:spLocks noGrp="1"/>
          </p:cNvSpPr>
          <p:nvPr>
            <p:ph type="title"/>
          </p:nvPr>
        </p:nvSpPr>
        <p:spPr/>
        <p:txBody>
          <a:bodyPr>
            <a:normAutofit/>
          </a:bodyPr>
          <a:lstStyle/>
          <a:p>
            <a:pPr algn="ctr"/>
            <a:r>
              <a:rPr lang="it-IT" sz="2000" dirty="0"/>
              <a:t>LE SOCIETÀ SOTTOPOSTE A SEQUESTRO O CONFISCA</a:t>
            </a:r>
          </a:p>
        </p:txBody>
      </p:sp>
      <p:sp>
        <p:nvSpPr>
          <p:cNvPr id="3" name="Segnaposto contenuto 2">
            <a:extLst>
              <a:ext uri="{FF2B5EF4-FFF2-40B4-BE49-F238E27FC236}">
                <a16:creationId xmlns:a16="http://schemas.microsoft.com/office/drawing/2014/main" id="{4EDE0F02-28F8-2140-8F2A-1A6B9086BEC9}"/>
              </a:ext>
            </a:extLst>
          </p:cNvPr>
          <p:cNvSpPr>
            <a:spLocks noGrp="1"/>
          </p:cNvSpPr>
          <p:nvPr>
            <p:ph idx="1"/>
          </p:nvPr>
        </p:nvSpPr>
        <p:spPr/>
        <p:txBody>
          <a:bodyPr anchor="ctr"/>
          <a:lstStyle/>
          <a:p>
            <a:pPr marL="0" indent="0" algn="ctr">
              <a:buNone/>
            </a:pPr>
            <a:r>
              <a:rPr lang="it-IT" dirty="0"/>
              <a:t>Art. 96 co. 3</a:t>
            </a:r>
          </a:p>
          <a:p>
            <a:pPr marL="0" indent="0">
              <a:buNone/>
            </a:pPr>
            <a:endParaRPr lang="it-IT" dirty="0"/>
          </a:p>
          <a:p>
            <a:pPr marL="0" indent="0" algn="ctr">
              <a:buNone/>
            </a:pPr>
            <a:r>
              <a:rPr lang="it-IT" sz="1800" dirty="0"/>
              <a:t>Le cause di esclusione previste dagli articoli 94 e 95 non si applicano alle aziende o società sottoposte a sequestro o confisca ai sensi dell’art. 240bis c.p. o degli articoli 20 e 24 del D.Lgs. 159/2011 e affidate ad un custode o amministratore giudiziario o finanziario, limitatamente a quelle riferite al periodo precedente al predetto affidamento</a:t>
            </a:r>
          </a:p>
          <a:p>
            <a:pPr marL="0" indent="0">
              <a:buNone/>
            </a:pPr>
            <a:endParaRPr lang="it-IT" dirty="0"/>
          </a:p>
        </p:txBody>
      </p:sp>
      <p:sp>
        <p:nvSpPr>
          <p:cNvPr id="6" name="Segnaposto numero diapositiva 5">
            <a:extLst>
              <a:ext uri="{FF2B5EF4-FFF2-40B4-BE49-F238E27FC236}">
                <a16:creationId xmlns:a16="http://schemas.microsoft.com/office/drawing/2014/main" id="{5F7F504F-15D1-5890-8CDA-4B97F4C7E500}"/>
              </a:ext>
            </a:extLst>
          </p:cNvPr>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19881000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073FED-7E5A-3953-4018-6536D3F4DD6C}"/>
              </a:ext>
            </a:extLst>
          </p:cNvPr>
          <p:cNvSpPr>
            <a:spLocks noGrp="1"/>
          </p:cNvSpPr>
          <p:nvPr>
            <p:ph type="title"/>
          </p:nvPr>
        </p:nvSpPr>
        <p:spPr/>
        <p:txBody>
          <a:bodyPr>
            <a:normAutofit/>
          </a:bodyPr>
          <a:lstStyle/>
          <a:p>
            <a:pPr algn="ctr"/>
            <a:r>
              <a:rPr lang="it-IT" sz="2000" dirty="0"/>
              <a:t>CAUSE DI ESCLUSIONE DI PARTECIPANTI AI RAGGRUPPAMENTI</a:t>
            </a:r>
          </a:p>
        </p:txBody>
      </p:sp>
      <p:sp>
        <p:nvSpPr>
          <p:cNvPr id="6" name="Segnaposto numero diapositiva 5">
            <a:extLst>
              <a:ext uri="{FF2B5EF4-FFF2-40B4-BE49-F238E27FC236}">
                <a16:creationId xmlns:a16="http://schemas.microsoft.com/office/drawing/2014/main" id="{D1A9F744-B63A-64B5-FC78-C2F18E494A5A}"/>
              </a:ext>
            </a:extLst>
          </p:cNvPr>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4031609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05CE59-FDA4-325B-E3DA-BECED30252AB}"/>
              </a:ext>
            </a:extLst>
          </p:cNvPr>
          <p:cNvSpPr>
            <a:spLocks noGrp="1"/>
          </p:cNvSpPr>
          <p:nvPr>
            <p:ph type="title"/>
          </p:nvPr>
        </p:nvSpPr>
        <p:spPr/>
        <p:txBody>
          <a:bodyPr>
            <a:normAutofit/>
          </a:bodyPr>
          <a:lstStyle/>
          <a:p>
            <a:pPr algn="ctr"/>
            <a:r>
              <a:rPr lang="it-IT" sz="2000" dirty="0"/>
              <a:t>L’ESCLUSIONE O LA SOSTITUZIONE DI UN’IMPRESA RAGGRUPPATA O CONSORZIATA</a:t>
            </a:r>
            <a:br>
              <a:rPr lang="it-IT" sz="2000" dirty="0"/>
            </a:br>
            <a:r>
              <a:rPr lang="it-IT" sz="2000" dirty="0"/>
              <a:t>(ART. 97 CO. 2 e 3)</a:t>
            </a:r>
            <a:br>
              <a:rPr lang="it-IT" sz="2000" dirty="0"/>
            </a:br>
            <a:endParaRPr lang="it-IT" sz="2000" dirty="0"/>
          </a:p>
        </p:txBody>
      </p:sp>
      <p:graphicFrame>
        <p:nvGraphicFramePr>
          <p:cNvPr id="4" name="Segnaposto contenuto 3">
            <a:extLst>
              <a:ext uri="{FF2B5EF4-FFF2-40B4-BE49-F238E27FC236}">
                <a16:creationId xmlns:a16="http://schemas.microsoft.com/office/drawing/2014/main" id="{4E04B59E-7F8B-9D19-C889-DABCA685A4F0}"/>
              </a:ext>
            </a:extLst>
          </p:cNvPr>
          <p:cNvGraphicFramePr>
            <a:graphicFrameLocks noGrp="1"/>
          </p:cNvGraphicFramePr>
          <p:nvPr>
            <p:ph idx="1"/>
            <p:extLst>
              <p:ext uri="{D42A27DB-BD31-4B8C-83A1-F6EECF244321}">
                <p14:modId xmlns:p14="http://schemas.microsoft.com/office/powerpoint/2010/main" val="1917912243"/>
              </p:ext>
            </p:extLst>
          </p:nvPr>
        </p:nvGraphicFramePr>
        <p:xfrm>
          <a:off x="681038" y="2130641"/>
          <a:ext cx="9613900" cy="4172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4E569D6A-32BF-10CC-A990-ED94823A8485}"/>
              </a:ext>
            </a:extLst>
          </p:cNvPr>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2738722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2D0BC4-09C2-DEE7-7A66-A97381B50B7D}"/>
              </a:ext>
            </a:extLst>
          </p:cNvPr>
          <p:cNvSpPr>
            <a:spLocks noGrp="1"/>
          </p:cNvSpPr>
          <p:nvPr>
            <p:ph type="title"/>
          </p:nvPr>
        </p:nvSpPr>
        <p:spPr/>
        <p:txBody>
          <a:bodyPr>
            <a:normAutofit/>
          </a:bodyPr>
          <a:lstStyle/>
          <a:p>
            <a:pPr algn="ctr"/>
            <a:r>
              <a:rPr lang="it-IT" sz="2000" dirty="0"/>
              <a:t>LE CONDIZIONI PER L’ESTROMISSIONE/SOSTITUZIONE</a:t>
            </a:r>
          </a:p>
        </p:txBody>
      </p:sp>
      <p:graphicFrame>
        <p:nvGraphicFramePr>
          <p:cNvPr id="4" name="Segnaposto contenuto 3">
            <a:extLst>
              <a:ext uri="{FF2B5EF4-FFF2-40B4-BE49-F238E27FC236}">
                <a16:creationId xmlns:a16="http://schemas.microsoft.com/office/drawing/2014/main" id="{A9191F12-62BA-48E2-656D-E4696135E9C7}"/>
              </a:ext>
            </a:extLst>
          </p:cNvPr>
          <p:cNvGraphicFramePr>
            <a:graphicFrameLocks noGrp="1"/>
          </p:cNvGraphicFramePr>
          <p:nvPr>
            <p:ph idx="1"/>
            <p:extLst>
              <p:ext uri="{D42A27DB-BD31-4B8C-83A1-F6EECF244321}">
                <p14:modId xmlns:p14="http://schemas.microsoft.com/office/powerpoint/2010/main" val="3861408501"/>
              </p:ext>
            </p:extLst>
          </p:nvPr>
        </p:nvGraphicFramePr>
        <p:xfrm>
          <a:off x="681038" y="2867487"/>
          <a:ext cx="9613900" cy="3018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0347DE53-008F-87E1-9CAD-E1A7BF9E6270}"/>
              </a:ext>
            </a:extLst>
          </p:cNvPr>
          <p:cNvSpPr txBox="1"/>
          <p:nvPr/>
        </p:nvSpPr>
        <p:spPr>
          <a:xfrm>
            <a:off x="600422" y="2120854"/>
            <a:ext cx="9613861" cy="276999"/>
          </a:xfrm>
          <a:prstGeom prst="rect">
            <a:avLst/>
          </a:prstGeom>
          <a:noFill/>
        </p:spPr>
        <p:txBody>
          <a:bodyPr wrap="square" rtlCol="0">
            <a:spAutoFit/>
          </a:bodyPr>
          <a:lstStyle/>
          <a:p>
            <a:pPr algn="ctr"/>
            <a:r>
              <a:rPr lang="it-IT" sz="1200" dirty="0"/>
              <a:t>Il raggruppamento non è escluso se ha adempiuto ai seguenti oneri (art. 97 co. 1)</a:t>
            </a:r>
          </a:p>
        </p:txBody>
      </p:sp>
      <p:sp>
        <p:nvSpPr>
          <p:cNvPr id="6" name="Segnaposto numero diapositiva 5">
            <a:extLst>
              <a:ext uri="{FF2B5EF4-FFF2-40B4-BE49-F238E27FC236}">
                <a16:creationId xmlns:a16="http://schemas.microsoft.com/office/drawing/2014/main" id="{A4196C60-6A57-4C96-6333-F1DE43BE26CA}"/>
              </a:ext>
            </a:extLst>
          </p:cNvPr>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3415040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44875-A31F-B9CA-9669-BF83C27C4B6F}"/>
              </a:ext>
            </a:extLst>
          </p:cNvPr>
          <p:cNvSpPr>
            <a:spLocks noGrp="1"/>
          </p:cNvSpPr>
          <p:nvPr>
            <p:ph type="ctrTitle"/>
          </p:nvPr>
        </p:nvSpPr>
        <p:spPr/>
        <p:txBody>
          <a:bodyPr anchor="ctr"/>
          <a:lstStyle/>
          <a:p>
            <a:pPr algn="ctr"/>
            <a:r>
              <a:rPr lang="it-IT" sz="2400" dirty="0"/>
              <a:t>GRAZIE PER L’ATTENZIONE</a:t>
            </a:r>
          </a:p>
        </p:txBody>
      </p:sp>
    </p:spTree>
    <p:extLst>
      <p:ext uri="{BB962C8B-B14F-4D97-AF65-F5344CB8AC3E}">
        <p14:creationId xmlns:p14="http://schemas.microsoft.com/office/powerpoint/2010/main" val="406481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0EF51B-2A98-5F30-A64D-B97D636BEB27}"/>
              </a:ext>
            </a:extLst>
          </p:cNvPr>
          <p:cNvSpPr>
            <a:spLocks noGrp="1"/>
          </p:cNvSpPr>
          <p:nvPr>
            <p:ph type="title"/>
          </p:nvPr>
        </p:nvSpPr>
        <p:spPr/>
        <p:txBody>
          <a:bodyPr>
            <a:normAutofit/>
          </a:bodyPr>
          <a:lstStyle/>
          <a:p>
            <a:pPr algn="ctr"/>
            <a:r>
              <a:rPr lang="it-IT" sz="2000" dirty="0"/>
              <a:t>LA TASSATIVITÀ DELLE CAUSE DI ESCLUSIONE</a:t>
            </a:r>
          </a:p>
        </p:txBody>
      </p:sp>
      <p:graphicFrame>
        <p:nvGraphicFramePr>
          <p:cNvPr id="6" name="Segnaposto contenuto 5">
            <a:extLst>
              <a:ext uri="{FF2B5EF4-FFF2-40B4-BE49-F238E27FC236}">
                <a16:creationId xmlns:a16="http://schemas.microsoft.com/office/drawing/2014/main" id="{284D5CB3-0574-2BD5-681A-D3484D34A782}"/>
              </a:ext>
            </a:extLst>
          </p:cNvPr>
          <p:cNvGraphicFramePr>
            <a:graphicFrameLocks noGrp="1"/>
          </p:cNvGraphicFramePr>
          <p:nvPr>
            <p:ph idx="1"/>
            <p:extLst>
              <p:ext uri="{D42A27DB-BD31-4B8C-83A1-F6EECF244321}">
                <p14:modId xmlns:p14="http://schemas.microsoft.com/office/powerpoint/2010/main" val="914190078"/>
              </p:ext>
            </p:extLst>
          </p:nvPr>
        </p:nvGraphicFramePr>
        <p:xfrm>
          <a:off x="681038" y="2024109"/>
          <a:ext cx="9613900" cy="4438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a:extLst>
              <a:ext uri="{FF2B5EF4-FFF2-40B4-BE49-F238E27FC236}">
                <a16:creationId xmlns:a16="http://schemas.microsoft.com/office/drawing/2014/main" id="{DB94E8F6-133E-E444-0A2C-FFE4EF8A37FF}"/>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7443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068263-5BFB-62B0-4164-47C7483CAD7E}"/>
              </a:ext>
            </a:extLst>
          </p:cNvPr>
          <p:cNvSpPr>
            <a:spLocks noGrp="1"/>
          </p:cNvSpPr>
          <p:nvPr>
            <p:ph type="title"/>
          </p:nvPr>
        </p:nvSpPr>
        <p:spPr/>
        <p:txBody>
          <a:bodyPr>
            <a:normAutofit/>
          </a:bodyPr>
          <a:lstStyle/>
          <a:p>
            <a:pPr algn="ctr"/>
            <a:r>
              <a:rPr lang="it-IT" sz="2000" cap="all" dirty="0"/>
              <a:t>L’ambito di applicazione</a:t>
            </a:r>
          </a:p>
        </p:txBody>
      </p:sp>
      <p:graphicFrame>
        <p:nvGraphicFramePr>
          <p:cNvPr id="4" name="Segnaposto contenuto 3">
            <a:extLst>
              <a:ext uri="{FF2B5EF4-FFF2-40B4-BE49-F238E27FC236}">
                <a16:creationId xmlns:a16="http://schemas.microsoft.com/office/drawing/2014/main" id="{B40ED792-59AF-0BBB-B999-CD3CAD868D45}"/>
              </a:ext>
            </a:extLst>
          </p:cNvPr>
          <p:cNvGraphicFramePr>
            <a:graphicFrameLocks noGrp="1"/>
          </p:cNvGraphicFramePr>
          <p:nvPr>
            <p:ph idx="1"/>
            <p:extLst>
              <p:ext uri="{D42A27DB-BD31-4B8C-83A1-F6EECF244321}">
                <p14:modId xmlns:p14="http://schemas.microsoft.com/office/powerpoint/2010/main" val="1386207138"/>
              </p:ext>
            </p:extLst>
          </p:nvPr>
        </p:nvGraphicFramePr>
        <p:xfrm>
          <a:off x="681038" y="2336800"/>
          <a:ext cx="9613900" cy="4108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44587168-AC44-1296-992D-D6DF603B81B7}"/>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411802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5380F8-D3A5-5CFC-D987-232B13A72CAC}"/>
              </a:ext>
            </a:extLst>
          </p:cNvPr>
          <p:cNvSpPr>
            <a:spLocks noGrp="1"/>
          </p:cNvSpPr>
          <p:nvPr>
            <p:ph type="title"/>
          </p:nvPr>
        </p:nvSpPr>
        <p:spPr/>
        <p:txBody>
          <a:bodyPr>
            <a:normAutofit/>
          </a:bodyPr>
          <a:lstStyle/>
          <a:p>
            <a:pPr algn="ctr"/>
            <a:r>
              <a:rPr lang="it-IT" sz="2400" dirty="0"/>
              <a:t>LE FATTISPECIE OGGETTIVE E IL RIORDINO SISTEMATICO</a:t>
            </a:r>
          </a:p>
        </p:txBody>
      </p:sp>
      <p:sp>
        <p:nvSpPr>
          <p:cNvPr id="6" name="Segnaposto numero diapositiva 5">
            <a:extLst>
              <a:ext uri="{FF2B5EF4-FFF2-40B4-BE49-F238E27FC236}">
                <a16:creationId xmlns:a16="http://schemas.microsoft.com/office/drawing/2014/main" id="{939243E5-5941-3AF5-C818-43E4581DCBBC}"/>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4127501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80AAE1-D683-6A0B-C9F4-ABFBB4CB5A41}"/>
              </a:ext>
            </a:extLst>
          </p:cNvPr>
          <p:cNvSpPr>
            <a:spLocks noGrp="1"/>
          </p:cNvSpPr>
          <p:nvPr>
            <p:ph type="title"/>
          </p:nvPr>
        </p:nvSpPr>
        <p:spPr/>
        <p:txBody>
          <a:bodyPr>
            <a:normAutofit/>
          </a:bodyPr>
          <a:lstStyle/>
          <a:p>
            <a:pPr algn="ctr"/>
            <a:r>
              <a:rPr lang="it-IT" sz="2000" dirty="0"/>
              <a:t>I NUOVI ARTICOLI</a:t>
            </a:r>
          </a:p>
        </p:txBody>
      </p:sp>
      <p:sp>
        <p:nvSpPr>
          <p:cNvPr id="3" name="Segnaposto contenuto 2">
            <a:extLst>
              <a:ext uri="{FF2B5EF4-FFF2-40B4-BE49-F238E27FC236}">
                <a16:creationId xmlns:a16="http://schemas.microsoft.com/office/drawing/2014/main" id="{20E9D45C-F721-F142-BAFC-DD4CB12791BD}"/>
              </a:ext>
            </a:extLst>
          </p:cNvPr>
          <p:cNvSpPr>
            <a:spLocks noGrp="1"/>
          </p:cNvSpPr>
          <p:nvPr>
            <p:ph idx="1"/>
          </p:nvPr>
        </p:nvSpPr>
        <p:spPr/>
        <p:txBody>
          <a:bodyPr/>
          <a:lstStyle/>
          <a:p>
            <a:pPr marL="0" indent="0">
              <a:buNone/>
            </a:pPr>
            <a:endParaRPr lang="it-IT" dirty="0"/>
          </a:p>
        </p:txBody>
      </p:sp>
      <p:sp>
        <p:nvSpPr>
          <p:cNvPr id="7" name="CasellaDiTesto 6">
            <a:extLst>
              <a:ext uri="{FF2B5EF4-FFF2-40B4-BE49-F238E27FC236}">
                <a16:creationId xmlns:a16="http://schemas.microsoft.com/office/drawing/2014/main" id="{B13589CE-DBC6-0C2B-CEF5-6523AE324FC3}"/>
              </a:ext>
            </a:extLst>
          </p:cNvPr>
          <p:cNvSpPr txBox="1"/>
          <p:nvPr/>
        </p:nvSpPr>
        <p:spPr>
          <a:xfrm>
            <a:off x="1198484" y="2752077"/>
            <a:ext cx="1908699" cy="738664"/>
          </a:xfrm>
          <a:prstGeom prst="rect">
            <a:avLst/>
          </a:prstGeom>
          <a:solidFill>
            <a:schemeClr val="bg2">
              <a:lumMod val="60000"/>
              <a:lumOff val="40000"/>
            </a:schemeClr>
          </a:solidFill>
          <a:ln>
            <a:solidFill>
              <a:schemeClr val="tx1">
                <a:lumMod val="95000"/>
              </a:schemeClr>
            </a:solidFill>
          </a:ln>
        </p:spPr>
        <p:txBody>
          <a:bodyPr wrap="square" rtlCol="0">
            <a:spAutoFit/>
          </a:bodyPr>
          <a:lstStyle/>
          <a:p>
            <a:pPr algn="ctr"/>
            <a:r>
              <a:rPr lang="it-IT" sz="1400" dirty="0"/>
              <a:t>Cause di esclusione automatica</a:t>
            </a:r>
          </a:p>
          <a:p>
            <a:pPr algn="ctr"/>
            <a:r>
              <a:rPr lang="it-IT" sz="1400" dirty="0"/>
              <a:t>(art. 94)</a:t>
            </a:r>
          </a:p>
        </p:txBody>
      </p:sp>
      <p:sp>
        <p:nvSpPr>
          <p:cNvPr id="9" name="CasellaDiTesto 8">
            <a:extLst>
              <a:ext uri="{FF2B5EF4-FFF2-40B4-BE49-F238E27FC236}">
                <a16:creationId xmlns:a16="http://schemas.microsoft.com/office/drawing/2014/main" id="{39B12120-03CC-A6AD-D3A6-FC55D97BB8F6}"/>
              </a:ext>
            </a:extLst>
          </p:cNvPr>
          <p:cNvSpPr txBox="1"/>
          <p:nvPr/>
        </p:nvSpPr>
        <p:spPr>
          <a:xfrm>
            <a:off x="4253882" y="2752077"/>
            <a:ext cx="1908699" cy="738664"/>
          </a:xfrm>
          <a:prstGeom prst="rect">
            <a:avLst/>
          </a:prstGeom>
          <a:solidFill>
            <a:schemeClr val="bg2">
              <a:lumMod val="60000"/>
              <a:lumOff val="40000"/>
            </a:schemeClr>
          </a:solidFill>
          <a:ln>
            <a:solidFill>
              <a:schemeClr val="tx1">
                <a:lumMod val="95000"/>
              </a:schemeClr>
            </a:solidFill>
          </a:ln>
        </p:spPr>
        <p:txBody>
          <a:bodyPr wrap="square" rtlCol="0">
            <a:spAutoFit/>
          </a:bodyPr>
          <a:lstStyle/>
          <a:p>
            <a:pPr algn="ctr"/>
            <a:r>
              <a:rPr lang="it-IT" sz="1400" dirty="0"/>
              <a:t>Cause di esclusione non automatica </a:t>
            </a:r>
          </a:p>
          <a:p>
            <a:pPr algn="ctr"/>
            <a:r>
              <a:rPr lang="it-IT" sz="1400" dirty="0"/>
              <a:t>(art. 95)</a:t>
            </a:r>
          </a:p>
        </p:txBody>
      </p:sp>
      <p:sp>
        <p:nvSpPr>
          <p:cNvPr id="11" name="CasellaDiTesto 10">
            <a:extLst>
              <a:ext uri="{FF2B5EF4-FFF2-40B4-BE49-F238E27FC236}">
                <a16:creationId xmlns:a16="http://schemas.microsoft.com/office/drawing/2014/main" id="{45CF45EC-1C91-5237-8FFD-0CCF6D0136C3}"/>
              </a:ext>
            </a:extLst>
          </p:cNvPr>
          <p:cNvSpPr txBox="1"/>
          <p:nvPr/>
        </p:nvSpPr>
        <p:spPr>
          <a:xfrm>
            <a:off x="7619999" y="2752077"/>
            <a:ext cx="1908699" cy="738664"/>
          </a:xfrm>
          <a:prstGeom prst="rect">
            <a:avLst/>
          </a:prstGeom>
          <a:solidFill>
            <a:schemeClr val="bg2">
              <a:lumMod val="60000"/>
              <a:lumOff val="40000"/>
            </a:schemeClr>
          </a:solidFill>
          <a:ln>
            <a:solidFill>
              <a:schemeClr val="tx1">
                <a:lumMod val="95000"/>
              </a:schemeClr>
            </a:solidFill>
          </a:ln>
        </p:spPr>
        <p:txBody>
          <a:bodyPr wrap="square" rtlCol="0">
            <a:spAutoFit/>
          </a:bodyPr>
          <a:lstStyle/>
          <a:p>
            <a:pPr algn="ctr"/>
            <a:r>
              <a:rPr lang="it-IT" sz="1400" dirty="0"/>
              <a:t>Illecito professionale grave</a:t>
            </a:r>
          </a:p>
          <a:p>
            <a:pPr algn="ctr"/>
            <a:r>
              <a:rPr lang="it-IT" sz="1400" dirty="0"/>
              <a:t>(art. 98)</a:t>
            </a:r>
          </a:p>
        </p:txBody>
      </p:sp>
      <p:sp>
        <p:nvSpPr>
          <p:cNvPr id="12" name="Freccia a destra 11">
            <a:extLst>
              <a:ext uri="{FF2B5EF4-FFF2-40B4-BE49-F238E27FC236}">
                <a16:creationId xmlns:a16="http://schemas.microsoft.com/office/drawing/2014/main" id="{16C5EC6D-39CC-E663-97EE-D14EFB611D20}"/>
              </a:ext>
            </a:extLst>
          </p:cNvPr>
          <p:cNvSpPr/>
          <p:nvPr/>
        </p:nvSpPr>
        <p:spPr>
          <a:xfrm>
            <a:off x="6611643" y="3028193"/>
            <a:ext cx="559293" cy="186431"/>
          </a:xfrm>
          <a:prstGeom prst="rightArrow">
            <a:avLst/>
          </a:prstGeom>
          <a:solidFill>
            <a:schemeClr val="tx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Parentesi graffa chiusa 12">
            <a:extLst>
              <a:ext uri="{FF2B5EF4-FFF2-40B4-BE49-F238E27FC236}">
                <a16:creationId xmlns:a16="http://schemas.microsoft.com/office/drawing/2014/main" id="{74622DFE-F6C9-045C-4E26-5B39F9D895A1}"/>
              </a:ext>
            </a:extLst>
          </p:cNvPr>
          <p:cNvSpPr/>
          <p:nvPr/>
        </p:nvSpPr>
        <p:spPr>
          <a:xfrm rot="5400000">
            <a:off x="3280129" y="3320671"/>
            <a:ext cx="738663" cy="1631717"/>
          </a:xfrm>
          <a:prstGeom prst="rightBrace">
            <a:avLst>
              <a:gd name="adj1" fmla="val 0"/>
              <a:gd name="adj2" fmla="val 47823"/>
            </a:avLst>
          </a:prstGeom>
          <a:ln w="76200">
            <a:solidFill>
              <a:schemeClr val="tx1">
                <a:lumMod val="9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21" name="CasellaDiTesto 20">
            <a:extLst>
              <a:ext uri="{FF2B5EF4-FFF2-40B4-BE49-F238E27FC236}">
                <a16:creationId xmlns:a16="http://schemas.microsoft.com/office/drawing/2014/main" id="{9CF1838E-518B-A74E-1F1B-D98D143FC7D6}"/>
              </a:ext>
            </a:extLst>
          </p:cNvPr>
          <p:cNvSpPr txBox="1"/>
          <p:nvPr/>
        </p:nvSpPr>
        <p:spPr>
          <a:xfrm>
            <a:off x="1198483" y="4639237"/>
            <a:ext cx="1908699" cy="738664"/>
          </a:xfrm>
          <a:prstGeom prst="rect">
            <a:avLst/>
          </a:prstGeom>
          <a:solidFill>
            <a:schemeClr val="bg2">
              <a:lumMod val="60000"/>
              <a:lumOff val="40000"/>
            </a:schemeClr>
          </a:solidFill>
          <a:ln>
            <a:solidFill>
              <a:schemeClr val="tx1">
                <a:lumMod val="95000"/>
              </a:schemeClr>
            </a:solidFill>
          </a:ln>
        </p:spPr>
        <p:txBody>
          <a:bodyPr wrap="square" rtlCol="0">
            <a:spAutoFit/>
          </a:bodyPr>
          <a:lstStyle/>
          <a:p>
            <a:pPr algn="ctr"/>
            <a:r>
              <a:rPr lang="it-IT" sz="1400" dirty="0"/>
              <a:t>Disciplina dell’esclusione</a:t>
            </a:r>
          </a:p>
          <a:p>
            <a:pPr algn="ctr"/>
            <a:r>
              <a:rPr lang="it-IT" sz="1400" dirty="0"/>
              <a:t>(art. 96)</a:t>
            </a:r>
          </a:p>
        </p:txBody>
      </p:sp>
      <p:sp>
        <p:nvSpPr>
          <p:cNvPr id="23" name="CasellaDiTesto 22">
            <a:extLst>
              <a:ext uri="{FF2B5EF4-FFF2-40B4-BE49-F238E27FC236}">
                <a16:creationId xmlns:a16="http://schemas.microsoft.com/office/drawing/2014/main" id="{B8F6D328-9ABA-34C6-1DBF-53D00493417B}"/>
              </a:ext>
            </a:extLst>
          </p:cNvPr>
          <p:cNvSpPr txBox="1"/>
          <p:nvPr/>
        </p:nvSpPr>
        <p:spPr>
          <a:xfrm>
            <a:off x="4367664" y="4639237"/>
            <a:ext cx="1908699" cy="738664"/>
          </a:xfrm>
          <a:prstGeom prst="rect">
            <a:avLst/>
          </a:prstGeom>
          <a:solidFill>
            <a:schemeClr val="bg2">
              <a:lumMod val="60000"/>
              <a:lumOff val="40000"/>
            </a:schemeClr>
          </a:solidFill>
          <a:ln>
            <a:solidFill>
              <a:schemeClr val="tx1">
                <a:lumMod val="95000"/>
              </a:schemeClr>
            </a:solidFill>
          </a:ln>
        </p:spPr>
        <p:txBody>
          <a:bodyPr wrap="square" rtlCol="0">
            <a:spAutoFit/>
          </a:bodyPr>
          <a:lstStyle/>
          <a:p>
            <a:pPr algn="ctr"/>
            <a:r>
              <a:rPr lang="it-IT" sz="1400" dirty="0"/>
              <a:t>Partecipanti a raggruppamenti</a:t>
            </a:r>
          </a:p>
          <a:p>
            <a:pPr algn="ctr"/>
            <a:r>
              <a:rPr lang="it-IT" sz="1400" dirty="0"/>
              <a:t>(art. 97)</a:t>
            </a:r>
          </a:p>
        </p:txBody>
      </p:sp>
      <p:sp>
        <p:nvSpPr>
          <p:cNvPr id="6" name="Segnaposto numero diapositiva 5">
            <a:extLst>
              <a:ext uri="{FF2B5EF4-FFF2-40B4-BE49-F238E27FC236}">
                <a16:creationId xmlns:a16="http://schemas.microsoft.com/office/drawing/2014/main" id="{FC9102B0-87ED-C879-D98C-C7718AFE8F9A}"/>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96407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B6565F-F458-E4C4-564C-01E50949BF3A}"/>
              </a:ext>
            </a:extLst>
          </p:cNvPr>
          <p:cNvSpPr>
            <a:spLocks noGrp="1"/>
          </p:cNvSpPr>
          <p:nvPr>
            <p:ph type="title"/>
          </p:nvPr>
        </p:nvSpPr>
        <p:spPr/>
        <p:txBody>
          <a:bodyPr>
            <a:normAutofit/>
          </a:bodyPr>
          <a:lstStyle/>
          <a:p>
            <a:pPr algn="ctr"/>
            <a:r>
              <a:rPr lang="it-IT" sz="2000" dirty="0"/>
              <a:t>LE CAUSE DI ESCLUSIONE AUTOMATICA E LE CAUSE DI ESCLUSIONE NON AUTOMATICA - CARATTERISTICHE</a:t>
            </a:r>
          </a:p>
        </p:txBody>
      </p:sp>
      <p:graphicFrame>
        <p:nvGraphicFramePr>
          <p:cNvPr id="4" name="Segnaposto contenuto 3">
            <a:extLst>
              <a:ext uri="{FF2B5EF4-FFF2-40B4-BE49-F238E27FC236}">
                <a16:creationId xmlns:a16="http://schemas.microsoft.com/office/drawing/2014/main" id="{82B76C5A-0BB3-9145-844E-76899EF2635E}"/>
              </a:ext>
            </a:extLst>
          </p:cNvPr>
          <p:cNvGraphicFramePr>
            <a:graphicFrameLocks noGrp="1"/>
          </p:cNvGraphicFramePr>
          <p:nvPr>
            <p:ph idx="1"/>
            <p:extLst>
              <p:ext uri="{D42A27DB-BD31-4B8C-83A1-F6EECF244321}">
                <p14:modId xmlns:p14="http://schemas.microsoft.com/office/powerpoint/2010/main" val="1193421406"/>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8CA96CB4-38E6-1821-3924-2E8E5B840298}"/>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405646715"/>
      </p:ext>
    </p:extLst>
  </p:cSld>
  <p:clrMapOvr>
    <a:masterClrMapping/>
  </p:clrMapOvr>
</p:sld>
</file>

<file path=ppt/theme/theme1.xml><?xml version="1.0" encoding="utf-8"?>
<a:theme xmlns:a="http://schemas.openxmlformats.org/drawingml/2006/main" name="Berlino">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Berlino</Template>
  <TotalTime>1624</TotalTime>
  <Words>7613</Words>
  <Application>Microsoft Office PowerPoint</Application>
  <PresentationFormat>Widescreen</PresentationFormat>
  <Paragraphs>410</Paragraphs>
  <Slides>44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44</vt:i4>
      </vt:variant>
    </vt:vector>
  </HeadingPairs>
  <TitlesOfParts>
    <vt:vector size="49" baseType="lpstr">
      <vt:lpstr>Arial</vt:lpstr>
      <vt:lpstr>Calibri</vt:lpstr>
      <vt:lpstr>Trebuchet MS</vt:lpstr>
      <vt:lpstr>Wingdings</vt:lpstr>
      <vt:lpstr>Berlino</vt:lpstr>
      <vt:lpstr>Le novità del nuovo codice dei contratti pubblici su affidamenti sotto soglia comunitaria e requisiti di partecipazione    I REQUISITI DI PARTECIPAZIONE: I REQUISITI DI ORDINE GENERALE</vt:lpstr>
      <vt:lpstr>LA LEGGE DELEGA – L. 78/2022 </vt:lpstr>
      <vt:lpstr>I CRITERI DIRETTIVI</vt:lpstr>
      <vt:lpstr> IL PRINCIPIO DI TASSATIVITÀ E L’AMBITO DI APPLICAZIONE</vt:lpstr>
      <vt:lpstr>LA TASSATIVITÀ DELLE CAUSE DI ESCLUSIONE</vt:lpstr>
      <vt:lpstr>L’ambito di applicazione</vt:lpstr>
      <vt:lpstr>LE FATTISPECIE OGGETTIVE E IL RIORDINO SISTEMATICO</vt:lpstr>
      <vt:lpstr>I NUOVI ARTICOLI</vt:lpstr>
      <vt:lpstr>LE CAUSE DI ESCLUSIONE AUTOMATICA E LE CAUSE DI ESCLUSIONE NON AUTOMATICA - CARATTERISTICHE</vt:lpstr>
      <vt:lpstr>LE CAUSE DI ESCLUSIONE AUTOMATICA E LE CAUSE DI ESCLUSIONE NON AUTOMATICA – LE FATTISPECIE</vt:lpstr>
      <vt:lpstr>LA PRESENTAZIONE NELLA PROCEDURA DI GARA E NEGLI AFFIDAMENTI DEI SUBAPPALTI DI DOCUMENTAZIONE O DICHIARAZIONI NON VERITIERE</vt:lpstr>
      <vt:lpstr>LE CAUSE DI ESCLUSIONE AUTOMATICA</vt:lpstr>
      <vt:lpstr>LE CONDANNE DEFINITIVE  (ART. 94 CO. 1)</vt:lpstr>
      <vt:lpstr>LE CONDANNA DEFINITIVE   PROSPETTO RIEPILOGATIVO FATTISPECIE DI REATO</vt:lpstr>
      <vt:lpstr>LE CONDANNE DEFINITIVE PROSPETTO RIEPILOGATIVO DURATA </vt:lpstr>
      <vt:lpstr>LE DISPOSIZIONI ANTIMAFIA (ART. 94 CO. 2)</vt:lpstr>
      <vt:lpstr>LE FIGURE SOGGETTIVE RILEVANTI AI FINI DELLA CAUSE DI ESCLUSIONE DI CUI ALL’ART. 94 CO. 1 E 2</vt:lpstr>
      <vt:lpstr>LE FIGURE SOGGETTIVE RILEVANTI AI FINI DELLA CAUSE DI ESCLUSIONE DI CUI ALL’ART. 94 CO. 1 E 2  - SINTESI DELLE NOVITÀ</vt:lpstr>
      <vt:lpstr>LE GRAVI VIOLAZIONI DEFINITIVAMENTE ACCERTATE DEGLI OBBLIGHI DI PAGAMENTO DELLE IMPOSTE E TASSE E DEI CONTRIBUTI PREVIDENZIALI (ART. 94 CO. 6)</vt:lpstr>
      <vt:lpstr>LA LIQUIDAZIONE GIUDIZIALE (ART. 4 COMMA 5 LETT. D)</vt:lpstr>
      <vt:lpstr>LE ALTRE CAUSE DI ESCLUSIONE AUTOMATICA: PROSPETTO RIASSUNTIVO (ART. 94 CO. 5)</vt:lpstr>
      <vt:lpstr>LA CAUSA DI ESCLUSIONE AUTOMATICA PER GLI INTERVENTI PNRR</vt:lpstr>
      <vt:lpstr>LE CAUSE DI ESLCUSIONE NON AUTOMATICHE</vt:lpstr>
      <vt:lpstr>LE CAUSE DI CUI AL COMMA 1 DIVERSE DALL’ILLECITO PROFESSIONALE – PROSPETTO RIASSUNTIVO</vt:lpstr>
      <vt:lpstr>RICONDUCIBILITA’ AD UN UNICO CENTRO DECISIONALE O PARTECIPAZIONE PLURIMA?</vt:lpstr>
      <vt:lpstr>LE GRAVI VIOLAZIONE NON DEFINITIVAMENTE ACCERTATE DEGLI OBBLIGHI DI PAGAMENTO DELLE IMPOSTE E TASSE E DEI CONTRIBUTI PREVIDENZIALI (ART. 95 CO. 2 )</vt:lpstr>
      <vt:lpstr>IL GRAVE ILLECITO PROFESSIONALE</vt:lpstr>
      <vt:lpstr>LA TASSATIVITÀ DEI GRAVI ILLECITI PROFESSIONALI</vt:lpstr>
      <vt:lpstr>LE CONDIZIONI PER L’ESCLUSIONE</vt:lpstr>
      <vt:lpstr>I GRAVI ILLECITI E I MEZZI DI PROVA</vt:lpstr>
      <vt:lpstr>I GRAVI ILLECITI E I MEZZI DI PROVA (SEGUE)</vt:lpstr>
      <vt:lpstr>LA RILEVANZA SOGGETTIVA</vt:lpstr>
      <vt:lpstr>LA GRAVITÀ</vt:lpstr>
      <vt:lpstr>L’incidenza sull’affidabilità e integrità dell’operatore</vt:lpstr>
      <vt:lpstr>LA DURATA DELL’ESCLUSIONE</vt:lpstr>
      <vt:lpstr>LE MISURE DI SELF CLEANING  </vt:lpstr>
      <vt:lpstr>L’AMBITO DI APPLICAZIONE</vt:lpstr>
      <vt:lpstr>L’ADOZIONE DELLE MISURE DI SELF CLEANING</vt:lpstr>
      <vt:lpstr>LE MISURE DI SELF CLEANING</vt:lpstr>
      <vt:lpstr>LE SOCIETÀ SOTTOPOSTE A SEQUESTRO O CONFISCA</vt:lpstr>
      <vt:lpstr>CAUSE DI ESCLUSIONE DI PARTECIPANTI AI RAGGRUPPAMENTI</vt:lpstr>
      <vt:lpstr>L’ESCLUSIONE O LA SOSTITUZIONE DI UN’IMPRESA RAGGRUPPATA O CONSORZIATA (ART. 97 CO. 2 e 3) </vt:lpstr>
      <vt:lpstr>LE CONDIZIONI PER L’ESTROMISSIONE/SOSTITUZIONE</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novità del nuovo codice dei contratti pubblici su affidamenti sotto soglia comunitaria e requisiti di partecipazione   - I REQUISITI DI PARTECIPAZIONE -  </dc:title>
  <dc:creator>Barbara Savorelli</dc:creator>
  <cp:lastModifiedBy>Francesco De Marini</cp:lastModifiedBy>
  <cp:revision>26</cp:revision>
  <cp:lastPrinted>2023-05-17T10:31:36Z</cp:lastPrinted>
  <dcterms:created xsi:type="dcterms:W3CDTF">2023-05-12T12:43:21Z</dcterms:created>
  <dcterms:modified xsi:type="dcterms:W3CDTF">2023-05-19T12:49:35Z</dcterms:modified>
</cp:coreProperties>
</file>