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319" r:id="rId2"/>
    <p:sldId id="354" r:id="rId3"/>
    <p:sldId id="351" r:id="rId4"/>
    <p:sldId id="352" r:id="rId5"/>
    <p:sldId id="353" r:id="rId6"/>
    <p:sldId id="350" r:id="rId7"/>
    <p:sldId id="343" r:id="rId8"/>
    <p:sldId id="331" r:id="rId9"/>
    <p:sldId id="332" r:id="rId10"/>
    <p:sldId id="333" r:id="rId11"/>
    <p:sldId id="347" r:id="rId12"/>
    <p:sldId id="345" r:id="rId13"/>
    <p:sldId id="349" r:id="rId14"/>
    <p:sldId id="360" r:id="rId15"/>
    <p:sldId id="340" r:id="rId16"/>
    <p:sldId id="341" r:id="rId17"/>
    <p:sldId id="355" r:id="rId18"/>
    <p:sldId id="356" r:id="rId19"/>
    <p:sldId id="357" r:id="rId20"/>
    <p:sldId id="358" r:id="rId21"/>
    <p:sldId id="359" r:id="rId22"/>
    <p:sldId id="361" r:id="rId23"/>
    <p:sldId id="268" r:id="rId24"/>
  </p:sldIdLst>
  <p:sldSz cx="12192000" cy="6858000"/>
  <p:notesSz cx="6797675" cy="9929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initials="U" lastIdx="0" clrIdx="0">
    <p:extLst>
      <p:ext uri="{19B8F6BF-5375-455C-9EA6-DF929625EA0E}">
        <p15:presenceInfo xmlns:p15="http://schemas.microsoft.com/office/powerpoint/2012/main" userId="Uten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6395" autoAdjust="0"/>
  </p:normalViewPr>
  <p:slideViewPr>
    <p:cSldViewPr snapToGrid="0">
      <p:cViewPr varScale="1">
        <p:scale>
          <a:sx n="111" d="100"/>
          <a:sy n="111"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FC6BF152-24A5-42F4-B8DB-7DBC3F95B5D3}" type="datetimeFigureOut">
              <a:rPr lang="it-IT" smtClean="0"/>
              <a:t>14/09/2023</a:t>
            </a:fld>
            <a:endParaRPr lang="it-IT"/>
          </a:p>
        </p:txBody>
      </p:sp>
      <p:sp>
        <p:nvSpPr>
          <p:cNvPr id="4" name="Segnaposto immagine diapositiva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5EE9410E-E610-4166-B9C4-CA0634C84381}" type="slidenum">
              <a:rPr lang="it-IT" smtClean="0"/>
              <a:t>‹N›</a:t>
            </a:fld>
            <a:endParaRPr lang="it-IT"/>
          </a:p>
        </p:txBody>
      </p:sp>
    </p:spTree>
    <p:extLst>
      <p:ext uri="{BB962C8B-B14F-4D97-AF65-F5344CB8AC3E}">
        <p14:creationId xmlns:p14="http://schemas.microsoft.com/office/powerpoint/2010/main" val="2381458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EF526D-E7B3-470A-86D0-CBEDFDA2F849}" type="datetime1">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14/09/2023</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15105B-BCF5-4EAD-B14C-43A6C137DBD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7965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DEF9829-C1BF-463B-BEAB-AEE2E9D5E485}" type="datetime1">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14/09/2023</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15105B-BCF5-4EAD-B14C-43A6C137DBD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8850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it-I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4495BB-67A8-4CC2-B704-2C965B2E8380}" type="datetime1">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14/09/2023</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15105B-BCF5-4EAD-B14C-43A6C137DBD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752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64BBB1E-1673-4047-B67D-27BEDEB0476A}" type="datetime1">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14/09/2023</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15105B-BCF5-4EAD-B14C-43A6C137DBD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8393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t-I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726AD12-F49F-44BB-B282-F3C1AC51AA1A}" type="datetime1">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14/09/2023</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15105B-BCF5-4EAD-B14C-43A6C137DBD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1872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4DE52A-1D7F-4832-95A1-155BBF297165}" type="datetime1">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14/09/2023</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15105B-BCF5-4EAD-B14C-43A6C137DBD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7664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it-I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039C23-A22C-45E7-8C32-6DA01169E637}" type="datetime1">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14/09/2023</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15105B-BCF5-4EAD-B14C-43A6C137DBD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190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E72301C-5DFE-41C6-9177-441B15C58325}" type="datetime1">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14/09/2023</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15105B-BCF5-4EAD-B14C-43A6C137DBD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7150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C2D71AC-BCD1-4472-911A-D42BC54FC2B9}" type="datetime1">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14/09/2023</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15105B-BCF5-4EAD-B14C-43A6C137DBD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2003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7B279A8-8D7A-4322-86A8-68A47238E31B}" type="datetime1">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14/09/2023</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15105B-BCF5-4EAD-B14C-43A6C137DBD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7283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A01A561-E058-46D9-8CB2-F78762EFE5E8}" type="datetime1">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14/09/2023</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15105B-BCF5-4EAD-B14C-43A6C137DBD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76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DCED821-2793-411B-BCEA-F377745D290B}" type="datetime1">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14/09/2023</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A15105B-BCF5-4EAD-B14C-43A6C137DBD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09976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1050" b="0" i="0" u="none" strike="noStrike" kern="1200" cap="none" spc="0" normalizeH="0" baseline="0" noProof="0" dirty="0" smtClean="0">
              <a:ln>
                <a:noFill/>
              </a:ln>
              <a:solidFill>
                <a:srgbClr val="44546A">
                  <a:lumMod val="75000"/>
                </a:srgbClr>
              </a:solidFill>
              <a:effectLst/>
              <a:uLnTx/>
              <a:uFillTx/>
              <a:latin typeface="Roboto" panose="02000000000000000000" pitchFamily="2" charset="0"/>
              <a:ea typeface="Roboto" panose="02000000000000000000" pitchFamily="2" charset="0"/>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1050" b="0" i="0" u="none" strike="noStrike" kern="1200" cap="none" spc="0" normalizeH="0" baseline="0" noProof="0" dirty="0">
              <a:ln>
                <a:noFill/>
              </a:ln>
              <a:solidFill>
                <a:srgbClr val="44546A">
                  <a:lumMod val="75000"/>
                </a:srgbClr>
              </a:solidFill>
              <a:effectLst/>
              <a:uLnTx/>
              <a:uFillTx/>
              <a:latin typeface="Roboto" panose="02000000000000000000" pitchFamily="2" charset="0"/>
              <a:ea typeface="Roboto" panose="02000000000000000000" pitchFamily="2" charset="0"/>
              <a:cs typeface="+mn-cs"/>
            </a:endParaRPr>
          </a:p>
        </p:txBody>
      </p:sp>
      <p:sp>
        <p:nvSpPr>
          <p:cNvPr id="12" name="TextBox 11"/>
          <p:cNvSpPr txBox="1"/>
          <p:nvPr/>
        </p:nvSpPr>
        <p:spPr>
          <a:xfrm>
            <a:off x="1114213" y="471664"/>
            <a:ext cx="9398001" cy="5139869"/>
          </a:xfrm>
          <a:prstGeom prst="rect">
            <a:avLst/>
          </a:prstGeom>
          <a:noFill/>
        </p:spPr>
        <p:txBody>
          <a:bodyPr wrap="square" rtlCol="0">
            <a:spAutoFit/>
          </a:bodyPr>
          <a:lstStyle/>
          <a:p>
            <a:pPr algn="ctr"/>
            <a:endParaRPr lang="it-IT" sz="3200" dirty="0" smtClean="0"/>
          </a:p>
          <a:p>
            <a:pPr algn="ctr"/>
            <a:r>
              <a:rPr lang="it-IT" sz="3200" dirty="0" smtClean="0"/>
              <a:t>SOLOM </a:t>
            </a:r>
            <a:r>
              <a:rPr lang="it-IT" sz="3200" dirty="0"/>
              <a:t>COA MILANO</a:t>
            </a:r>
            <a:br>
              <a:rPr lang="it-IT" sz="3200" dirty="0"/>
            </a:br>
            <a:r>
              <a:rPr lang="it-IT" sz="3200" dirty="0"/>
              <a:t/>
            </a:r>
            <a:br>
              <a:rPr lang="it-IT" sz="3200" dirty="0"/>
            </a:br>
            <a:r>
              <a:rPr lang="it-IT" sz="3200" b="1" dirty="0"/>
              <a:t>CORSO </a:t>
            </a:r>
            <a:br>
              <a:rPr lang="it-IT" sz="3200" b="1" dirty="0"/>
            </a:br>
            <a:r>
              <a:rPr lang="it-IT" sz="3200" b="1" dirty="0"/>
              <a:t>CONTRATTUALISTICA PUBBLICA </a:t>
            </a:r>
            <a:r>
              <a:rPr lang="it-IT" sz="3200" b="1" dirty="0" smtClean="0"/>
              <a:t>2023</a:t>
            </a:r>
          </a:p>
          <a:p>
            <a:pPr algn="ctr"/>
            <a:endParaRPr lang="it-IT" sz="2400" b="1" dirty="0"/>
          </a:p>
          <a:p>
            <a:pPr algn="ctr"/>
            <a:endParaRPr lang="it-IT" sz="2400" b="1" dirty="0"/>
          </a:p>
          <a:p>
            <a:pPr algn="ctr"/>
            <a:r>
              <a:rPr lang="it-IT" sz="2400" b="1" dirty="0" smtClean="0"/>
              <a:t>Le forme soggettive di partecipazione</a:t>
            </a:r>
          </a:p>
          <a:p>
            <a:pPr algn="ctr"/>
            <a:endParaRPr lang="it-IT" sz="2400" b="1" dirty="0"/>
          </a:p>
          <a:p>
            <a:pPr algn="ctr"/>
            <a:r>
              <a:rPr lang="it-IT" sz="2400" dirty="0" smtClean="0"/>
              <a:t>14 settembre 2023</a:t>
            </a:r>
          </a:p>
          <a:p>
            <a:pPr algn="ctr"/>
            <a:r>
              <a:rPr lang="it-IT" sz="2400" dirty="0" smtClean="0"/>
              <a:t>Avv. Franco Coccoli</a:t>
            </a:r>
            <a:endParaRPr lang="it-IT" dirty="0"/>
          </a:p>
          <a:p>
            <a:pPr algn="just"/>
            <a:endParaRPr lang="it-IT" sz="2400" dirty="0"/>
          </a:p>
        </p:txBody>
      </p:sp>
      <p:pic>
        <p:nvPicPr>
          <p:cNvPr id="5"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5964277"/>
            <a:ext cx="1797002" cy="392073"/>
          </a:xfrm>
          <a:prstGeom prst="rect">
            <a:avLst/>
          </a:prstGeom>
        </p:spPr>
      </p:pic>
    </p:spTree>
    <p:extLst>
      <p:ext uri="{BB962C8B-B14F-4D97-AF65-F5344CB8AC3E}">
        <p14:creationId xmlns:p14="http://schemas.microsoft.com/office/powerpoint/2010/main" val="1245255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97280" y="1079162"/>
            <a:ext cx="10020674" cy="4493538"/>
          </a:xfrm>
          <a:prstGeom prst="rect">
            <a:avLst/>
          </a:prstGeom>
          <a:noFill/>
        </p:spPr>
        <p:txBody>
          <a:bodyPr wrap="square" rtlCol="0">
            <a:spAutoFit/>
          </a:bodyPr>
          <a:lstStyle/>
          <a:p>
            <a:pPr algn="just"/>
            <a:endParaRPr lang="it-IT" sz="2200" b="1" dirty="0" smtClean="0"/>
          </a:p>
          <a:p>
            <a:pPr algn="just"/>
            <a:r>
              <a:rPr lang="it-IT" sz="2200" b="1" dirty="0" smtClean="0"/>
              <a:t>DISCIPLINA </a:t>
            </a:r>
            <a:r>
              <a:rPr lang="it-IT" sz="2200" b="1" dirty="0"/>
              <a:t>DELLA MODIFICA SOGGETTIVA DEI </a:t>
            </a:r>
            <a:r>
              <a:rPr lang="it-IT" sz="2200" b="1" dirty="0" smtClean="0"/>
              <a:t>RAGGRUPPAMENTI</a:t>
            </a:r>
          </a:p>
          <a:p>
            <a:pPr algn="just"/>
            <a:endParaRPr lang="it-IT" sz="2200" b="1" dirty="0" smtClean="0"/>
          </a:p>
          <a:p>
            <a:pPr algn="just"/>
            <a:r>
              <a:rPr lang="it-IT" sz="2200" b="1" dirty="0" smtClean="0"/>
              <a:t>Le Adunanze Plenarie sul </a:t>
            </a:r>
            <a:r>
              <a:rPr lang="it-IT" sz="2200" b="1" dirty="0" err="1" smtClean="0"/>
              <a:t>D.Lgs.</a:t>
            </a:r>
            <a:r>
              <a:rPr lang="it-IT" sz="2200" b="1" dirty="0" smtClean="0"/>
              <a:t> </a:t>
            </a:r>
            <a:r>
              <a:rPr lang="it-IT" sz="2200" b="1" dirty="0"/>
              <a:t>50/2016 </a:t>
            </a:r>
            <a:endParaRPr lang="it-IT" sz="2200" dirty="0"/>
          </a:p>
          <a:p>
            <a:pPr algn="just"/>
            <a:endParaRPr lang="it-IT" sz="2200" dirty="0"/>
          </a:p>
          <a:p>
            <a:pPr algn="just"/>
            <a:r>
              <a:rPr lang="it-IT" sz="2200" b="1" dirty="0" smtClean="0"/>
              <a:t>- Consiglio </a:t>
            </a:r>
            <a:r>
              <a:rPr lang="it-IT" sz="2200" b="1" dirty="0"/>
              <a:t>di Stato, Adunanza Plenaria, sentenza n. </a:t>
            </a:r>
            <a:r>
              <a:rPr lang="it-IT" sz="2200" b="1" dirty="0" smtClean="0"/>
              <a:t>2/2022:</a:t>
            </a:r>
            <a:endParaRPr lang="it-IT" sz="2200" b="1" dirty="0"/>
          </a:p>
          <a:p>
            <a:pPr algn="just"/>
            <a:endParaRPr lang="it-IT" sz="2200" dirty="0"/>
          </a:p>
          <a:p>
            <a:pPr marL="342900" indent="-342900" algn="just">
              <a:buFont typeface="Arial" panose="020B0604020202020204" pitchFamily="34" charset="0"/>
              <a:buChar char="•"/>
            </a:pPr>
            <a:r>
              <a:rPr lang="it-IT" sz="2200" dirty="0" smtClean="0"/>
              <a:t>la </a:t>
            </a:r>
            <a:r>
              <a:rPr lang="it-IT" sz="2200" dirty="0"/>
              <a:t>modifica soggettiva del raggruppamento temporaneo di imprese, in caso di </a:t>
            </a:r>
            <a:r>
              <a:rPr lang="it-IT" sz="2200" dirty="0" smtClean="0"/>
              <a:t>         perdita </a:t>
            </a:r>
            <a:r>
              <a:rPr lang="it-IT" sz="2200" dirty="0"/>
              <a:t>dei requisiti di partecipazione di cui all’art. 80 d.lgs. 18 aprile 2016 n. </a:t>
            </a:r>
            <a:r>
              <a:rPr lang="it-IT" sz="2200" dirty="0" smtClean="0"/>
              <a:t>50 </a:t>
            </a:r>
            <a:r>
              <a:rPr lang="it-IT" sz="2200" dirty="0"/>
              <a:t>(Codice dei contratti pubblici) da parte del mandatario o di una delle </a:t>
            </a:r>
            <a:r>
              <a:rPr lang="it-IT" sz="2200" dirty="0" smtClean="0"/>
              <a:t>	mandanti</a:t>
            </a:r>
            <a:r>
              <a:rPr lang="it-IT" sz="2200" dirty="0"/>
              <a:t>, è consentita non solo in sede di esecuzione, ma anche in fase di </a:t>
            </a:r>
            <a:r>
              <a:rPr lang="it-IT" sz="2200" dirty="0" smtClean="0"/>
              <a:t>	gara</a:t>
            </a:r>
            <a:r>
              <a:rPr lang="it-IT" sz="2200" dirty="0"/>
              <a:t>, in tal senso interpretando l’art. 48, commi 17, 18 e 19-ter del medesimo </a:t>
            </a:r>
            <a:r>
              <a:rPr lang="it-IT" sz="2200" dirty="0" smtClean="0"/>
              <a:t>	Codice</a:t>
            </a:r>
            <a:r>
              <a:rPr lang="it-IT" sz="2200" dirty="0"/>
              <a:t>;</a:t>
            </a:r>
          </a:p>
          <a:p>
            <a:pPr algn="just"/>
            <a:endParaRPr lang="it-IT" sz="2200" dirty="0"/>
          </a:p>
        </p:txBody>
      </p:sp>
      <p:sp>
        <p:nvSpPr>
          <p:cNvPr id="13" name="Rectangle 12"/>
          <p:cNvSpPr/>
          <p:nvPr/>
        </p:nvSpPr>
        <p:spPr>
          <a:xfrm flipV="1">
            <a:off x="1097280" y="912066"/>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7362" y="5916033"/>
            <a:ext cx="1575109" cy="383168"/>
          </a:xfrm>
          <a:prstGeom prst="rect">
            <a:avLst/>
          </a:prstGeom>
        </p:spPr>
      </p:pic>
    </p:spTree>
    <p:extLst>
      <p:ext uri="{BB962C8B-B14F-4D97-AF65-F5344CB8AC3E}">
        <p14:creationId xmlns:p14="http://schemas.microsoft.com/office/powerpoint/2010/main" val="3460884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941502" y="209441"/>
            <a:ext cx="9377789" cy="892552"/>
          </a:xfrm>
          <a:prstGeom prst="rect">
            <a:avLst/>
          </a:prstGeom>
          <a:noFill/>
        </p:spPr>
        <p:txBody>
          <a:bodyPr wrap="square" rtlCol="0">
            <a:spAutoFit/>
          </a:bodyPr>
          <a:lstStyle/>
          <a:p>
            <a:pPr>
              <a:defRPr/>
            </a:pPr>
            <a:endParaRPr lang="it-IT" sz="2800" b="1" dirty="0">
              <a:solidFill>
                <a:srgbClr val="44546A">
                  <a:lumMod val="75000"/>
                </a:srgbClr>
              </a:solidFill>
              <a:ea typeface="Roboto" panose="02000000000000000000" pitchFamily="2"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dirty="0">
              <a:ln>
                <a:noFill/>
              </a:ln>
              <a:solidFill>
                <a:srgbClr val="44546A">
                  <a:lumMod val="75000"/>
                </a:srgbClr>
              </a:solidFill>
              <a:effectLst/>
              <a:uLnTx/>
              <a:uFillTx/>
              <a:ea typeface="Roboto" panose="02000000000000000000" pitchFamily="2" charset="0"/>
              <a:cs typeface="Arial" panose="020B0604020202020204" pitchFamily="34" charset="0"/>
            </a:endParaRPr>
          </a:p>
        </p:txBody>
      </p:sp>
      <p:sp>
        <p:nvSpPr>
          <p:cNvPr id="12" name="TextBox 11"/>
          <p:cNvSpPr txBox="1"/>
          <p:nvPr/>
        </p:nvSpPr>
        <p:spPr>
          <a:xfrm>
            <a:off x="941502" y="1507645"/>
            <a:ext cx="10020674" cy="3416320"/>
          </a:xfrm>
          <a:prstGeom prst="rect">
            <a:avLst/>
          </a:prstGeom>
          <a:noFill/>
        </p:spPr>
        <p:txBody>
          <a:bodyPr wrap="square" rtlCol="0">
            <a:spAutoFit/>
          </a:bodyPr>
          <a:lstStyle/>
          <a:p>
            <a:pPr marL="342900" indent="-342900" algn="just">
              <a:buFont typeface="Arial" panose="020B0604020202020204" pitchFamily="34" charset="0"/>
              <a:buChar char="•"/>
            </a:pPr>
            <a:r>
              <a:rPr lang="it-IT" sz="2200" dirty="0" smtClean="0"/>
              <a:t>laddove </a:t>
            </a:r>
            <a:r>
              <a:rPr lang="it-IT" sz="2200" dirty="0"/>
              <a:t>si verifichi un caso riconducibile a tale fattispecie, la stazione appaltante, in applicazione dei principi generali di cui all’art. 1 della l. n. 241/1990 e all’art. 4 d. </a:t>
            </a:r>
            <a:r>
              <a:rPr lang="it-IT" sz="2200" dirty="0" err="1"/>
              <a:t>lgs</a:t>
            </a:r>
            <a:r>
              <a:rPr lang="it-IT" sz="2200" dirty="0"/>
              <a:t>. n. 50/2016, debba interpellare il raggruppamento (se questo non abbia già manifestato la propria volontà) in ordine alla volontà di procedere alla riorganizzazione del proprio assetto interno, al fine di rendere possibile la propria partecipazione alla gara. In modo non dissimile da quanto avviene ai fini del soccorso istruttorio, la stazione appaltante concederà un termine ragionevole e proporzionale al caso concretamente verificatosi, riprendendo all’esito l’ordinario procedimento di gara.</a:t>
            </a:r>
          </a:p>
          <a:p>
            <a:endParaRPr lang="it-IT" dirty="0"/>
          </a:p>
        </p:txBody>
      </p:sp>
      <p:sp>
        <p:nvSpPr>
          <p:cNvPr id="13" name="Rectangle 12"/>
          <p:cNvSpPr/>
          <p:nvPr/>
        </p:nvSpPr>
        <p:spPr>
          <a:xfrm flipV="1">
            <a:off x="1110159" y="1011762"/>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6961" y="5763632"/>
            <a:ext cx="1678578" cy="366235"/>
          </a:xfrm>
          <a:prstGeom prst="rect">
            <a:avLst/>
          </a:prstGeom>
        </p:spPr>
      </p:pic>
    </p:spTree>
    <p:extLst>
      <p:ext uri="{BB962C8B-B14F-4D97-AF65-F5344CB8AC3E}">
        <p14:creationId xmlns:p14="http://schemas.microsoft.com/office/powerpoint/2010/main" val="2170622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974856" y="326106"/>
            <a:ext cx="9377789" cy="892552"/>
          </a:xfrm>
          <a:prstGeom prst="rect">
            <a:avLst/>
          </a:prstGeom>
          <a:noFill/>
        </p:spPr>
        <p:txBody>
          <a:bodyPr wrap="square" rtlCol="0">
            <a:spAutoFit/>
          </a:bodyPr>
          <a:lstStyle/>
          <a:p>
            <a:pPr>
              <a:defRPr/>
            </a:pPr>
            <a:endParaRPr lang="it-IT" sz="2800" b="1" dirty="0">
              <a:solidFill>
                <a:srgbClr val="44546A">
                  <a:lumMod val="75000"/>
                </a:srgbClr>
              </a:solidFill>
              <a:ea typeface="Roboto" panose="02000000000000000000" pitchFamily="2"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dirty="0">
              <a:ln>
                <a:noFill/>
              </a:ln>
              <a:solidFill>
                <a:srgbClr val="44546A">
                  <a:lumMod val="75000"/>
                </a:srgbClr>
              </a:solidFill>
              <a:effectLst/>
              <a:uLnTx/>
              <a:uFillTx/>
              <a:ea typeface="Roboto" panose="02000000000000000000" pitchFamily="2" charset="0"/>
              <a:cs typeface="Arial" panose="020B0604020202020204" pitchFamily="34" charset="0"/>
            </a:endParaRPr>
          </a:p>
        </p:txBody>
      </p:sp>
      <p:sp>
        <p:nvSpPr>
          <p:cNvPr id="12" name="TextBox 11"/>
          <p:cNvSpPr txBox="1"/>
          <p:nvPr/>
        </p:nvSpPr>
        <p:spPr>
          <a:xfrm>
            <a:off x="989704" y="1490701"/>
            <a:ext cx="10020674" cy="4770537"/>
          </a:xfrm>
          <a:prstGeom prst="rect">
            <a:avLst/>
          </a:prstGeom>
          <a:noFill/>
        </p:spPr>
        <p:txBody>
          <a:bodyPr wrap="square" rtlCol="0">
            <a:spAutoFit/>
          </a:bodyPr>
          <a:lstStyle/>
          <a:p>
            <a:pPr algn="just"/>
            <a:r>
              <a:rPr lang="it-IT" sz="2200" b="1" dirty="0"/>
              <a:t>- Consiglio di Stato, Adunanza Plenaria, sentenza 10/2021</a:t>
            </a:r>
          </a:p>
          <a:p>
            <a:pPr algn="just"/>
            <a:endParaRPr lang="it-IT" sz="2200" i="1" dirty="0" smtClean="0"/>
          </a:p>
          <a:p>
            <a:pPr algn="just"/>
            <a:r>
              <a:rPr lang="it-IT" sz="2200" i="1" dirty="0" smtClean="0"/>
              <a:t>a</a:t>
            </a:r>
            <a:r>
              <a:rPr lang="it-IT" sz="2200" i="1" dirty="0"/>
              <a:t>)</a:t>
            </a:r>
            <a:r>
              <a:rPr lang="it-IT" sz="2200" dirty="0"/>
              <a:t> l’art. 48, commi 17, 18 e 19-</a:t>
            </a:r>
            <a:r>
              <a:rPr lang="it-IT" sz="2200" i="1" dirty="0"/>
              <a:t>ter</a:t>
            </a:r>
            <a:r>
              <a:rPr lang="it-IT" sz="2200" dirty="0"/>
              <a:t>, del d. </a:t>
            </a:r>
            <a:r>
              <a:rPr lang="it-IT" sz="2200" dirty="0" err="1"/>
              <a:t>lgs</a:t>
            </a:r>
            <a:r>
              <a:rPr lang="it-IT" sz="2200" dirty="0"/>
              <a:t>. n. 50 del 2016, nella formulazione attuale, consente la sostituzione meramente interna del mandatario o del mandante di un raggruppamento temporaneo di imprese con un altro soggetto del raggruppamento stesso in possesso dei requisiti, nella fase di gara, e solo nelle ipotesi di fallimento, liquidazione coatta amministrativa, amministrazione straordinaria, concordato preventivo o di liquidazione o, qualora si tratti di imprenditore individuale, di morte, interdizione, inabilitazione o anche liquidazione giudiziale o, più in generale, per esigenze riorganizzative dello stesso raggruppamento temporaneo di imprese, a meno che – per questa ultima ipotesi e in coerenza con quanto prevede, parallelamente, il comma 19 per il recesso di una o più imprese raggruppate – queste esigenze non siano finalizzate ad eludere la mancanza di un requisito di partecipazione alla gara.</a:t>
            </a:r>
          </a:p>
          <a:p>
            <a:endParaRPr lang="it-IT" dirty="0"/>
          </a:p>
        </p:txBody>
      </p:sp>
      <p:sp>
        <p:nvSpPr>
          <p:cNvPr id="13" name="Rectangle 12"/>
          <p:cNvSpPr/>
          <p:nvPr/>
        </p:nvSpPr>
        <p:spPr>
          <a:xfrm flipV="1">
            <a:off x="989704" y="1126846"/>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0000" y="5880457"/>
            <a:ext cx="1659469" cy="383227"/>
          </a:xfrm>
          <a:prstGeom prst="rect">
            <a:avLst/>
          </a:prstGeom>
        </p:spPr>
      </p:pic>
    </p:spTree>
    <p:extLst>
      <p:ext uri="{BB962C8B-B14F-4D97-AF65-F5344CB8AC3E}">
        <p14:creationId xmlns:p14="http://schemas.microsoft.com/office/powerpoint/2010/main" val="342067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989704" y="317272"/>
            <a:ext cx="9377789" cy="892552"/>
          </a:xfrm>
          <a:prstGeom prst="rect">
            <a:avLst/>
          </a:prstGeom>
          <a:noFill/>
        </p:spPr>
        <p:txBody>
          <a:bodyPr wrap="square" rtlCol="0">
            <a:spAutoFit/>
          </a:bodyPr>
          <a:lstStyle/>
          <a:p>
            <a:pPr>
              <a:defRPr/>
            </a:pPr>
            <a:endParaRPr lang="it-IT" sz="2800" b="1" dirty="0">
              <a:solidFill>
                <a:srgbClr val="44546A">
                  <a:lumMod val="75000"/>
                </a:srgbClr>
              </a:solidFill>
              <a:ea typeface="Roboto" panose="02000000000000000000" pitchFamily="2"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dirty="0">
              <a:ln>
                <a:noFill/>
              </a:ln>
              <a:solidFill>
                <a:srgbClr val="44546A">
                  <a:lumMod val="75000"/>
                </a:srgbClr>
              </a:solidFill>
              <a:effectLst/>
              <a:uLnTx/>
              <a:uFillTx/>
              <a:ea typeface="Roboto" panose="02000000000000000000" pitchFamily="2" charset="0"/>
              <a:cs typeface="Arial" panose="020B0604020202020204" pitchFamily="34" charset="0"/>
            </a:endParaRPr>
          </a:p>
        </p:txBody>
      </p:sp>
      <p:sp>
        <p:nvSpPr>
          <p:cNvPr id="12" name="TextBox 11"/>
          <p:cNvSpPr txBox="1"/>
          <p:nvPr/>
        </p:nvSpPr>
        <p:spPr>
          <a:xfrm>
            <a:off x="989704" y="1288701"/>
            <a:ext cx="10020674" cy="3416320"/>
          </a:xfrm>
          <a:prstGeom prst="rect">
            <a:avLst/>
          </a:prstGeom>
          <a:noFill/>
        </p:spPr>
        <p:txBody>
          <a:bodyPr wrap="square" rtlCol="0">
            <a:spAutoFit/>
          </a:bodyPr>
          <a:lstStyle/>
          <a:p>
            <a:pPr algn="just"/>
            <a:endParaRPr lang="it-IT" sz="2200" b="1" dirty="0" smtClean="0"/>
          </a:p>
          <a:p>
            <a:pPr algn="just"/>
            <a:endParaRPr lang="it-IT" sz="2200" b="1" dirty="0" smtClean="0"/>
          </a:p>
          <a:p>
            <a:pPr algn="just"/>
            <a:r>
              <a:rPr lang="it-IT" sz="2200" b="1" dirty="0" smtClean="0"/>
              <a:t>LA </a:t>
            </a:r>
            <a:r>
              <a:rPr lang="it-IT" sz="2200" b="1" dirty="0"/>
              <a:t>DISCIPLINA DELLA MODIFICA SOGGETTIVA NEL D.LGS. 36/2023</a:t>
            </a:r>
            <a:endParaRPr lang="it-IT" sz="2200" dirty="0"/>
          </a:p>
          <a:p>
            <a:pPr algn="just"/>
            <a:endParaRPr lang="it-IT" sz="2200" dirty="0" smtClean="0"/>
          </a:p>
          <a:p>
            <a:pPr algn="just"/>
            <a:r>
              <a:rPr lang="it-IT" sz="2200" dirty="0" smtClean="0"/>
              <a:t>L’Art</a:t>
            </a:r>
            <a:r>
              <a:rPr lang="it-IT" sz="2200" dirty="0"/>
              <a:t>. 68 del </a:t>
            </a:r>
            <a:r>
              <a:rPr lang="it-IT" sz="2200" dirty="0" err="1"/>
              <a:t>D.Lgs.</a:t>
            </a:r>
            <a:r>
              <a:rPr lang="it-IT" sz="2200" dirty="0"/>
              <a:t> 36/2023 dispone che la modifica dei consorzi e dei raggruppamenti è ammissibile nei termini indicati dall’art. 97 e dal comma 17 dell’art. 68</a:t>
            </a:r>
          </a:p>
          <a:p>
            <a:pPr algn="just"/>
            <a:r>
              <a:rPr lang="it-IT" sz="2200" dirty="0"/>
              <a:t>Il comma 17 dell’art. 68 consente il recesso di una o più imprese raggruppate, sempre che le rimanenti abbiano i requisiti di qualificazione adeguati ai restanti lavori, servizi o </a:t>
            </a:r>
            <a:r>
              <a:rPr lang="it-IT" sz="2200" dirty="0" smtClean="0"/>
              <a:t>forniture.</a:t>
            </a:r>
            <a:endParaRPr lang="it-IT" sz="2200" dirty="0"/>
          </a:p>
          <a:p>
            <a:pPr algn="just"/>
            <a:endParaRPr lang="it-IT" dirty="0"/>
          </a:p>
        </p:txBody>
      </p:sp>
      <p:sp>
        <p:nvSpPr>
          <p:cNvPr id="13" name="Rectangle 12"/>
          <p:cNvSpPr/>
          <p:nvPr/>
        </p:nvSpPr>
        <p:spPr>
          <a:xfrm flipV="1">
            <a:off x="1084401" y="1094947"/>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59781" y="5791200"/>
            <a:ext cx="1765818" cy="355599"/>
          </a:xfrm>
          <a:prstGeom prst="rect">
            <a:avLst/>
          </a:prstGeom>
        </p:spPr>
      </p:pic>
    </p:spTree>
    <p:extLst>
      <p:ext uri="{BB962C8B-B14F-4D97-AF65-F5344CB8AC3E}">
        <p14:creationId xmlns:p14="http://schemas.microsoft.com/office/powerpoint/2010/main" val="518496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989704" y="317272"/>
            <a:ext cx="9377789" cy="892552"/>
          </a:xfrm>
          <a:prstGeom prst="rect">
            <a:avLst/>
          </a:prstGeom>
          <a:noFill/>
        </p:spPr>
        <p:txBody>
          <a:bodyPr wrap="square" rtlCol="0">
            <a:spAutoFit/>
          </a:bodyPr>
          <a:lstStyle/>
          <a:p>
            <a:pPr>
              <a:defRPr/>
            </a:pPr>
            <a:endParaRPr lang="it-IT" sz="2800" b="1" dirty="0">
              <a:solidFill>
                <a:srgbClr val="44546A">
                  <a:lumMod val="75000"/>
                </a:srgbClr>
              </a:solidFill>
              <a:ea typeface="Roboto" panose="02000000000000000000" pitchFamily="2"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dirty="0">
              <a:ln>
                <a:noFill/>
              </a:ln>
              <a:solidFill>
                <a:srgbClr val="44546A">
                  <a:lumMod val="75000"/>
                </a:srgbClr>
              </a:solidFill>
              <a:effectLst/>
              <a:uLnTx/>
              <a:uFillTx/>
              <a:ea typeface="Roboto" panose="02000000000000000000" pitchFamily="2" charset="0"/>
              <a:cs typeface="Arial" panose="020B0604020202020204" pitchFamily="34" charset="0"/>
            </a:endParaRPr>
          </a:p>
        </p:txBody>
      </p:sp>
      <p:sp>
        <p:nvSpPr>
          <p:cNvPr id="12" name="TextBox 11"/>
          <p:cNvSpPr txBox="1"/>
          <p:nvPr/>
        </p:nvSpPr>
        <p:spPr>
          <a:xfrm>
            <a:off x="989704" y="1288701"/>
            <a:ext cx="10020674" cy="4493538"/>
          </a:xfrm>
          <a:prstGeom prst="rect">
            <a:avLst/>
          </a:prstGeom>
          <a:noFill/>
        </p:spPr>
        <p:txBody>
          <a:bodyPr wrap="square" rtlCol="0">
            <a:spAutoFit/>
          </a:bodyPr>
          <a:lstStyle/>
          <a:p>
            <a:pPr algn="just"/>
            <a:r>
              <a:rPr lang="it-IT" sz="2200" dirty="0"/>
              <a:t>L’art. 97 (che disciplina le cause di esclusione di partecipanti ai raggruppamenti) prevede che il raggruppamento non è escluso qualora un suo partecipante sia interessato da una causa automatica o non automatica di esclusione o dal venir meno di un requisito di qualificazione, se:</a:t>
            </a:r>
          </a:p>
          <a:p>
            <a:pPr algn="just"/>
            <a:r>
              <a:rPr lang="it-IT" sz="2200" dirty="0"/>
              <a:t>a - comprova di aver estromesso o sostituito il soggetto con altro soggetto munito dei necessari requisiti, fatta salva l'</a:t>
            </a:r>
            <a:r>
              <a:rPr lang="it-IT" sz="2200" dirty="0" err="1"/>
              <a:t>immodificabilità</a:t>
            </a:r>
            <a:r>
              <a:rPr lang="it-IT" sz="2200" dirty="0"/>
              <a:t> sostanziale dell'offerta presentata; </a:t>
            </a:r>
          </a:p>
          <a:p>
            <a:pPr algn="just"/>
            <a:r>
              <a:rPr lang="it-IT" sz="2200" dirty="0"/>
              <a:t>b - tali misure siano ritenute dalla stazione appaltante sufficienti e tempestivamente adottate (con obbligo di motivare l’eventuale esclusione);</a:t>
            </a:r>
          </a:p>
          <a:p>
            <a:pPr algn="just"/>
            <a:r>
              <a:rPr lang="it-IT" sz="2200" dirty="0"/>
              <a:t>c1 - se la causa si è verificata prima della presentazione dell’offerta, comunica alla stazione appaltante le misure adottate o l’impossibilità di adottarle prima di quella data;</a:t>
            </a:r>
          </a:p>
          <a:p>
            <a:pPr algn="just"/>
            <a:r>
              <a:rPr lang="it-IT" sz="2200" dirty="0"/>
              <a:t>c2 – se la causa si è verificata dopo la presentazione dell’offerta, ha adottato e comunicato le misure prima dell’aggiudicazione</a:t>
            </a:r>
            <a:r>
              <a:rPr lang="it-IT" dirty="0"/>
              <a:t>  </a:t>
            </a:r>
          </a:p>
        </p:txBody>
      </p:sp>
      <p:sp>
        <p:nvSpPr>
          <p:cNvPr id="13" name="Rectangle 12"/>
          <p:cNvSpPr/>
          <p:nvPr/>
        </p:nvSpPr>
        <p:spPr>
          <a:xfrm flipV="1">
            <a:off x="1084401" y="1094947"/>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59781" y="5791200"/>
            <a:ext cx="1765818" cy="355599"/>
          </a:xfrm>
          <a:prstGeom prst="rect">
            <a:avLst/>
          </a:prstGeom>
        </p:spPr>
      </p:pic>
    </p:spTree>
    <p:extLst>
      <p:ext uri="{BB962C8B-B14F-4D97-AF65-F5344CB8AC3E}">
        <p14:creationId xmlns:p14="http://schemas.microsoft.com/office/powerpoint/2010/main" val="3100715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13493" y="1313276"/>
            <a:ext cx="10020674" cy="4124206"/>
          </a:xfrm>
          <a:prstGeom prst="rect">
            <a:avLst/>
          </a:prstGeom>
          <a:noFill/>
        </p:spPr>
        <p:txBody>
          <a:bodyPr wrap="square" rtlCol="0">
            <a:spAutoFit/>
          </a:bodyPr>
          <a:lstStyle/>
          <a:p>
            <a:pPr algn="just"/>
            <a:r>
              <a:rPr lang="it-IT" sz="2200" b="1" dirty="0"/>
              <a:t>LA DISCIPLINA DELLA PARTECIPAZIONE IN PIU’ DI UN RAGGRUPPAMENTO (O IN FORMA SINGOLA E ASSOCIATA)</a:t>
            </a:r>
            <a:endParaRPr lang="it-IT" sz="2200" dirty="0"/>
          </a:p>
          <a:p>
            <a:pPr algn="just"/>
            <a:endParaRPr lang="it-IT" sz="2200" dirty="0" smtClean="0"/>
          </a:p>
          <a:p>
            <a:pPr algn="just"/>
            <a:r>
              <a:rPr lang="it-IT" sz="2200" dirty="0" smtClean="0"/>
              <a:t>La </a:t>
            </a:r>
            <a:r>
              <a:rPr lang="it-IT" sz="2200" dirty="0"/>
              <a:t>partecipazione alla gara dei concorrenti in più di un raggruppamento o consorzio ordinario, ovvero in forma individuale qualora abbiano partecipato alla gara medesima in raggruppamento o consorzio ordinario, determina l'esclusione dei medesimi se sono integrati i presupposti di cui all'articolo 95, comma 1, lettera d), sempre che l'operatore economico non dimostri che la circostanza non ha influito sulla gara, né è idonea a incidere sulla capacità di rispettare gli obblighi contrattuali (Art. 68, comma 14, </a:t>
            </a:r>
            <a:r>
              <a:rPr lang="it-IT" sz="2200" dirty="0" err="1"/>
              <a:t>D.Lgs.</a:t>
            </a:r>
            <a:r>
              <a:rPr lang="it-IT" sz="2200" dirty="0"/>
              <a:t> 36/2023)</a:t>
            </a:r>
          </a:p>
          <a:p>
            <a:pPr algn="just"/>
            <a:endParaRPr lang="it-IT" dirty="0"/>
          </a:p>
          <a:p>
            <a:pPr algn="just"/>
            <a:endParaRPr lang="it-IT" sz="2400" dirty="0"/>
          </a:p>
        </p:txBody>
      </p:sp>
      <p:sp>
        <p:nvSpPr>
          <p:cNvPr id="13" name="Rectangle 12"/>
          <p:cNvSpPr/>
          <p:nvPr/>
        </p:nvSpPr>
        <p:spPr>
          <a:xfrm flipV="1">
            <a:off x="1013493" y="970078"/>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6961" y="5763632"/>
            <a:ext cx="1678577" cy="366235"/>
          </a:xfrm>
          <a:prstGeom prst="rect">
            <a:avLst/>
          </a:prstGeom>
        </p:spPr>
      </p:pic>
    </p:spTree>
    <p:extLst>
      <p:ext uri="{BB962C8B-B14F-4D97-AF65-F5344CB8AC3E}">
        <p14:creationId xmlns:p14="http://schemas.microsoft.com/office/powerpoint/2010/main" val="3782299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26372" y="1384470"/>
            <a:ext cx="10020674" cy="2831544"/>
          </a:xfrm>
          <a:prstGeom prst="rect">
            <a:avLst/>
          </a:prstGeom>
          <a:noFill/>
        </p:spPr>
        <p:txBody>
          <a:bodyPr wrap="square" rtlCol="0">
            <a:spAutoFit/>
          </a:bodyPr>
          <a:lstStyle/>
          <a:p>
            <a:pPr algn="just"/>
            <a:endParaRPr lang="it-IT" sz="2200" dirty="0" smtClean="0"/>
          </a:p>
          <a:p>
            <a:pPr algn="just"/>
            <a:r>
              <a:rPr lang="it-IT" sz="2200" dirty="0" smtClean="0"/>
              <a:t>L’art</a:t>
            </a:r>
            <a:r>
              <a:rPr lang="it-IT" sz="2200" dirty="0"/>
              <a:t>. 95, comma 1, </a:t>
            </a:r>
            <a:r>
              <a:rPr lang="it-IT" sz="2200" dirty="0" err="1"/>
              <a:t>lett</a:t>
            </a:r>
            <a:r>
              <a:rPr lang="it-IT" sz="2200" dirty="0"/>
              <a:t>. d) </a:t>
            </a:r>
            <a:r>
              <a:rPr lang="it-IT" sz="2200" dirty="0" err="1"/>
              <a:t>D.Lgs.</a:t>
            </a:r>
            <a:r>
              <a:rPr lang="it-IT" sz="2200" dirty="0"/>
              <a:t> 36/2023 prevede, quale causa di esclusione non automatica, la seguente</a:t>
            </a:r>
            <a:r>
              <a:rPr lang="it-IT" sz="2200" dirty="0" smtClean="0"/>
              <a:t>:</a:t>
            </a:r>
          </a:p>
          <a:p>
            <a:pPr algn="just"/>
            <a:endParaRPr lang="it-IT" sz="2200" dirty="0"/>
          </a:p>
          <a:p>
            <a:pPr algn="just"/>
            <a:r>
              <a:rPr lang="it-IT" sz="2200" dirty="0"/>
              <a:t>“</a:t>
            </a:r>
            <a:r>
              <a:rPr lang="it-IT" sz="2200" i="1" dirty="0"/>
              <a:t>d) sussistere rilevanti indizi tali da far ritenere che le offerte degli operatori economici siano imputabili ad un unico centro decisionale a cagione di accordi intercorsi con altri operatori economici partecipanti alla stessa gara</a:t>
            </a:r>
            <a:r>
              <a:rPr lang="it-IT" sz="2200" dirty="0"/>
              <a:t>”</a:t>
            </a:r>
          </a:p>
          <a:p>
            <a:pPr algn="just"/>
            <a:endParaRPr lang="it-IT" sz="2400" dirty="0"/>
          </a:p>
        </p:txBody>
      </p:sp>
      <p:sp>
        <p:nvSpPr>
          <p:cNvPr id="13" name="Rectangle 12"/>
          <p:cNvSpPr/>
          <p:nvPr/>
        </p:nvSpPr>
        <p:spPr>
          <a:xfrm flipV="1">
            <a:off x="1026372" y="917571"/>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353" y="5763633"/>
            <a:ext cx="1756186" cy="383168"/>
          </a:xfrm>
          <a:prstGeom prst="rect">
            <a:avLst/>
          </a:prstGeom>
        </p:spPr>
      </p:pic>
    </p:spTree>
    <p:extLst>
      <p:ext uri="{BB962C8B-B14F-4D97-AF65-F5344CB8AC3E}">
        <p14:creationId xmlns:p14="http://schemas.microsoft.com/office/powerpoint/2010/main" val="2664529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26372" y="1384470"/>
            <a:ext cx="10020674" cy="4524315"/>
          </a:xfrm>
          <a:prstGeom prst="rect">
            <a:avLst/>
          </a:prstGeom>
          <a:noFill/>
        </p:spPr>
        <p:txBody>
          <a:bodyPr wrap="square" rtlCol="0">
            <a:spAutoFit/>
          </a:bodyPr>
          <a:lstStyle/>
          <a:p>
            <a:r>
              <a:rPr lang="it-IT" sz="2200" b="1" dirty="0"/>
              <a:t>AVVALIMENTO </a:t>
            </a:r>
            <a:endParaRPr lang="it-IT" sz="2200" dirty="0"/>
          </a:p>
          <a:p>
            <a:endParaRPr lang="it-IT" sz="2200" b="1" dirty="0" smtClean="0"/>
          </a:p>
          <a:p>
            <a:r>
              <a:rPr lang="it-IT" sz="2200" b="1" dirty="0" smtClean="0"/>
              <a:t>L’art</a:t>
            </a:r>
            <a:r>
              <a:rPr lang="it-IT" sz="2200" b="1" dirty="0"/>
              <a:t>. 104 del </a:t>
            </a:r>
            <a:r>
              <a:rPr lang="it-IT" sz="2200" b="1" dirty="0" err="1"/>
              <a:t>D.Lgs.</a:t>
            </a:r>
            <a:r>
              <a:rPr lang="it-IT" sz="2200" b="1" dirty="0"/>
              <a:t> 36/2023</a:t>
            </a:r>
            <a:endParaRPr lang="it-IT" sz="2200" dirty="0"/>
          </a:p>
          <a:p>
            <a:endParaRPr lang="it-IT" sz="2200" dirty="0" smtClean="0"/>
          </a:p>
          <a:p>
            <a:r>
              <a:rPr lang="it-IT" sz="2200" dirty="0" smtClean="0"/>
              <a:t>1</a:t>
            </a:r>
            <a:r>
              <a:rPr lang="it-IT" sz="2200" dirty="0"/>
              <a:t>. L'avvalimento è il contratto con il quale una o più imprese ausiliarie si obbligano a mettere a disposizione di un operatore economico che concorre in una procedura di gara dotazioni tecniche e risorse umane e strumentali per tutta la durata dell'appalto. Il contratto di avvalimento è concluso in forma scritta a pena di nullità con indicazione specifica delle risorse messe a disposizione dell'operatore economico. Il contratto di avvalimento è normalmente oneroso, salvo che risponda anche a un interesse dell'impresa ausiliaria, e può essere concluso a prescindere dalla natura giuridica dei legami tra le parti.</a:t>
            </a:r>
          </a:p>
          <a:p>
            <a:pPr algn="just"/>
            <a:endParaRPr lang="it-IT" sz="2400" dirty="0"/>
          </a:p>
        </p:txBody>
      </p:sp>
      <p:sp>
        <p:nvSpPr>
          <p:cNvPr id="13" name="Rectangle 12"/>
          <p:cNvSpPr/>
          <p:nvPr/>
        </p:nvSpPr>
        <p:spPr>
          <a:xfrm flipV="1">
            <a:off x="1026372" y="917571"/>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353" y="5763633"/>
            <a:ext cx="1756186" cy="383168"/>
          </a:xfrm>
          <a:prstGeom prst="rect">
            <a:avLst/>
          </a:prstGeom>
        </p:spPr>
      </p:pic>
    </p:spTree>
    <p:extLst>
      <p:ext uri="{BB962C8B-B14F-4D97-AF65-F5344CB8AC3E}">
        <p14:creationId xmlns:p14="http://schemas.microsoft.com/office/powerpoint/2010/main" val="2558937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26372" y="1384470"/>
            <a:ext cx="10020674" cy="3847207"/>
          </a:xfrm>
          <a:prstGeom prst="rect">
            <a:avLst/>
          </a:prstGeom>
          <a:noFill/>
        </p:spPr>
        <p:txBody>
          <a:bodyPr wrap="square" rtlCol="0">
            <a:spAutoFit/>
          </a:bodyPr>
          <a:lstStyle/>
          <a:p>
            <a:pPr algn="just"/>
            <a:r>
              <a:rPr lang="it-IT" sz="2200" dirty="0"/>
              <a:t>…</a:t>
            </a:r>
          </a:p>
          <a:p>
            <a:pPr algn="just"/>
            <a:r>
              <a:rPr lang="it-IT" sz="2200" dirty="0"/>
              <a:t>4. L'operatore economico allega alla domanda di partecipazione il contratto di avvalimento in originale o copia autentica, specificando se intende avvalersi delle risorse altrui per acquisire un requisito di partecipazione o per migliorare la propria offerta, e allega, nel caso di cui al comma 2, la certificazione rilasciata dalla SOA o dall'ANAC </a:t>
            </a:r>
          </a:p>
          <a:p>
            <a:pPr algn="just"/>
            <a:r>
              <a:rPr lang="it-IT" sz="2200" dirty="0" smtClean="0"/>
              <a:t>…</a:t>
            </a:r>
            <a:endParaRPr lang="it-IT" sz="2200" dirty="0"/>
          </a:p>
          <a:p>
            <a:pPr algn="just"/>
            <a:r>
              <a:rPr lang="it-IT" sz="2200" dirty="0"/>
              <a:t>12. Nei soli casi in cui l'avvalimento sia finalizzato a migliorare l'offerta, non è consentito che partecipino alla medesima gara l'impresa ausiliaria e quella che si avvale delle risorse da essa messe a disposizione.</a:t>
            </a:r>
          </a:p>
          <a:p>
            <a:pPr algn="just"/>
            <a:endParaRPr lang="it-IT" sz="2400" dirty="0"/>
          </a:p>
        </p:txBody>
      </p:sp>
      <p:sp>
        <p:nvSpPr>
          <p:cNvPr id="13" name="Rectangle 12"/>
          <p:cNvSpPr/>
          <p:nvPr/>
        </p:nvSpPr>
        <p:spPr>
          <a:xfrm flipV="1">
            <a:off x="1026372" y="917571"/>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353" y="5763633"/>
            <a:ext cx="1756186" cy="383168"/>
          </a:xfrm>
          <a:prstGeom prst="rect">
            <a:avLst/>
          </a:prstGeom>
        </p:spPr>
      </p:pic>
    </p:spTree>
    <p:extLst>
      <p:ext uri="{BB962C8B-B14F-4D97-AF65-F5344CB8AC3E}">
        <p14:creationId xmlns:p14="http://schemas.microsoft.com/office/powerpoint/2010/main" val="1519617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26372" y="1384470"/>
            <a:ext cx="10020674" cy="2462213"/>
          </a:xfrm>
          <a:prstGeom prst="rect">
            <a:avLst/>
          </a:prstGeom>
          <a:noFill/>
        </p:spPr>
        <p:txBody>
          <a:bodyPr wrap="square" rtlCol="0">
            <a:spAutoFit/>
          </a:bodyPr>
          <a:lstStyle/>
          <a:p>
            <a:endParaRPr lang="it-IT" sz="2200" b="1" dirty="0" smtClean="0"/>
          </a:p>
          <a:p>
            <a:r>
              <a:rPr lang="it-IT" sz="2200" b="1" dirty="0" smtClean="0"/>
              <a:t>Le novità</a:t>
            </a:r>
          </a:p>
          <a:p>
            <a:endParaRPr lang="it-IT" sz="2200" dirty="0"/>
          </a:p>
          <a:p>
            <a:r>
              <a:rPr lang="it-IT" sz="2200" dirty="0"/>
              <a:t>- Estensione del concetto di onerosità?</a:t>
            </a:r>
          </a:p>
          <a:p>
            <a:r>
              <a:rPr lang="it-IT" sz="2200" dirty="0"/>
              <a:t>- E’ stato previsto l’avvalimento premiale</a:t>
            </a:r>
          </a:p>
          <a:p>
            <a:r>
              <a:rPr lang="it-IT" sz="2200" dirty="0"/>
              <a:t>- E’ stato eliminato il divieto di partecipazione dell’ausiliaria alla medesima gara, nell’ipotesi in cui non si tratti di avvalimento premiale</a:t>
            </a:r>
          </a:p>
        </p:txBody>
      </p:sp>
      <p:sp>
        <p:nvSpPr>
          <p:cNvPr id="13" name="Rectangle 12"/>
          <p:cNvSpPr/>
          <p:nvPr/>
        </p:nvSpPr>
        <p:spPr>
          <a:xfrm flipV="1">
            <a:off x="1026372" y="917571"/>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353" y="5763633"/>
            <a:ext cx="1756186" cy="383168"/>
          </a:xfrm>
          <a:prstGeom prst="rect">
            <a:avLst/>
          </a:prstGeom>
        </p:spPr>
      </p:pic>
    </p:spTree>
    <p:extLst>
      <p:ext uri="{BB962C8B-B14F-4D97-AF65-F5344CB8AC3E}">
        <p14:creationId xmlns:p14="http://schemas.microsoft.com/office/powerpoint/2010/main" val="26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97280" y="1453797"/>
            <a:ext cx="9398001" cy="3108543"/>
          </a:xfrm>
          <a:prstGeom prst="rect">
            <a:avLst/>
          </a:prstGeom>
          <a:noFill/>
        </p:spPr>
        <p:txBody>
          <a:bodyPr wrap="square" rtlCol="0">
            <a:spAutoFit/>
          </a:bodyPr>
          <a:lstStyle/>
          <a:p>
            <a:pPr algn="just"/>
            <a:r>
              <a:rPr lang="it-IT" sz="2200" b="1" dirty="0"/>
              <a:t>DEFINIZIONE DI OPERATORE ECONOMICO – ALLEGATO I.1 DEL D.LGS 36/2023 (art. 1, </a:t>
            </a:r>
            <a:r>
              <a:rPr lang="it-IT" sz="2200" b="1" dirty="0" err="1"/>
              <a:t>lett</a:t>
            </a:r>
            <a:r>
              <a:rPr lang="it-IT" sz="2200" b="1" dirty="0"/>
              <a:t>. l</a:t>
            </a:r>
            <a:r>
              <a:rPr lang="it-IT" sz="2200" b="1" dirty="0" smtClean="0"/>
              <a:t>)</a:t>
            </a:r>
          </a:p>
          <a:p>
            <a:pPr algn="just"/>
            <a:endParaRPr lang="it-IT" sz="2200" dirty="0"/>
          </a:p>
          <a:p>
            <a:pPr algn="just"/>
            <a:r>
              <a:rPr lang="it-IT" sz="2200" dirty="0"/>
              <a:t>Qualsiasi persona o ente, anche senza scopo di lucro, che, a prescindere dalla forma giuridica e dalla natura pubblica o privata, può offrire sul mercato, in forza del diritto nazionale, prestazioni di lavori, servizi o forniture corrispondenti a quelli oggetto della procedura di evidenza </a:t>
            </a:r>
            <a:r>
              <a:rPr lang="it-IT" sz="2200" dirty="0" smtClean="0"/>
              <a:t>pubblica.</a:t>
            </a:r>
            <a:endParaRPr lang="it-IT" sz="2200" dirty="0"/>
          </a:p>
          <a:p>
            <a:pPr algn="just"/>
            <a:endParaRPr lang="it-IT" dirty="0"/>
          </a:p>
          <a:p>
            <a:pPr algn="just"/>
            <a:endParaRPr lang="it-IT" sz="2400" dirty="0"/>
          </a:p>
        </p:txBody>
      </p:sp>
      <p:sp>
        <p:nvSpPr>
          <p:cNvPr id="13" name="Rectangle 12"/>
          <p:cNvSpPr/>
          <p:nvPr/>
        </p:nvSpPr>
        <p:spPr>
          <a:xfrm flipV="1">
            <a:off x="1097280" y="972170"/>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2707" y="5940613"/>
            <a:ext cx="1876357" cy="409387"/>
          </a:xfrm>
          <a:prstGeom prst="rect">
            <a:avLst/>
          </a:prstGeom>
        </p:spPr>
      </p:pic>
    </p:spTree>
    <p:extLst>
      <p:ext uri="{BB962C8B-B14F-4D97-AF65-F5344CB8AC3E}">
        <p14:creationId xmlns:p14="http://schemas.microsoft.com/office/powerpoint/2010/main" val="3738768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26372" y="1367537"/>
            <a:ext cx="10020674" cy="3816429"/>
          </a:xfrm>
          <a:prstGeom prst="rect">
            <a:avLst/>
          </a:prstGeom>
          <a:noFill/>
        </p:spPr>
        <p:txBody>
          <a:bodyPr wrap="square" rtlCol="0">
            <a:spAutoFit/>
          </a:bodyPr>
          <a:lstStyle/>
          <a:p>
            <a:pPr algn="just"/>
            <a:r>
              <a:rPr lang="it-IT" sz="2200" b="1" dirty="0"/>
              <a:t>La giurisprudenza </a:t>
            </a:r>
            <a:r>
              <a:rPr lang="it-IT" sz="2200" b="1" dirty="0" smtClean="0"/>
              <a:t>sull’onerosità</a:t>
            </a:r>
          </a:p>
          <a:p>
            <a:pPr algn="just"/>
            <a:endParaRPr lang="it-IT" sz="2200" dirty="0"/>
          </a:p>
          <a:p>
            <a:pPr algn="just"/>
            <a:r>
              <a:rPr lang="it-IT" sz="2200" dirty="0"/>
              <a:t>La </a:t>
            </a:r>
            <a:r>
              <a:rPr lang="it-IT" sz="2200" dirty="0" err="1"/>
              <a:t>ravvisabilità</a:t>
            </a:r>
            <a:r>
              <a:rPr lang="it-IT" sz="2200" dirty="0"/>
              <a:t> nel contratto di avvalimento di un interesse economico riferibile all'ausiliaria è garanzia dell'effettività dell'impegno da questa assunto e, conseguentemente, della concreta titolarità dei requisiti di partecipazione alla gara in capo all'</a:t>
            </a:r>
            <a:r>
              <a:rPr lang="it-IT" sz="2200" dirty="0" err="1"/>
              <a:t>ausiliata</a:t>
            </a:r>
            <a:r>
              <a:rPr lang="it-IT" sz="2200" dirty="0"/>
              <a:t>. Il contratto di avvalimento è un contratto tipicamente oneroso e, qualora in sede contrattuale non sia stabilito un corrispettivo in favore dell'ausiliaria, deve comunque emergere dal testo contrattuale un interesse - di carattere direttamente o indirettamente patrimoniale - che abbia indotto l'ausiliaria ad assumere senza corrispettivo gli obblighi derivanti dal contratto di avvalimento e le connesse responsabilità.</a:t>
            </a:r>
          </a:p>
        </p:txBody>
      </p:sp>
      <p:sp>
        <p:nvSpPr>
          <p:cNvPr id="13" name="Rectangle 12"/>
          <p:cNvSpPr/>
          <p:nvPr/>
        </p:nvSpPr>
        <p:spPr>
          <a:xfrm flipV="1">
            <a:off x="1026372" y="917571"/>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353" y="5763633"/>
            <a:ext cx="1756186" cy="383168"/>
          </a:xfrm>
          <a:prstGeom prst="rect">
            <a:avLst/>
          </a:prstGeom>
        </p:spPr>
      </p:pic>
    </p:spTree>
    <p:extLst>
      <p:ext uri="{BB962C8B-B14F-4D97-AF65-F5344CB8AC3E}">
        <p14:creationId xmlns:p14="http://schemas.microsoft.com/office/powerpoint/2010/main" val="1642980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26372" y="1367537"/>
            <a:ext cx="10020674" cy="4154984"/>
          </a:xfrm>
          <a:prstGeom prst="rect">
            <a:avLst/>
          </a:prstGeom>
          <a:noFill/>
        </p:spPr>
        <p:txBody>
          <a:bodyPr wrap="square" rtlCol="0">
            <a:spAutoFit/>
          </a:bodyPr>
          <a:lstStyle/>
          <a:p>
            <a:pPr algn="just"/>
            <a:r>
              <a:rPr lang="it-IT" sz="2200" dirty="0"/>
              <a:t>La giurisprudenza ha escluso l'automatica invalidità del contratto di avvalimento privo dell'espressa indicazione di un corrispettivo in favore dell'impresa ausiliaria o mancante dei criteri per la sua predeterminazione, ogni qualvolta dal tenore dell'accordo possa comunque individuarsi l'interesse patrimoniale dell'ausiliaria (che l'ha indotta ad assumere le relative obbligazioni e le connesse responsabilità), interesse che può avere carattere diretto (cioè consistere in un'utilità immediata) o anche solo indiretto, purché effettivo. In definitiva la nullità del contratto di avvalimento non può farsi discendere dalla carenza di un corrispettivo predeterminato o dalla mancanza di criteri per la sua predeterminazione, non potendo estendersi alle pattuizioni relative al compenso l'onere di specificazione di cui all'art. 89, comma 1, ultima parte, Codice dei contratti pubblici, che riguarda esclusivamente i requisiti e le risorse messe a disposizione</a:t>
            </a:r>
          </a:p>
        </p:txBody>
      </p:sp>
      <p:sp>
        <p:nvSpPr>
          <p:cNvPr id="13" name="Rectangle 12"/>
          <p:cNvSpPr/>
          <p:nvPr/>
        </p:nvSpPr>
        <p:spPr>
          <a:xfrm flipV="1">
            <a:off x="1026372" y="917571"/>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353" y="5763633"/>
            <a:ext cx="1756186" cy="383168"/>
          </a:xfrm>
          <a:prstGeom prst="rect">
            <a:avLst/>
          </a:prstGeom>
        </p:spPr>
      </p:pic>
    </p:spTree>
    <p:extLst>
      <p:ext uri="{BB962C8B-B14F-4D97-AF65-F5344CB8AC3E}">
        <p14:creationId xmlns:p14="http://schemas.microsoft.com/office/powerpoint/2010/main" val="4217621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19811" y="1123125"/>
            <a:ext cx="10020674" cy="4832092"/>
          </a:xfrm>
          <a:prstGeom prst="rect">
            <a:avLst/>
          </a:prstGeom>
          <a:noFill/>
        </p:spPr>
        <p:txBody>
          <a:bodyPr wrap="square" rtlCol="0">
            <a:spAutoFit/>
          </a:bodyPr>
          <a:lstStyle/>
          <a:p>
            <a:pPr algn="just"/>
            <a:r>
              <a:rPr lang="it-IT" sz="2200" b="1" dirty="0"/>
              <a:t>La giurisprudenza sull’avvalimento premiale</a:t>
            </a:r>
            <a:endParaRPr lang="it-IT" sz="2200" dirty="0"/>
          </a:p>
          <a:p>
            <a:pPr algn="just"/>
            <a:endParaRPr lang="it-IT" sz="2200" dirty="0" smtClean="0"/>
          </a:p>
          <a:p>
            <a:pPr algn="just"/>
            <a:r>
              <a:rPr lang="it-IT" sz="2200" dirty="0" smtClean="0"/>
              <a:t>Nella </a:t>
            </a:r>
            <a:r>
              <a:rPr lang="it-IT" sz="2200" dirty="0"/>
              <a:t>vigenza del Codice del 2016 la concreta funzione dell’avvalimento si specifica in relazione alla sua chiarita attitudine a dotare un operatore economico dei requisiti economico-finanziari, delle risorse professionali e dei mezzi tecnici “</a:t>
            </a:r>
            <a:r>
              <a:rPr lang="it-IT" sz="2200" i="1" dirty="0"/>
              <a:t>necessari per partecipare ad una procedura di gara</a:t>
            </a:r>
            <a:r>
              <a:rPr lang="it-IT" sz="2200" dirty="0"/>
              <a:t>”.</a:t>
            </a:r>
          </a:p>
          <a:p>
            <a:pPr algn="just"/>
            <a:r>
              <a:rPr lang="it-IT" sz="2200" dirty="0"/>
              <a:t>Sta in ciò il fondamento, diffusamente ribadito in giurisprudenza, del divieto di avvalimento (meramente) premiale, il cui scopo sia, cioè, esclusivamente quello di conseguire (non sussistendo alcuna concreta necessità dell’incremento delle risorse) una migliore valutazione dell’offerta, ciò in quanto il prestito di requisiti, mezzi e risorse non strettamente necessari alla partecipazione rischia di alterare la </a:t>
            </a:r>
            <a:r>
              <a:rPr lang="it-IT" sz="2200" i="1" dirty="0"/>
              <a:t>par condicio </a:t>
            </a:r>
            <a:r>
              <a:rPr lang="it-IT" sz="2200" i="1" dirty="0" err="1"/>
              <a:t>competitorum</a:t>
            </a:r>
            <a:r>
              <a:rPr lang="it-IT" sz="2200" dirty="0"/>
              <a:t>, mediante l’attribuzione di un punteggio incrementale all’offerta di un operatore economico, al quale potrebbe non corrispondere, nella fase esecutiva, un effettivo livello di qualificazione imprenditoriale.</a:t>
            </a:r>
          </a:p>
        </p:txBody>
      </p:sp>
      <p:sp>
        <p:nvSpPr>
          <p:cNvPr id="13" name="Rectangle 12"/>
          <p:cNvSpPr/>
          <p:nvPr/>
        </p:nvSpPr>
        <p:spPr>
          <a:xfrm flipV="1">
            <a:off x="1026372" y="917571"/>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353" y="5763633"/>
            <a:ext cx="1756186" cy="383168"/>
          </a:xfrm>
          <a:prstGeom prst="rect">
            <a:avLst/>
          </a:prstGeom>
        </p:spPr>
      </p:pic>
    </p:spTree>
    <p:extLst>
      <p:ext uri="{BB962C8B-B14F-4D97-AF65-F5344CB8AC3E}">
        <p14:creationId xmlns:p14="http://schemas.microsoft.com/office/powerpoint/2010/main" val="251945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15105B-BCF5-4EAD-B14C-43A6C137DBD6}" type="slidenum">
              <a:rPr kumimoji="0" lang="it-IT" sz="1050" b="0" i="0" u="none" strike="noStrike" kern="1200" cap="none" spc="0" normalizeH="0" baseline="0" noProof="0" smtClean="0">
                <a:ln>
                  <a:noFill/>
                </a:ln>
                <a:solidFill>
                  <a:srgbClr val="44546A">
                    <a:lumMod val="75000"/>
                  </a:srgbClr>
                </a:solidFill>
                <a:effectLst/>
                <a:uLnTx/>
                <a:uFillTx/>
                <a:latin typeface="Roboto" panose="02000000000000000000" pitchFamily="2" charset="0"/>
                <a:ea typeface="Roboto"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it-IT" sz="1050" b="0" i="0" u="none" strike="noStrike" kern="1200" cap="none" spc="0" normalizeH="0" baseline="0" noProof="0" dirty="0">
              <a:ln>
                <a:noFill/>
              </a:ln>
              <a:solidFill>
                <a:srgbClr val="44546A">
                  <a:lumMod val="75000"/>
                </a:srgbClr>
              </a:solidFill>
              <a:effectLst/>
              <a:uLnTx/>
              <a:uFillTx/>
              <a:latin typeface="Roboto" panose="02000000000000000000" pitchFamily="2" charset="0"/>
              <a:ea typeface="Roboto" panose="02000000000000000000" pitchFamily="2" charset="0"/>
              <a:cs typeface="+mn-cs"/>
            </a:endParaRPr>
          </a:p>
        </p:txBody>
      </p:sp>
      <p:sp>
        <p:nvSpPr>
          <p:cNvPr id="5" name="Rectangle 4"/>
          <p:cNvSpPr/>
          <p:nvPr/>
        </p:nvSpPr>
        <p:spPr>
          <a:xfrm>
            <a:off x="0" y="5321304"/>
            <a:ext cx="12192000" cy="1536696"/>
          </a:xfrm>
          <a:prstGeom prst="rect">
            <a:avLst/>
          </a:prstGeom>
          <a:solidFill>
            <a:schemeClr val="tx2">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p:cNvSpPr txBox="1"/>
          <p:nvPr/>
        </p:nvSpPr>
        <p:spPr>
          <a:xfrm>
            <a:off x="8092794" y="5598090"/>
            <a:ext cx="3360297"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it-IT" sz="2400" b="0" i="0" u="none" strike="noStrike" kern="1200" cap="none" spc="0" normalizeH="0" baseline="0" noProof="0" dirty="0">
              <a:ln>
                <a:noFill/>
              </a:ln>
              <a:solidFill>
                <a:prstClr val="white"/>
              </a:solidFill>
              <a:effectLst/>
              <a:uLnTx/>
              <a:uFillTx/>
              <a:latin typeface="Roboto" panose="02000000000000000000" pitchFamily="2" charset="0"/>
              <a:ea typeface="Roboto" panose="02000000000000000000" pitchFamily="2" charset="0"/>
              <a:cs typeface="+mn-cs"/>
            </a:endParaRPr>
          </a:p>
        </p:txBody>
      </p:sp>
    </p:spTree>
    <p:extLst>
      <p:ext uri="{BB962C8B-B14F-4D97-AF65-F5344CB8AC3E}">
        <p14:creationId xmlns:p14="http://schemas.microsoft.com/office/powerpoint/2010/main" val="269907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97280" y="1453797"/>
            <a:ext cx="9398001" cy="4493538"/>
          </a:xfrm>
          <a:prstGeom prst="rect">
            <a:avLst/>
          </a:prstGeom>
          <a:noFill/>
        </p:spPr>
        <p:txBody>
          <a:bodyPr wrap="square" rtlCol="0">
            <a:spAutoFit/>
          </a:bodyPr>
          <a:lstStyle/>
          <a:p>
            <a:pPr algn="just"/>
            <a:r>
              <a:rPr lang="it-IT" sz="2200" b="1" dirty="0" smtClean="0"/>
              <a:t>La disciplina comunitaria sugli operatori economici</a:t>
            </a:r>
          </a:p>
          <a:p>
            <a:pPr algn="just"/>
            <a:endParaRPr lang="it-IT" sz="2200" b="1" dirty="0" smtClean="0"/>
          </a:p>
          <a:p>
            <a:pPr algn="just"/>
            <a:r>
              <a:rPr lang="it-IT" sz="2200" dirty="0" smtClean="0"/>
              <a:t>La </a:t>
            </a:r>
            <a:r>
              <a:rPr lang="it-IT" sz="2200" dirty="0"/>
              <a:t>Direttiva 2014/24/UE (considerando 14) prevede che la nozione di «operatori economici» dovrebbe essere interpretata in senso ampio, in modo da comprendere qualunque persona e/o ente che offre sul mercato la realizzazione di lavori, la fornitura di prodotti o la prestazione di servizi, a prescindere dalla forma giuridica nel quadro della quale ha scelto di operare. Pertanto imprese, succursali, filiali, partenariati, società cooperative, società a responsabilità limitata, università pubbliche o private e altre forme di enti diverse dalle persone fisiche dovrebbero rientrare nella nozione di operatore economico, indipendentemente dal fatto che siano «persone giuridiche» o meno in ogni circostanza.</a:t>
            </a:r>
          </a:p>
          <a:p>
            <a:pPr algn="just"/>
            <a:r>
              <a:rPr lang="it-IT" sz="2200" b="1" dirty="0"/>
              <a:t> </a:t>
            </a:r>
            <a:endParaRPr lang="it-IT" sz="2400" dirty="0"/>
          </a:p>
        </p:txBody>
      </p:sp>
      <p:sp>
        <p:nvSpPr>
          <p:cNvPr id="13" name="Rectangle 12"/>
          <p:cNvSpPr/>
          <p:nvPr/>
        </p:nvSpPr>
        <p:spPr>
          <a:xfrm flipV="1">
            <a:off x="1097280" y="972170"/>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8849" y="6008348"/>
            <a:ext cx="1876348" cy="409385"/>
          </a:xfrm>
          <a:prstGeom prst="rect">
            <a:avLst/>
          </a:prstGeom>
        </p:spPr>
      </p:pic>
    </p:spTree>
    <p:extLst>
      <p:ext uri="{BB962C8B-B14F-4D97-AF65-F5344CB8AC3E}">
        <p14:creationId xmlns:p14="http://schemas.microsoft.com/office/powerpoint/2010/main" val="338179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97280" y="1626222"/>
            <a:ext cx="9398001" cy="1785104"/>
          </a:xfrm>
          <a:prstGeom prst="rect">
            <a:avLst/>
          </a:prstGeom>
          <a:noFill/>
        </p:spPr>
        <p:txBody>
          <a:bodyPr wrap="square" rtlCol="0">
            <a:spAutoFit/>
          </a:bodyPr>
          <a:lstStyle/>
          <a:p>
            <a:pPr algn="just"/>
            <a:r>
              <a:rPr lang="it-IT" sz="2200" dirty="0"/>
              <a:t>L’art. 19 della Direttiva dispone che “</a:t>
            </a:r>
            <a:r>
              <a:rPr lang="it-IT" sz="2200" i="1" dirty="0"/>
              <a:t>Gli operatori economici che, in base alla normativa dello Stato membro nel quale sono stabiliti, sono autorizzati a fornire la prestazione di cui trattasi, non possono essere respinti soltanto per il fatto che, secondo la normativa dello Stato membro nel quale è aggiudicato l’appalto, essi avrebbero dovuto essere persone fisiche o persone giuridiche.</a:t>
            </a:r>
            <a:r>
              <a:rPr lang="it-IT" sz="2200" dirty="0"/>
              <a:t>”</a:t>
            </a:r>
          </a:p>
        </p:txBody>
      </p:sp>
      <p:sp>
        <p:nvSpPr>
          <p:cNvPr id="13" name="Rectangle 12"/>
          <p:cNvSpPr/>
          <p:nvPr/>
        </p:nvSpPr>
        <p:spPr>
          <a:xfrm flipV="1">
            <a:off x="1097280" y="972170"/>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7756" y="5940615"/>
            <a:ext cx="1697442" cy="370350"/>
          </a:xfrm>
          <a:prstGeom prst="rect">
            <a:avLst/>
          </a:prstGeom>
        </p:spPr>
      </p:pic>
    </p:spTree>
    <p:extLst>
      <p:ext uri="{BB962C8B-B14F-4D97-AF65-F5344CB8AC3E}">
        <p14:creationId xmlns:p14="http://schemas.microsoft.com/office/powerpoint/2010/main" val="3979170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11015" y="1151770"/>
            <a:ext cx="9398001" cy="3816429"/>
          </a:xfrm>
          <a:prstGeom prst="rect">
            <a:avLst/>
          </a:prstGeom>
          <a:noFill/>
        </p:spPr>
        <p:txBody>
          <a:bodyPr wrap="square" rtlCol="0">
            <a:spAutoFit/>
          </a:bodyPr>
          <a:lstStyle/>
          <a:p>
            <a:pPr algn="just"/>
            <a:endParaRPr lang="it-IT" sz="2200" b="1" dirty="0" smtClean="0"/>
          </a:p>
          <a:p>
            <a:pPr algn="just"/>
            <a:r>
              <a:rPr lang="it-IT" sz="2200" b="1" dirty="0" smtClean="0"/>
              <a:t>La giurisprudenza</a:t>
            </a:r>
          </a:p>
          <a:p>
            <a:pPr algn="just"/>
            <a:endParaRPr lang="it-IT" sz="2200" b="1" dirty="0" smtClean="0"/>
          </a:p>
          <a:p>
            <a:pPr algn="just"/>
            <a:r>
              <a:rPr lang="it-IT" sz="2200" b="1" dirty="0" smtClean="0"/>
              <a:t>Consiglio </a:t>
            </a:r>
            <a:r>
              <a:rPr lang="it-IT" sz="2200" b="1" dirty="0"/>
              <a:t>di Stato, Sez. v, n. </a:t>
            </a:r>
            <a:r>
              <a:rPr lang="it-IT" sz="2200" b="1" dirty="0" smtClean="0"/>
              <a:t>2734/2023</a:t>
            </a:r>
          </a:p>
          <a:p>
            <a:pPr algn="just"/>
            <a:endParaRPr lang="it-IT" sz="2200" dirty="0"/>
          </a:p>
          <a:p>
            <a:pPr algn="just"/>
            <a:r>
              <a:rPr lang="it-IT" sz="2200" dirty="0"/>
              <a:t>La stazione appaltante non può negare ad un operatore economico mediante le previsioni della </a:t>
            </a:r>
            <a:r>
              <a:rPr lang="it-IT" sz="2200" i="1" dirty="0" err="1"/>
              <a:t>lex</a:t>
            </a:r>
            <a:r>
              <a:rPr lang="it-IT" sz="2200" i="1" dirty="0"/>
              <a:t> </a:t>
            </a:r>
            <a:r>
              <a:rPr lang="it-IT" sz="2200" i="1" dirty="0" err="1"/>
              <a:t>specialis</a:t>
            </a:r>
            <a:r>
              <a:rPr lang="it-IT" sz="2200" dirty="0"/>
              <a:t> di partecipare a una procedura di aggiudicazione perché sprovvisto di un requisito legato alla forma giuridica di costituzione, se quel medesimo operatore in forza del diritto nazionale è abilitato a svolgere e offrire sul mercato il servizio messo a gara, senza vincoli di forma giuridica.</a:t>
            </a:r>
          </a:p>
          <a:p>
            <a:pPr algn="just"/>
            <a:endParaRPr lang="it-IT" sz="2200" dirty="0"/>
          </a:p>
        </p:txBody>
      </p:sp>
      <p:sp>
        <p:nvSpPr>
          <p:cNvPr id="13" name="Rectangle 12"/>
          <p:cNvSpPr/>
          <p:nvPr/>
        </p:nvSpPr>
        <p:spPr>
          <a:xfrm flipV="1">
            <a:off x="1097280" y="972170"/>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7756" y="5887057"/>
            <a:ext cx="1697442" cy="370351"/>
          </a:xfrm>
          <a:prstGeom prst="rect">
            <a:avLst/>
          </a:prstGeom>
        </p:spPr>
      </p:pic>
    </p:spTree>
    <p:extLst>
      <p:ext uri="{BB962C8B-B14F-4D97-AF65-F5344CB8AC3E}">
        <p14:creationId xmlns:p14="http://schemas.microsoft.com/office/powerpoint/2010/main" val="353015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1073126" y="1117562"/>
            <a:ext cx="9398001" cy="5139869"/>
          </a:xfrm>
          <a:prstGeom prst="rect">
            <a:avLst/>
          </a:prstGeom>
          <a:noFill/>
        </p:spPr>
        <p:txBody>
          <a:bodyPr wrap="square" rtlCol="0">
            <a:spAutoFit/>
          </a:bodyPr>
          <a:lstStyle/>
          <a:p>
            <a:pPr algn="just"/>
            <a:r>
              <a:rPr lang="it-IT" sz="2200" b="1" dirty="0" smtClean="0"/>
              <a:t>DISCIPLINA </a:t>
            </a:r>
            <a:r>
              <a:rPr lang="it-IT" sz="2200" b="1" dirty="0"/>
              <a:t>DELLE QUOTE DEI COMPONENTI DEL RAGGRUPPAMENTO AI FINI DELLA QUALIFICAZIONE ED ESECUZIONE DEL CONTRATTO E CONSEGUENTE RESPONSABILITA</a:t>
            </a:r>
            <a:r>
              <a:rPr lang="it-IT" sz="2200" b="1" dirty="0" smtClean="0"/>
              <a:t>’ NEL D.LGS. 36/2023</a:t>
            </a:r>
            <a:endParaRPr lang="it-IT" sz="2200" dirty="0"/>
          </a:p>
          <a:p>
            <a:pPr algn="just"/>
            <a:endParaRPr lang="it-IT" sz="2200" dirty="0" smtClean="0"/>
          </a:p>
          <a:p>
            <a:pPr algn="just"/>
            <a:r>
              <a:rPr lang="it-IT" sz="2200" b="1" dirty="0" smtClean="0"/>
              <a:t>Novità rispetto al </a:t>
            </a:r>
            <a:r>
              <a:rPr lang="it-IT" sz="2200" b="1" dirty="0" err="1" smtClean="0"/>
              <a:t>D.Lgs.</a:t>
            </a:r>
            <a:r>
              <a:rPr lang="it-IT" sz="2200" b="1" dirty="0" smtClean="0"/>
              <a:t> 50/2016</a:t>
            </a:r>
          </a:p>
          <a:p>
            <a:pPr algn="just"/>
            <a:endParaRPr lang="it-IT" sz="2200" dirty="0" smtClean="0"/>
          </a:p>
          <a:p>
            <a:pPr algn="just"/>
            <a:r>
              <a:rPr lang="it-IT" sz="2200" dirty="0" smtClean="0"/>
              <a:t>- </a:t>
            </a:r>
            <a:r>
              <a:rPr lang="it-IT" sz="2200" dirty="0"/>
              <a:t>è stata eliminata la disposizione normativa che obbligava la mandataria al possesso dei requisiti ed all’esecuzione delle prestazioni in misura maggioritaria (art. 83, c. 8. </a:t>
            </a:r>
            <a:r>
              <a:rPr lang="it-IT" sz="2200" dirty="0" err="1"/>
              <a:t>D.Lgs.</a:t>
            </a:r>
            <a:r>
              <a:rPr lang="it-IT" sz="2200" dirty="0"/>
              <a:t> 50/2016</a:t>
            </a:r>
            <a:r>
              <a:rPr lang="it-IT" sz="2200" dirty="0" smtClean="0"/>
              <a:t>), ferma restando la necessità che l’esecutore sia in possesso dei requisiti prescritti per la prestazione che si impegna </a:t>
            </a:r>
            <a:r>
              <a:rPr lang="it-IT" sz="2200" smtClean="0"/>
              <a:t>a realizzare;</a:t>
            </a:r>
            <a:endParaRPr lang="it-IT" sz="2200" dirty="0"/>
          </a:p>
          <a:p>
            <a:pPr algn="just"/>
            <a:r>
              <a:rPr lang="it-IT" sz="2200" dirty="0" smtClean="0"/>
              <a:t>- non </a:t>
            </a:r>
            <a:r>
              <a:rPr lang="it-IT" sz="2200" dirty="0"/>
              <a:t>è più prevista la distinzione tra raggruppamenti di tipo orizzontale </a:t>
            </a:r>
            <a:r>
              <a:rPr lang="it-IT" sz="2200" dirty="0" smtClean="0"/>
              <a:t>e raggruppamenti </a:t>
            </a:r>
            <a:r>
              <a:rPr lang="it-IT" sz="2200" dirty="0"/>
              <a:t>di tipo verticale (art. 48, c. 1,2,6, 7bis </a:t>
            </a:r>
            <a:r>
              <a:rPr lang="it-IT" sz="2200" dirty="0" err="1"/>
              <a:t>D.Lgs.</a:t>
            </a:r>
            <a:r>
              <a:rPr lang="it-IT" sz="2200" dirty="0"/>
              <a:t> 50/2016</a:t>
            </a:r>
            <a:r>
              <a:rPr lang="it-IT" sz="2200" dirty="0" smtClean="0"/>
              <a:t>)</a:t>
            </a:r>
          </a:p>
          <a:p>
            <a:pPr algn="just"/>
            <a:r>
              <a:rPr lang="it-IT" sz="2200" dirty="0" smtClean="0"/>
              <a:t>- è prevista una responsabilità solidale generalizzata e senza distinzioni</a:t>
            </a:r>
            <a:endParaRPr lang="it-IT" sz="2200" dirty="0"/>
          </a:p>
          <a:p>
            <a:pPr algn="just"/>
            <a:endParaRPr lang="it-IT" dirty="0"/>
          </a:p>
          <a:p>
            <a:pPr algn="just"/>
            <a:endParaRPr lang="it-IT" sz="2400" dirty="0"/>
          </a:p>
        </p:txBody>
      </p:sp>
      <p:sp>
        <p:nvSpPr>
          <p:cNvPr id="13" name="Rectangle 12"/>
          <p:cNvSpPr/>
          <p:nvPr/>
        </p:nvSpPr>
        <p:spPr>
          <a:xfrm flipV="1">
            <a:off x="1097280" y="972170"/>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7756" y="6028268"/>
            <a:ext cx="1742981" cy="394234"/>
          </a:xfrm>
          <a:prstGeom prst="rect">
            <a:avLst/>
          </a:prstGeom>
        </p:spPr>
      </p:pic>
    </p:spTree>
    <p:extLst>
      <p:ext uri="{BB962C8B-B14F-4D97-AF65-F5344CB8AC3E}">
        <p14:creationId xmlns:p14="http://schemas.microsoft.com/office/powerpoint/2010/main" val="3908840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989704" y="1130652"/>
            <a:ext cx="9913098" cy="3754874"/>
          </a:xfrm>
          <a:prstGeom prst="rect">
            <a:avLst/>
          </a:prstGeom>
          <a:noFill/>
        </p:spPr>
        <p:txBody>
          <a:bodyPr wrap="square" rtlCol="0">
            <a:spAutoFit/>
          </a:bodyPr>
          <a:lstStyle/>
          <a:p>
            <a:pPr algn="just"/>
            <a:endParaRPr lang="it-IT" sz="2200" b="1" dirty="0" smtClean="0"/>
          </a:p>
          <a:p>
            <a:pPr algn="just"/>
            <a:r>
              <a:rPr lang="it-IT" sz="2200" b="1" dirty="0" smtClean="0"/>
              <a:t>La giurisprudenza comunitaria</a:t>
            </a:r>
          </a:p>
          <a:p>
            <a:pPr algn="just"/>
            <a:endParaRPr lang="it-IT" sz="2200" b="1" dirty="0" smtClean="0"/>
          </a:p>
          <a:p>
            <a:pPr algn="just"/>
            <a:r>
              <a:rPr lang="it-IT" sz="2200" b="1" dirty="0" smtClean="0"/>
              <a:t>Corte di Giustizia </a:t>
            </a:r>
            <a:r>
              <a:rPr lang="it-IT" sz="2200" b="1" dirty="0"/>
              <a:t>UE, sentenza 28 aprile 2022 (C-642/2020</a:t>
            </a:r>
            <a:r>
              <a:rPr lang="it-IT" sz="2200" b="1" dirty="0" smtClean="0"/>
              <a:t>)</a:t>
            </a:r>
          </a:p>
          <a:p>
            <a:pPr algn="just"/>
            <a:endParaRPr lang="it-IT" sz="2200" dirty="0"/>
          </a:p>
          <a:p>
            <a:pPr algn="just"/>
            <a:r>
              <a:rPr lang="it-IT" sz="2200" dirty="0"/>
              <a:t>- l’art. 63 della Direttiva 2014/24/UE osta ad una disciplina nazionale </a:t>
            </a:r>
            <a:r>
              <a:rPr lang="it-IT" sz="2200" i="1" dirty="0"/>
              <a:t>secondo la quale l’impresa mandataria di un raggruppamento di operatori economici partecipante a una procedura di aggiudicazione di un appalto pubblico deve possedere i requisiti previsti nel bando di gara ed eseguire le prestazioni di tale appalto in misura maggioritaria</a:t>
            </a:r>
            <a:endParaRPr lang="it-IT" sz="2200" dirty="0"/>
          </a:p>
          <a:p>
            <a:pPr algn="just"/>
            <a:endParaRPr lang="it-IT" dirty="0"/>
          </a:p>
        </p:txBody>
      </p:sp>
      <p:sp>
        <p:nvSpPr>
          <p:cNvPr id="13" name="Rectangle 12"/>
          <p:cNvSpPr/>
          <p:nvPr/>
        </p:nvSpPr>
        <p:spPr>
          <a:xfrm flipV="1">
            <a:off x="1097280" y="850248"/>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1039" y="5957547"/>
            <a:ext cx="1798744" cy="392453"/>
          </a:xfrm>
          <a:prstGeom prst="rect">
            <a:avLst/>
          </a:prstGeom>
        </p:spPr>
      </p:pic>
    </p:spTree>
    <p:extLst>
      <p:ext uri="{BB962C8B-B14F-4D97-AF65-F5344CB8AC3E}">
        <p14:creationId xmlns:p14="http://schemas.microsoft.com/office/powerpoint/2010/main" val="3286841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1097280" y="240724"/>
            <a:ext cx="7898703" cy="954107"/>
          </a:xfrm>
          <a:prstGeom prst="rect">
            <a:avLst/>
          </a:prstGeom>
          <a:noFill/>
        </p:spPr>
        <p:txBody>
          <a:bodyPr wrap="square" rtlCol="0">
            <a:spAutoFit/>
          </a:bodyPr>
          <a:lstStyle/>
          <a:p>
            <a:pPr>
              <a:defRPr/>
            </a:pPr>
            <a:endParaRPr lang="it-IT" sz="2800" b="1" dirty="0">
              <a:solidFill>
                <a:srgbClr val="44546A">
                  <a:lumMod val="75000"/>
                </a:srgbClr>
              </a:solidFill>
              <a:ea typeface="Roboto" panose="02000000000000000000" pitchFamily="2" charset="0"/>
              <a:cs typeface="Arial" panose="020B0604020202020204" pitchFamily="34" charset="0"/>
            </a:endParaRPr>
          </a:p>
          <a:p>
            <a:pPr lvl="0">
              <a:defRPr/>
            </a:pPr>
            <a:endParaRPr lang="it-IT" sz="2800" b="1" dirty="0">
              <a:solidFill>
                <a:srgbClr val="44546A">
                  <a:lumMod val="75000"/>
                </a:srgbClr>
              </a:solidFill>
              <a:ea typeface="Roboto" panose="02000000000000000000" pitchFamily="2" charset="0"/>
              <a:cs typeface="Arial" panose="020B0604020202020204" pitchFamily="34" charset="0"/>
            </a:endParaRPr>
          </a:p>
        </p:txBody>
      </p:sp>
      <p:sp>
        <p:nvSpPr>
          <p:cNvPr id="12" name="TextBox 11"/>
          <p:cNvSpPr txBox="1"/>
          <p:nvPr/>
        </p:nvSpPr>
        <p:spPr>
          <a:xfrm>
            <a:off x="1105906" y="1058857"/>
            <a:ext cx="9913098" cy="5109091"/>
          </a:xfrm>
          <a:prstGeom prst="rect">
            <a:avLst/>
          </a:prstGeom>
          <a:noFill/>
        </p:spPr>
        <p:txBody>
          <a:bodyPr wrap="square" rtlCol="0">
            <a:spAutoFit/>
          </a:bodyPr>
          <a:lstStyle/>
          <a:p>
            <a:pPr algn="just"/>
            <a:r>
              <a:rPr lang="it-IT" sz="2200" b="1" dirty="0" smtClean="0"/>
              <a:t>La disciplina comunitaria</a:t>
            </a:r>
          </a:p>
          <a:p>
            <a:pPr algn="just"/>
            <a:endParaRPr lang="it-IT" sz="2200" b="1" dirty="0" smtClean="0"/>
          </a:p>
          <a:p>
            <a:pPr algn="just"/>
            <a:r>
              <a:rPr lang="it-IT" sz="2200" b="1" dirty="0" smtClean="0"/>
              <a:t>Direttiva 2014/24/UE</a:t>
            </a:r>
            <a:endParaRPr lang="it-IT" sz="2200" dirty="0"/>
          </a:p>
          <a:p>
            <a:pPr algn="just"/>
            <a:endParaRPr lang="it-IT" sz="2200" dirty="0" smtClean="0"/>
          </a:p>
          <a:p>
            <a:pPr algn="just"/>
            <a:r>
              <a:rPr lang="it-IT" sz="2200" dirty="0" smtClean="0"/>
              <a:t>L’art</a:t>
            </a:r>
            <a:r>
              <a:rPr lang="it-IT" sz="2200" dirty="0"/>
              <a:t>. 63 della direttiva prevede che:</a:t>
            </a:r>
          </a:p>
          <a:p>
            <a:pPr algn="just"/>
            <a:r>
              <a:rPr lang="it-IT" sz="2200" dirty="0"/>
              <a:t>- un operatore economico può, per capacità economica e finanziaria o tecnica e professionale se del caso e per un determinato appalto, </a:t>
            </a:r>
            <a:r>
              <a:rPr lang="it-IT" sz="2200" u="sng" dirty="0"/>
              <a:t>fare affidamento sulle capacità di altri soggetti</a:t>
            </a:r>
            <a:r>
              <a:rPr lang="it-IT" sz="2200" dirty="0"/>
              <a:t> e, allo stesso modo, un raggruppamento sulle capacità dei partecipanti o di altri soggetti; </a:t>
            </a:r>
          </a:p>
          <a:p>
            <a:pPr algn="just"/>
            <a:r>
              <a:rPr lang="it-IT" sz="2200" dirty="0"/>
              <a:t>- </a:t>
            </a:r>
            <a:r>
              <a:rPr lang="it-IT" sz="2200" u="sng" dirty="0"/>
              <a:t>le amministrazioni aggiudicatrici possono esigere</a:t>
            </a:r>
            <a:r>
              <a:rPr lang="it-IT" sz="2200" dirty="0"/>
              <a:t> che taluni compiti essenziali siano direttamente svolti dall’offerente stesso o, nel caso di un’offerta presentata da un raggruppamento di operatori economici di cui all’articolo 19, paragrafo 2, da un partecipante al raggruppamento </a:t>
            </a:r>
          </a:p>
          <a:p>
            <a:pPr algn="just"/>
            <a:r>
              <a:rPr lang="it-IT" sz="2200" dirty="0"/>
              <a:t> </a:t>
            </a:r>
          </a:p>
          <a:p>
            <a:pPr algn="just"/>
            <a:endParaRPr lang="it-IT" dirty="0"/>
          </a:p>
        </p:txBody>
      </p:sp>
      <p:sp>
        <p:nvSpPr>
          <p:cNvPr id="13" name="Rectangle 12"/>
          <p:cNvSpPr/>
          <p:nvPr/>
        </p:nvSpPr>
        <p:spPr>
          <a:xfrm flipV="1">
            <a:off x="1097280" y="850248"/>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6876" y="5872882"/>
            <a:ext cx="1907003" cy="416073"/>
          </a:xfrm>
          <a:prstGeom prst="rect">
            <a:avLst/>
          </a:prstGeom>
        </p:spPr>
      </p:pic>
    </p:spTree>
    <p:extLst>
      <p:ext uri="{BB962C8B-B14F-4D97-AF65-F5344CB8AC3E}">
        <p14:creationId xmlns:p14="http://schemas.microsoft.com/office/powerpoint/2010/main" val="1031466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extBox 11"/>
          <p:cNvSpPr txBox="1"/>
          <p:nvPr/>
        </p:nvSpPr>
        <p:spPr>
          <a:xfrm>
            <a:off x="989704" y="1349263"/>
            <a:ext cx="9995975" cy="2831544"/>
          </a:xfrm>
          <a:prstGeom prst="rect">
            <a:avLst/>
          </a:prstGeom>
          <a:noFill/>
        </p:spPr>
        <p:txBody>
          <a:bodyPr wrap="square" rtlCol="0">
            <a:spAutoFit/>
          </a:bodyPr>
          <a:lstStyle/>
          <a:p>
            <a:r>
              <a:rPr lang="it-IT" sz="2200" dirty="0"/>
              <a:t>L’art. 19 della direttiva prevede che:</a:t>
            </a:r>
          </a:p>
          <a:p>
            <a:endParaRPr lang="it-IT" sz="2200" dirty="0" smtClean="0"/>
          </a:p>
          <a:p>
            <a:r>
              <a:rPr lang="it-IT" sz="2200" dirty="0" smtClean="0"/>
              <a:t>- </a:t>
            </a:r>
            <a:r>
              <a:rPr lang="it-IT" sz="2200" dirty="0"/>
              <a:t>ove necessario, le amministrazioni aggiudicatrici possono specificare nei documenti di gara le modalità con cui i raggruppamenti di operatori economici devono ottemperare ai requisiti in materia di capacità economica e finanziaria o di capacità tecniche e professionali di cui all’articolo 58, purché ciò sia proporzionato e giustificato da motivazioni obiettive</a:t>
            </a:r>
          </a:p>
          <a:p>
            <a:pPr marL="514350" indent="-514350" algn="just">
              <a:buAutoNum type="romanLcParenR"/>
            </a:pPr>
            <a:endParaRPr lang="it-IT" sz="2400" dirty="0"/>
          </a:p>
        </p:txBody>
      </p:sp>
      <p:sp>
        <p:nvSpPr>
          <p:cNvPr id="13" name="Rectangle 12"/>
          <p:cNvSpPr/>
          <p:nvPr/>
        </p:nvSpPr>
        <p:spPr>
          <a:xfrm flipV="1">
            <a:off x="1097280" y="850248"/>
            <a:ext cx="9040476" cy="36000"/>
          </a:xfrm>
          <a:prstGeom prst="rect">
            <a:avLst/>
          </a:prstGeom>
          <a:solidFill>
            <a:srgbClr val="0A0D17"/>
          </a:solidFill>
          <a:ln>
            <a:solidFill>
              <a:srgbClr val="33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196" y="5932965"/>
            <a:ext cx="1911410" cy="417035"/>
          </a:xfrm>
          <a:prstGeom prst="rect">
            <a:avLst/>
          </a:prstGeom>
        </p:spPr>
      </p:pic>
    </p:spTree>
    <p:extLst>
      <p:ext uri="{BB962C8B-B14F-4D97-AF65-F5344CB8AC3E}">
        <p14:creationId xmlns:p14="http://schemas.microsoft.com/office/powerpoint/2010/main" val="298864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7547</TotalTime>
  <Words>2157</Words>
  <Application>Microsoft Office PowerPoint</Application>
  <PresentationFormat>Widescreen</PresentationFormat>
  <Paragraphs>102</Paragraphs>
  <Slides>23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23</vt:i4>
      </vt:variant>
    </vt:vector>
  </HeadingPairs>
  <TitlesOfParts>
    <vt:vector size="28" baseType="lpstr">
      <vt:lpstr>Arial</vt:lpstr>
      <vt:lpstr>Calibri</vt:lpstr>
      <vt:lpstr>Calibri Light</vt:lpstr>
      <vt:lpstr>Roboto</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Windows</dc:creator>
  <cp:lastModifiedBy>Utente Windows</cp:lastModifiedBy>
  <cp:revision>281</cp:revision>
  <cp:lastPrinted>2022-11-21T16:25:08Z</cp:lastPrinted>
  <dcterms:created xsi:type="dcterms:W3CDTF">2020-06-04T09:58:51Z</dcterms:created>
  <dcterms:modified xsi:type="dcterms:W3CDTF">2023-09-14T07:36:23Z</dcterms:modified>
</cp:coreProperties>
</file>