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61" r:id="rId4"/>
    <p:sldId id="264" r:id="rId5"/>
    <p:sldId id="280" r:id="rId6"/>
    <p:sldId id="281" r:id="rId7"/>
    <p:sldId id="282" r:id="rId8"/>
    <p:sldId id="284" r:id="rId9"/>
    <p:sldId id="283" r:id="rId10"/>
    <p:sldId id="263" r:id="rId11"/>
    <p:sldId id="268" r:id="rId12"/>
    <p:sldId id="285" r:id="rId13"/>
    <p:sldId id="286" r:id="rId14"/>
    <p:sldId id="278" r:id="rId15"/>
    <p:sldId id="298" r:id="rId16"/>
    <p:sldId id="273" r:id="rId17"/>
    <p:sldId id="288" r:id="rId18"/>
    <p:sldId id="279" r:id="rId19"/>
    <p:sldId id="289" r:id="rId20"/>
    <p:sldId id="290" r:id="rId21"/>
    <p:sldId id="291" r:id="rId22"/>
    <p:sldId id="292" r:id="rId23"/>
    <p:sldId id="293" r:id="rId24"/>
    <p:sldId id="294" r:id="rId25"/>
    <p:sldId id="295" r:id="rId26"/>
    <p:sldId id="297" r:id="rId27"/>
    <p:sldId id="296" r:id="rId28"/>
    <p:sldId id="299" r:id="rId29"/>
    <p:sldId id="274" r:id="rId3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1" d="100"/>
          <a:sy n="81" d="100"/>
        </p:scale>
        <p:origin x="-25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F90ADD5-5206-EE22-850A-2FBEFAFC098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 xmlns:a16="http://schemas.microsoft.com/office/drawing/2014/main" id="{1AE75B03-1FD2-3B41-E935-2B9507F30D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 xmlns:a16="http://schemas.microsoft.com/office/drawing/2014/main" id="{2BDA6810-7118-C12E-0778-E1324F232CBA}"/>
              </a:ext>
            </a:extLst>
          </p:cNvPr>
          <p:cNvSpPr>
            <a:spLocks noGrp="1"/>
          </p:cNvSpPr>
          <p:nvPr>
            <p:ph type="dt" sz="half" idx="10"/>
          </p:nvPr>
        </p:nvSpPr>
        <p:spPr/>
        <p:txBody>
          <a:bodyPr/>
          <a:lstStyle/>
          <a:p>
            <a:fld id="{5C2F2D96-D40D-4CEC-A374-2939AF3542F5}" type="datetimeFigureOut">
              <a:rPr lang="it-IT" smtClean="0"/>
              <a:t>14/09/2023</a:t>
            </a:fld>
            <a:endParaRPr lang="it-IT" dirty="0"/>
          </a:p>
        </p:txBody>
      </p:sp>
      <p:sp>
        <p:nvSpPr>
          <p:cNvPr id="5" name="Segnaposto piè di pagina 4">
            <a:extLst>
              <a:ext uri="{FF2B5EF4-FFF2-40B4-BE49-F238E27FC236}">
                <a16:creationId xmlns="" xmlns:a16="http://schemas.microsoft.com/office/drawing/2014/main" id="{C34D5A3D-AE2A-58EF-467C-1796222A0A93}"/>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 xmlns:a16="http://schemas.microsoft.com/office/drawing/2014/main" id="{D3D0A9C5-2934-9862-CE36-2AAFFAD2028D}"/>
              </a:ext>
            </a:extLst>
          </p:cNvPr>
          <p:cNvSpPr>
            <a:spLocks noGrp="1"/>
          </p:cNvSpPr>
          <p:nvPr>
            <p:ph type="sldNum" sz="quarter" idx="12"/>
          </p:nvPr>
        </p:nvSpPr>
        <p:spPr/>
        <p:txBody>
          <a:bodyPr/>
          <a:lstStyle/>
          <a:p>
            <a:fld id="{523050F5-58F5-44E5-B5C7-A0385976B2BE}" type="slidenum">
              <a:rPr lang="it-IT" smtClean="0"/>
              <a:t>‹N›</a:t>
            </a:fld>
            <a:endParaRPr lang="it-IT" dirty="0"/>
          </a:p>
        </p:txBody>
      </p:sp>
    </p:spTree>
    <p:extLst>
      <p:ext uri="{BB962C8B-B14F-4D97-AF65-F5344CB8AC3E}">
        <p14:creationId xmlns:p14="http://schemas.microsoft.com/office/powerpoint/2010/main" val="419150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B694D5C5-0588-B02E-B6D1-33716F661F0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 xmlns:a16="http://schemas.microsoft.com/office/drawing/2014/main" id="{C01BCDB9-5D9E-7FAB-3109-DCA61BDC0C9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02656015-B9DB-CBD9-514C-48365A475CAC}"/>
              </a:ext>
            </a:extLst>
          </p:cNvPr>
          <p:cNvSpPr>
            <a:spLocks noGrp="1"/>
          </p:cNvSpPr>
          <p:nvPr>
            <p:ph type="dt" sz="half" idx="10"/>
          </p:nvPr>
        </p:nvSpPr>
        <p:spPr/>
        <p:txBody>
          <a:bodyPr/>
          <a:lstStyle/>
          <a:p>
            <a:fld id="{5C2F2D96-D40D-4CEC-A374-2939AF3542F5}" type="datetimeFigureOut">
              <a:rPr lang="it-IT" smtClean="0"/>
              <a:t>14/09/2023</a:t>
            </a:fld>
            <a:endParaRPr lang="it-IT" dirty="0"/>
          </a:p>
        </p:txBody>
      </p:sp>
      <p:sp>
        <p:nvSpPr>
          <p:cNvPr id="5" name="Segnaposto piè di pagina 4">
            <a:extLst>
              <a:ext uri="{FF2B5EF4-FFF2-40B4-BE49-F238E27FC236}">
                <a16:creationId xmlns="" xmlns:a16="http://schemas.microsoft.com/office/drawing/2014/main" id="{E13DCAE8-41EB-9AED-652E-0ACE9D28D2FA}"/>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 xmlns:a16="http://schemas.microsoft.com/office/drawing/2014/main" id="{C618A637-EC55-2D31-2C0B-4F173B822CA0}"/>
              </a:ext>
            </a:extLst>
          </p:cNvPr>
          <p:cNvSpPr>
            <a:spLocks noGrp="1"/>
          </p:cNvSpPr>
          <p:nvPr>
            <p:ph type="sldNum" sz="quarter" idx="12"/>
          </p:nvPr>
        </p:nvSpPr>
        <p:spPr/>
        <p:txBody>
          <a:bodyPr/>
          <a:lstStyle/>
          <a:p>
            <a:fld id="{523050F5-58F5-44E5-B5C7-A0385976B2BE}" type="slidenum">
              <a:rPr lang="it-IT" smtClean="0"/>
              <a:t>‹N›</a:t>
            </a:fld>
            <a:endParaRPr lang="it-IT" dirty="0"/>
          </a:p>
        </p:txBody>
      </p:sp>
    </p:spTree>
    <p:extLst>
      <p:ext uri="{BB962C8B-B14F-4D97-AF65-F5344CB8AC3E}">
        <p14:creationId xmlns:p14="http://schemas.microsoft.com/office/powerpoint/2010/main" val="121683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 xmlns:a16="http://schemas.microsoft.com/office/drawing/2014/main" id="{C7E16F1B-8A3E-D1B3-277B-CD54F46E0E8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 xmlns:a16="http://schemas.microsoft.com/office/drawing/2014/main" id="{86B8370E-C4F6-4A33-0A64-06A50DBCCEC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A123B21A-BEBC-EECF-9BED-AC074A98F6DB}"/>
              </a:ext>
            </a:extLst>
          </p:cNvPr>
          <p:cNvSpPr>
            <a:spLocks noGrp="1"/>
          </p:cNvSpPr>
          <p:nvPr>
            <p:ph type="dt" sz="half" idx="10"/>
          </p:nvPr>
        </p:nvSpPr>
        <p:spPr/>
        <p:txBody>
          <a:bodyPr/>
          <a:lstStyle/>
          <a:p>
            <a:fld id="{5C2F2D96-D40D-4CEC-A374-2939AF3542F5}" type="datetimeFigureOut">
              <a:rPr lang="it-IT" smtClean="0"/>
              <a:t>14/09/2023</a:t>
            </a:fld>
            <a:endParaRPr lang="it-IT" dirty="0"/>
          </a:p>
        </p:txBody>
      </p:sp>
      <p:sp>
        <p:nvSpPr>
          <p:cNvPr id="5" name="Segnaposto piè di pagina 4">
            <a:extLst>
              <a:ext uri="{FF2B5EF4-FFF2-40B4-BE49-F238E27FC236}">
                <a16:creationId xmlns="" xmlns:a16="http://schemas.microsoft.com/office/drawing/2014/main" id="{183DB321-1BE0-213D-7F75-AC3B86D96214}"/>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 xmlns:a16="http://schemas.microsoft.com/office/drawing/2014/main" id="{37DE155F-E8E1-AC7F-BF47-754075D4913D}"/>
              </a:ext>
            </a:extLst>
          </p:cNvPr>
          <p:cNvSpPr>
            <a:spLocks noGrp="1"/>
          </p:cNvSpPr>
          <p:nvPr>
            <p:ph type="sldNum" sz="quarter" idx="12"/>
          </p:nvPr>
        </p:nvSpPr>
        <p:spPr/>
        <p:txBody>
          <a:bodyPr/>
          <a:lstStyle/>
          <a:p>
            <a:fld id="{523050F5-58F5-44E5-B5C7-A0385976B2BE}" type="slidenum">
              <a:rPr lang="it-IT" smtClean="0"/>
              <a:t>‹N›</a:t>
            </a:fld>
            <a:endParaRPr lang="it-IT" dirty="0"/>
          </a:p>
        </p:txBody>
      </p:sp>
    </p:spTree>
    <p:extLst>
      <p:ext uri="{BB962C8B-B14F-4D97-AF65-F5344CB8AC3E}">
        <p14:creationId xmlns:p14="http://schemas.microsoft.com/office/powerpoint/2010/main" val="3707767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77E66AFC-1F0D-E18A-DE24-12D262AE8A5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91C54ABB-6896-ED58-5AD4-DC6A1BDD055A}"/>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22D87D05-992A-92CE-EEEB-4D607939A1B2}"/>
              </a:ext>
            </a:extLst>
          </p:cNvPr>
          <p:cNvSpPr>
            <a:spLocks noGrp="1"/>
          </p:cNvSpPr>
          <p:nvPr>
            <p:ph type="dt" sz="half" idx="10"/>
          </p:nvPr>
        </p:nvSpPr>
        <p:spPr/>
        <p:txBody>
          <a:bodyPr/>
          <a:lstStyle/>
          <a:p>
            <a:fld id="{5C2F2D96-D40D-4CEC-A374-2939AF3542F5}" type="datetimeFigureOut">
              <a:rPr lang="it-IT" smtClean="0"/>
              <a:t>14/09/2023</a:t>
            </a:fld>
            <a:endParaRPr lang="it-IT" dirty="0"/>
          </a:p>
        </p:txBody>
      </p:sp>
      <p:sp>
        <p:nvSpPr>
          <p:cNvPr id="5" name="Segnaposto piè di pagina 4">
            <a:extLst>
              <a:ext uri="{FF2B5EF4-FFF2-40B4-BE49-F238E27FC236}">
                <a16:creationId xmlns="" xmlns:a16="http://schemas.microsoft.com/office/drawing/2014/main" id="{2F1D8630-A15A-C9F2-E952-E52ACD302A94}"/>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 xmlns:a16="http://schemas.microsoft.com/office/drawing/2014/main" id="{95CAEA8F-B0E1-8C1B-43E1-F706D3697E4C}"/>
              </a:ext>
            </a:extLst>
          </p:cNvPr>
          <p:cNvSpPr>
            <a:spLocks noGrp="1"/>
          </p:cNvSpPr>
          <p:nvPr>
            <p:ph type="sldNum" sz="quarter" idx="12"/>
          </p:nvPr>
        </p:nvSpPr>
        <p:spPr/>
        <p:txBody>
          <a:bodyPr/>
          <a:lstStyle/>
          <a:p>
            <a:fld id="{523050F5-58F5-44E5-B5C7-A0385976B2BE}" type="slidenum">
              <a:rPr lang="it-IT" smtClean="0"/>
              <a:t>‹N›</a:t>
            </a:fld>
            <a:endParaRPr lang="it-IT" dirty="0"/>
          </a:p>
        </p:txBody>
      </p:sp>
    </p:spTree>
    <p:extLst>
      <p:ext uri="{BB962C8B-B14F-4D97-AF65-F5344CB8AC3E}">
        <p14:creationId xmlns:p14="http://schemas.microsoft.com/office/powerpoint/2010/main" val="1161566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363BC3A-971C-8CA6-B325-EB3B82D062E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148AE252-4D18-98AE-4647-133DCC022D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 xmlns:a16="http://schemas.microsoft.com/office/drawing/2014/main" id="{7701C422-D665-19A4-C6EA-2FFC71A1AC59}"/>
              </a:ext>
            </a:extLst>
          </p:cNvPr>
          <p:cNvSpPr>
            <a:spLocks noGrp="1"/>
          </p:cNvSpPr>
          <p:nvPr>
            <p:ph type="dt" sz="half" idx="10"/>
          </p:nvPr>
        </p:nvSpPr>
        <p:spPr/>
        <p:txBody>
          <a:bodyPr/>
          <a:lstStyle/>
          <a:p>
            <a:fld id="{5C2F2D96-D40D-4CEC-A374-2939AF3542F5}" type="datetimeFigureOut">
              <a:rPr lang="it-IT" smtClean="0"/>
              <a:t>14/09/2023</a:t>
            </a:fld>
            <a:endParaRPr lang="it-IT" dirty="0"/>
          </a:p>
        </p:txBody>
      </p:sp>
      <p:sp>
        <p:nvSpPr>
          <p:cNvPr id="5" name="Segnaposto piè di pagina 4">
            <a:extLst>
              <a:ext uri="{FF2B5EF4-FFF2-40B4-BE49-F238E27FC236}">
                <a16:creationId xmlns="" xmlns:a16="http://schemas.microsoft.com/office/drawing/2014/main" id="{61377935-2219-76D9-0023-F16A9114F05A}"/>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 xmlns:a16="http://schemas.microsoft.com/office/drawing/2014/main" id="{0EBB0297-2AD7-2339-EC45-EE4C85E70320}"/>
              </a:ext>
            </a:extLst>
          </p:cNvPr>
          <p:cNvSpPr>
            <a:spLocks noGrp="1"/>
          </p:cNvSpPr>
          <p:nvPr>
            <p:ph type="sldNum" sz="quarter" idx="12"/>
          </p:nvPr>
        </p:nvSpPr>
        <p:spPr/>
        <p:txBody>
          <a:bodyPr/>
          <a:lstStyle/>
          <a:p>
            <a:fld id="{523050F5-58F5-44E5-B5C7-A0385976B2BE}" type="slidenum">
              <a:rPr lang="it-IT" smtClean="0"/>
              <a:t>‹N›</a:t>
            </a:fld>
            <a:endParaRPr lang="it-IT" dirty="0"/>
          </a:p>
        </p:txBody>
      </p:sp>
    </p:spTree>
    <p:extLst>
      <p:ext uri="{BB962C8B-B14F-4D97-AF65-F5344CB8AC3E}">
        <p14:creationId xmlns:p14="http://schemas.microsoft.com/office/powerpoint/2010/main" val="2238598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711EFC0-4D14-2A0B-B6CA-DFB1D1E52C9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92857C16-184F-41C3-27BA-0BF4CFE89B2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 xmlns:a16="http://schemas.microsoft.com/office/drawing/2014/main" id="{59384393-A8E1-2154-B07B-D5339CEF4CE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 xmlns:a16="http://schemas.microsoft.com/office/drawing/2014/main" id="{F8E61D27-92B0-965C-B335-2D9DF0B76E5A}"/>
              </a:ext>
            </a:extLst>
          </p:cNvPr>
          <p:cNvSpPr>
            <a:spLocks noGrp="1"/>
          </p:cNvSpPr>
          <p:nvPr>
            <p:ph type="dt" sz="half" idx="10"/>
          </p:nvPr>
        </p:nvSpPr>
        <p:spPr/>
        <p:txBody>
          <a:bodyPr/>
          <a:lstStyle/>
          <a:p>
            <a:fld id="{5C2F2D96-D40D-4CEC-A374-2939AF3542F5}" type="datetimeFigureOut">
              <a:rPr lang="it-IT" smtClean="0"/>
              <a:t>14/09/2023</a:t>
            </a:fld>
            <a:endParaRPr lang="it-IT" dirty="0"/>
          </a:p>
        </p:txBody>
      </p:sp>
      <p:sp>
        <p:nvSpPr>
          <p:cNvPr id="6" name="Segnaposto piè di pagina 5">
            <a:extLst>
              <a:ext uri="{FF2B5EF4-FFF2-40B4-BE49-F238E27FC236}">
                <a16:creationId xmlns="" xmlns:a16="http://schemas.microsoft.com/office/drawing/2014/main" id="{9E995CC7-A854-B5F6-24CC-16DD801BE0E1}"/>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 xmlns:a16="http://schemas.microsoft.com/office/drawing/2014/main" id="{46343CE1-8250-56D7-F887-B4A064ED9EBE}"/>
              </a:ext>
            </a:extLst>
          </p:cNvPr>
          <p:cNvSpPr>
            <a:spLocks noGrp="1"/>
          </p:cNvSpPr>
          <p:nvPr>
            <p:ph type="sldNum" sz="quarter" idx="12"/>
          </p:nvPr>
        </p:nvSpPr>
        <p:spPr/>
        <p:txBody>
          <a:bodyPr/>
          <a:lstStyle/>
          <a:p>
            <a:fld id="{523050F5-58F5-44E5-B5C7-A0385976B2BE}" type="slidenum">
              <a:rPr lang="it-IT" smtClean="0"/>
              <a:t>‹N›</a:t>
            </a:fld>
            <a:endParaRPr lang="it-IT" dirty="0"/>
          </a:p>
        </p:txBody>
      </p:sp>
    </p:spTree>
    <p:extLst>
      <p:ext uri="{BB962C8B-B14F-4D97-AF65-F5344CB8AC3E}">
        <p14:creationId xmlns:p14="http://schemas.microsoft.com/office/powerpoint/2010/main" val="3265963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B8E83E6B-6E7A-B377-DF49-60B6791C55C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8F757DC1-E3E7-9CA3-68C4-A18CADFE56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 xmlns:a16="http://schemas.microsoft.com/office/drawing/2014/main" id="{8723497A-E94A-D98D-0E9C-398C8D557E14}"/>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 xmlns:a16="http://schemas.microsoft.com/office/drawing/2014/main" id="{23F934A7-C42D-9FF7-58F9-448F577652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 xmlns:a16="http://schemas.microsoft.com/office/drawing/2014/main" id="{1CF8AD05-251A-0E2E-26BF-4912A45B573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 xmlns:a16="http://schemas.microsoft.com/office/drawing/2014/main" id="{E2DE7810-1186-B320-E2D9-5AA4979533E9}"/>
              </a:ext>
            </a:extLst>
          </p:cNvPr>
          <p:cNvSpPr>
            <a:spLocks noGrp="1"/>
          </p:cNvSpPr>
          <p:nvPr>
            <p:ph type="dt" sz="half" idx="10"/>
          </p:nvPr>
        </p:nvSpPr>
        <p:spPr/>
        <p:txBody>
          <a:bodyPr/>
          <a:lstStyle/>
          <a:p>
            <a:fld id="{5C2F2D96-D40D-4CEC-A374-2939AF3542F5}" type="datetimeFigureOut">
              <a:rPr lang="it-IT" smtClean="0"/>
              <a:t>14/09/2023</a:t>
            </a:fld>
            <a:endParaRPr lang="it-IT" dirty="0"/>
          </a:p>
        </p:txBody>
      </p:sp>
      <p:sp>
        <p:nvSpPr>
          <p:cNvPr id="8" name="Segnaposto piè di pagina 7">
            <a:extLst>
              <a:ext uri="{FF2B5EF4-FFF2-40B4-BE49-F238E27FC236}">
                <a16:creationId xmlns="" xmlns:a16="http://schemas.microsoft.com/office/drawing/2014/main" id="{75E15265-B4C0-8330-5583-9D7CF44A6976}"/>
              </a:ext>
            </a:extLst>
          </p:cNvPr>
          <p:cNvSpPr>
            <a:spLocks noGrp="1"/>
          </p:cNvSpPr>
          <p:nvPr>
            <p:ph type="ftr" sz="quarter" idx="11"/>
          </p:nvPr>
        </p:nvSpPr>
        <p:spPr/>
        <p:txBody>
          <a:bodyPr/>
          <a:lstStyle/>
          <a:p>
            <a:endParaRPr lang="it-IT" dirty="0"/>
          </a:p>
        </p:txBody>
      </p:sp>
      <p:sp>
        <p:nvSpPr>
          <p:cNvPr id="9" name="Segnaposto numero diapositiva 8">
            <a:extLst>
              <a:ext uri="{FF2B5EF4-FFF2-40B4-BE49-F238E27FC236}">
                <a16:creationId xmlns="" xmlns:a16="http://schemas.microsoft.com/office/drawing/2014/main" id="{D85DD592-5B9D-9F41-ECBB-878A9D87BC8A}"/>
              </a:ext>
            </a:extLst>
          </p:cNvPr>
          <p:cNvSpPr>
            <a:spLocks noGrp="1"/>
          </p:cNvSpPr>
          <p:nvPr>
            <p:ph type="sldNum" sz="quarter" idx="12"/>
          </p:nvPr>
        </p:nvSpPr>
        <p:spPr/>
        <p:txBody>
          <a:bodyPr/>
          <a:lstStyle/>
          <a:p>
            <a:fld id="{523050F5-58F5-44E5-B5C7-A0385976B2BE}" type="slidenum">
              <a:rPr lang="it-IT" smtClean="0"/>
              <a:t>‹N›</a:t>
            </a:fld>
            <a:endParaRPr lang="it-IT" dirty="0"/>
          </a:p>
        </p:txBody>
      </p:sp>
    </p:spTree>
    <p:extLst>
      <p:ext uri="{BB962C8B-B14F-4D97-AF65-F5344CB8AC3E}">
        <p14:creationId xmlns:p14="http://schemas.microsoft.com/office/powerpoint/2010/main" val="266302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559D0613-0ECB-327E-0334-D70CC8FD84B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 xmlns:a16="http://schemas.microsoft.com/office/drawing/2014/main" id="{69513096-5378-DA89-EA28-F44E3B1E81BC}"/>
              </a:ext>
            </a:extLst>
          </p:cNvPr>
          <p:cNvSpPr>
            <a:spLocks noGrp="1"/>
          </p:cNvSpPr>
          <p:nvPr>
            <p:ph type="dt" sz="half" idx="10"/>
          </p:nvPr>
        </p:nvSpPr>
        <p:spPr/>
        <p:txBody>
          <a:bodyPr/>
          <a:lstStyle/>
          <a:p>
            <a:fld id="{5C2F2D96-D40D-4CEC-A374-2939AF3542F5}" type="datetimeFigureOut">
              <a:rPr lang="it-IT" smtClean="0"/>
              <a:t>14/09/2023</a:t>
            </a:fld>
            <a:endParaRPr lang="it-IT" dirty="0"/>
          </a:p>
        </p:txBody>
      </p:sp>
      <p:sp>
        <p:nvSpPr>
          <p:cNvPr id="4" name="Segnaposto piè di pagina 3">
            <a:extLst>
              <a:ext uri="{FF2B5EF4-FFF2-40B4-BE49-F238E27FC236}">
                <a16:creationId xmlns="" xmlns:a16="http://schemas.microsoft.com/office/drawing/2014/main" id="{73931232-96B5-C98D-089F-E8DD60902F1C}"/>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 xmlns:a16="http://schemas.microsoft.com/office/drawing/2014/main" id="{A23A0505-EC85-D212-E307-9D7466A845C0}"/>
              </a:ext>
            </a:extLst>
          </p:cNvPr>
          <p:cNvSpPr>
            <a:spLocks noGrp="1"/>
          </p:cNvSpPr>
          <p:nvPr>
            <p:ph type="sldNum" sz="quarter" idx="12"/>
          </p:nvPr>
        </p:nvSpPr>
        <p:spPr/>
        <p:txBody>
          <a:bodyPr/>
          <a:lstStyle/>
          <a:p>
            <a:fld id="{523050F5-58F5-44E5-B5C7-A0385976B2BE}" type="slidenum">
              <a:rPr lang="it-IT" smtClean="0"/>
              <a:t>‹N›</a:t>
            </a:fld>
            <a:endParaRPr lang="it-IT" dirty="0"/>
          </a:p>
        </p:txBody>
      </p:sp>
    </p:spTree>
    <p:extLst>
      <p:ext uri="{BB962C8B-B14F-4D97-AF65-F5344CB8AC3E}">
        <p14:creationId xmlns:p14="http://schemas.microsoft.com/office/powerpoint/2010/main" val="812191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 xmlns:a16="http://schemas.microsoft.com/office/drawing/2014/main" id="{3821FF79-B2CA-836E-8D46-2CE6DC6C81FB}"/>
              </a:ext>
            </a:extLst>
          </p:cNvPr>
          <p:cNvSpPr>
            <a:spLocks noGrp="1"/>
          </p:cNvSpPr>
          <p:nvPr>
            <p:ph type="dt" sz="half" idx="10"/>
          </p:nvPr>
        </p:nvSpPr>
        <p:spPr/>
        <p:txBody>
          <a:bodyPr/>
          <a:lstStyle/>
          <a:p>
            <a:fld id="{5C2F2D96-D40D-4CEC-A374-2939AF3542F5}" type="datetimeFigureOut">
              <a:rPr lang="it-IT" smtClean="0"/>
              <a:t>14/09/2023</a:t>
            </a:fld>
            <a:endParaRPr lang="it-IT" dirty="0"/>
          </a:p>
        </p:txBody>
      </p:sp>
      <p:sp>
        <p:nvSpPr>
          <p:cNvPr id="3" name="Segnaposto piè di pagina 2">
            <a:extLst>
              <a:ext uri="{FF2B5EF4-FFF2-40B4-BE49-F238E27FC236}">
                <a16:creationId xmlns="" xmlns:a16="http://schemas.microsoft.com/office/drawing/2014/main" id="{BEC86EED-80CC-C1CF-B53E-5322611C6D7C}"/>
              </a:ext>
            </a:extLst>
          </p:cNvPr>
          <p:cNvSpPr>
            <a:spLocks noGrp="1"/>
          </p:cNvSpPr>
          <p:nvPr>
            <p:ph type="ftr" sz="quarter" idx="11"/>
          </p:nvPr>
        </p:nvSpPr>
        <p:spPr/>
        <p:txBody>
          <a:bodyPr/>
          <a:lstStyle/>
          <a:p>
            <a:endParaRPr lang="it-IT" dirty="0"/>
          </a:p>
        </p:txBody>
      </p:sp>
      <p:sp>
        <p:nvSpPr>
          <p:cNvPr id="4" name="Segnaposto numero diapositiva 3">
            <a:extLst>
              <a:ext uri="{FF2B5EF4-FFF2-40B4-BE49-F238E27FC236}">
                <a16:creationId xmlns="" xmlns:a16="http://schemas.microsoft.com/office/drawing/2014/main" id="{39CAB9B2-6DB1-428A-C963-2AB7CC72CCC9}"/>
              </a:ext>
            </a:extLst>
          </p:cNvPr>
          <p:cNvSpPr>
            <a:spLocks noGrp="1"/>
          </p:cNvSpPr>
          <p:nvPr>
            <p:ph type="sldNum" sz="quarter" idx="12"/>
          </p:nvPr>
        </p:nvSpPr>
        <p:spPr/>
        <p:txBody>
          <a:bodyPr/>
          <a:lstStyle/>
          <a:p>
            <a:fld id="{523050F5-58F5-44E5-B5C7-A0385976B2BE}" type="slidenum">
              <a:rPr lang="it-IT" smtClean="0"/>
              <a:t>‹N›</a:t>
            </a:fld>
            <a:endParaRPr lang="it-IT" dirty="0"/>
          </a:p>
        </p:txBody>
      </p:sp>
    </p:spTree>
    <p:extLst>
      <p:ext uri="{BB962C8B-B14F-4D97-AF65-F5344CB8AC3E}">
        <p14:creationId xmlns:p14="http://schemas.microsoft.com/office/powerpoint/2010/main" val="84781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9AA4AB7-FF5D-959E-C977-5350D494F88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498CAFBB-9A3D-D219-D84B-4AF0988DD2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 xmlns:a16="http://schemas.microsoft.com/office/drawing/2014/main" id="{49B81ACA-0B2B-4B48-3820-F31B2D5161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 xmlns:a16="http://schemas.microsoft.com/office/drawing/2014/main" id="{1F5A2C47-162A-C027-E8E2-4099448289CA}"/>
              </a:ext>
            </a:extLst>
          </p:cNvPr>
          <p:cNvSpPr>
            <a:spLocks noGrp="1"/>
          </p:cNvSpPr>
          <p:nvPr>
            <p:ph type="dt" sz="half" idx="10"/>
          </p:nvPr>
        </p:nvSpPr>
        <p:spPr/>
        <p:txBody>
          <a:bodyPr/>
          <a:lstStyle/>
          <a:p>
            <a:fld id="{5C2F2D96-D40D-4CEC-A374-2939AF3542F5}" type="datetimeFigureOut">
              <a:rPr lang="it-IT" smtClean="0"/>
              <a:t>14/09/2023</a:t>
            </a:fld>
            <a:endParaRPr lang="it-IT" dirty="0"/>
          </a:p>
        </p:txBody>
      </p:sp>
      <p:sp>
        <p:nvSpPr>
          <p:cNvPr id="6" name="Segnaposto piè di pagina 5">
            <a:extLst>
              <a:ext uri="{FF2B5EF4-FFF2-40B4-BE49-F238E27FC236}">
                <a16:creationId xmlns="" xmlns:a16="http://schemas.microsoft.com/office/drawing/2014/main" id="{836606D6-F3C2-1216-8BFF-7795F3F7F4CD}"/>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 xmlns:a16="http://schemas.microsoft.com/office/drawing/2014/main" id="{ABAAB4D3-66E6-B1CB-9E73-7D9E0F92A108}"/>
              </a:ext>
            </a:extLst>
          </p:cNvPr>
          <p:cNvSpPr>
            <a:spLocks noGrp="1"/>
          </p:cNvSpPr>
          <p:nvPr>
            <p:ph type="sldNum" sz="quarter" idx="12"/>
          </p:nvPr>
        </p:nvSpPr>
        <p:spPr/>
        <p:txBody>
          <a:bodyPr/>
          <a:lstStyle/>
          <a:p>
            <a:fld id="{523050F5-58F5-44E5-B5C7-A0385976B2BE}" type="slidenum">
              <a:rPr lang="it-IT" smtClean="0"/>
              <a:t>‹N›</a:t>
            </a:fld>
            <a:endParaRPr lang="it-IT" dirty="0"/>
          </a:p>
        </p:txBody>
      </p:sp>
    </p:spTree>
    <p:extLst>
      <p:ext uri="{BB962C8B-B14F-4D97-AF65-F5344CB8AC3E}">
        <p14:creationId xmlns:p14="http://schemas.microsoft.com/office/powerpoint/2010/main" val="573629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279CC7ED-3EE6-C418-6417-977376DEE37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 xmlns:a16="http://schemas.microsoft.com/office/drawing/2014/main" id="{B6AAE2F8-83F5-07D1-F3CE-87C4A75057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a:extLst>
              <a:ext uri="{FF2B5EF4-FFF2-40B4-BE49-F238E27FC236}">
                <a16:creationId xmlns="" xmlns:a16="http://schemas.microsoft.com/office/drawing/2014/main" id="{1F72C92C-EA8F-6500-F8E0-39271B0D5D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 xmlns:a16="http://schemas.microsoft.com/office/drawing/2014/main" id="{668582DF-FB85-E224-13DD-9E4B10113D5E}"/>
              </a:ext>
            </a:extLst>
          </p:cNvPr>
          <p:cNvSpPr>
            <a:spLocks noGrp="1"/>
          </p:cNvSpPr>
          <p:nvPr>
            <p:ph type="dt" sz="half" idx="10"/>
          </p:nvPr>
        </p:nvSpPr>
        <p:spPr/>
        <p:txBody>
          <a:bodyPr/>
          <a:lstStyle/>
          <a:p>
            <a:fld id="{5C2F2D96-D40D-4CEC-A374-2939AF3542F5}" type="datetimeFigureOut">
              <a:rPr lang="it-IT" smtClean="0"/>
              <a:t>14/09/2023</a:t>
            </a:fld>
            <a:endParaRPr lang="it-IT" dirty="0"/>
          </a:p>
        </p:txBody>
      </p:sp>
      <p:sp>
        <p:nvSpPr>
          <p:cNvPr id="6" name="Segnaposto piè di pagina 5">
            <a:extLst>
              <a:ext uri="{FF2B5EF4-FFF2-40B4-BE49-F238E27FC236}">
                <a16:creationId xmlns="" xmlns:a16="http://schemas.microsoft.com/office/drawing/2014/main" id="{AB44416B-B679-3BEE-0A95-F8DD12800DDC}"/>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 xmlns:a16="http://schemas.microsoft.com/office/drawing/2014/main" id="{FF9DFC86-733E-A011-7808-19F3919C4ACD}"/>
              </a:ext>
            </a:extLst>
          </p:cNvPr>
          <p:cNvSpPr>
            <a:spLocks noGrp="1"/>
          </p:cNvSpPr>
          <p:nvPr>
            <p:ph type="sldNum" sz="quarter" idx="12"/>
          </p:nvPr>
        </p:nvSpPr>
        <p:spPr/>
        <p:txBody>
          <a:bodyPr/>
          <a:lstStyle/>
          <a:p>
            <a:fld id="{523050F5-58F5-44E5-B5C7-A0385976B2BE}" type="slidenum">
              <a:rPr lang="it-IT" smtClean="0"/>
              <a:t>‹N›</a:t>
            </a:fld>
            <a:endParaRPr lang="it-IT" dirty="0"/>
          </a:p>
        </p:txBody>
      </p:sp>
    </p:spTree>
    <p:extLst>
      <p:ext uri="{BB962C8B-B14F-4D97-AF65-F5344CB8AC3E}">
        <p14:creationId xmlns:p14="http://schemas.microsoft.com/office/powerpoint/2010/main" val="1043929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 xmlns:a16="http://schemas.microsoft.com/office/drawing/2014/main" id="{89EAE58A-7557-1BC6-EE84-3221C2C184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F2D37B1D-A405-A1A5-135B-9FAEA32E43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F782542C-00FB-38CA-CB00-0921E3BB8F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F2D96-D40D-4CEC-A374-2939AF3542F5}" type="datetimeFigureOut">
              <a:rPr lang="it-IT" smtClean="0"/>
              <a:t>14/09/2023</a:t>
            </a:fld>
            <a:endParaRPr lang="it-IT" dirty="0"/>
          </a:p>
        </p:txBody>
      </p:sp>
      <p:sp>
        <p:nvSpPr>
          <p:cNvPr id="5" name="Segnaposto piè di pagina 4">
            <a:extLst>
              <a:ext uri="{FF2B5EF4-FFF2-40B4-BE49-F238E27FC236}">
                <a16:creationId xmlns="" xmlns:a16="http://schemas.microsoft.com/office/drawing/2014/main" id="{50FF1BB9-6A84-E4F6-62F9-6BC2E3584A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a:extLst>
              <a:ext uri="{FF2B5EF4-FFF2-40B4-BE49-F238E27FC236}">
                <a16:creationId xmlns="" xmlns:a16="http://schemas.microsoft.com/office/drawing/2014/main" id="{0B1D3A09-5330-7AB5-CCCF-83ED20EDB1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3050F5-58F5-44E5-B5C7-A0385976B2BE}" type="slidenum">
              <a:rPr lang="it-IT" smtClean="0"/>
              <a:t>‹N›</a:t>
            </a:fld>
            <a:endParaRPr lang="it-IT" dirty="0"/>
          </a:p>
        </p:txBody>
      </p:sp>
    </p:spTree>
    <p:extLst>
      <p:ext uri="{BB962C8B-B14F-4D97-AF65-F5344CB8AC3E}">
        <p14:creationId xmlns:p14="http://schemas.microsoft.com/office/powerpoint/2010/main" val="173101582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onelegale.wolterskluwer.it/document/05AC00001789?pathId=145250cac660b"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4320B0-A12C-8289-3234-CB839E8C1EB4}"/>
              </a:ext>
            </a:extLst>
          </p:cNvPr>
          <p:cNvSpPr>
            <a:spLocks noGrp="1"/>
          </p:cNvSpPr>
          <p:nvPr>
            <p:ph type="ctrTitle"/>
          </p:nvPr>
        </p:nvSpPr>
        <p:spPr>
          <a:xfrm>
            <a:off x="1154955" y="830510"/>
            <a:ext cx="8825658" cy="3946871"/>
          </a:xfrm>
        </p:spPr>
        <p:txBody>
          <a:bodyPr>
            <a:normAutofit/>
          </a:bodyPr>
          <a:lstStyle/>
          <a:p>
            <a:pPr algn="ctr"/>
            <a:r>
              <a:rPr lang="it-IT" sz="3200" dirty="0"/>
              <a:t>SOLOM COA MILANO</a:t>
            </a:r>
            <a:br>
              <a:rPr lang="it-IT" sz="3200" dirty="0"/>
            </a:br>
            <a:r>
              <a:rPr lang="it-IT" sz="3200" dirty="0"/>
              <a:t/>
            </a:r>
            <a:br>
              <a:rPr lang="it-IT" sz="3200" dirty="0"/>
            </a:br>
            <a:r>
              <a:rPr lang="it-IT" sz="3200" b="1" dirty="0"/>
              <a:t>CORSO </a:t>
            </a:r>
            <a:br>
              <a:rPr lang="it-IT" sz="3200" b="1" dirty="0"/>
            </a:br>
            <a:r>
              <a:rPr lang="it-IT" sz="3200" b="1" dirty="0"/>
              <a:t>CONTRATTUALISTICA PUBBLICA 2023</a:t>
            </a:r>
            <a:br>
              <a:rPr lang="it-IT" sz="3200" b="1" dirty="0"/>
            </a:br>
            <a:r>
              <a:rPr lang="it-IT" sz="3200" b="1" dirty="0"/>
              <a:t/>
            </a:r>
            <a:br>
              <a:rPr lang="it-IT" sz="3200" b="1" dirty="0"/>
            </a:br>
            <a:r>
              <a:rPr lang="it-IT" sz="3200" b="1" dirty="0"/>
              <a:t/>
            </a:r>
            <a:br>
              <a:rPr lang="it-IT" sz="3200" b="1" dirty="0"/>
            </a:br>
            <a:endParaRPr lang="it-IT" sz="3200" b="1" dirty="0"/>
          </a:p>
        </p:txBody>
      </p:sp>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3900881"/>
            <a:ext cx="8825658" cy="1737919"/>
          </a:xfrm>
        </p:spPr>
        <p:txBody>
          <a:bodyPr>
            <a:normAutofit fontScale="25000" lnSpcReduction="20000"/>
          </a:bodyPr>
          <a:lstStyle/>
          <a:p>
            <a:endParaRPr lang="it-IT" dirty="0"/>
          </a:p>
          <a:p>
            <a:pPr algn="ctr"/>
            <a:r>
              <a:rPr lang="it-IT" sz="9600" b="1" dirty="0">
                <a:solidFill>
                  <a:srgbClr val="C00000"/>
                </a:solidFill>
                <a:latin typeface="+mj-lt"/>
                <a:ea typeface="+mj-ea"/>
                <a:cs typeface="+mj-cs"/>
              </a:rPr>
              <a:t>Le forme soggettive di partecipazione</a:t>
            </a:r>
          </a:p>
          <a:p>
            <a:pPr algn="ctr"/>
            <a:endParaRPr lang="it-IT" sz="8000" dirty="0">
              <a:latin typeface="+mj-lt"/>
              <a:ea typeface="+mj-ea"/>
              <a:cs typeface="+mj-cs"/>
            </a:endParaRPr>
          </a:p>
          <a:p>
            <a:pPr algn="ctr"/>
            <a:r>
              <a:rPr lang="it-IT" sz="8000" dirty="0">
                <a:latin typeface="+mj-lt"/>
                <a:ea typeface="+mj-ea"/>
                <a:cs typeface="+mj-cs"/>
              </a:rPr>
              <a:t>14 settembre 2023</a:t>
            </a:r>
          </a:p>
          <a:p>
            <a:pPr algn="ctr"/>
            <a:r>
              <a:rPr lang="it-IT" sz="8000" dirty="0">
                <a:latin typeface="+mj-lt"/>
                <a:ea typeface="+mj-ea"/>
                <a:cs typeface="+mj-cs"/>
              </a:rPr>
              <a:t>		   avv. Luigi Gili			</a:t>
            </a:r>
          </a:p>
        </p:txBody>
      </p:sp>
      <p:pic>
        <p:nvPicPr>
          <p:cNvPr id="4" name="Immagine 3">
            <a:extLst>
              <a:ext uri="{FF2B5EF4-FFF2-40B4-BE49-F238E27FC236}">
                <a16:creationId xmlns="" xmlns:a16="http://schemas.microsoft.com/office/drawing/2014/main" id="{23CC1EE4-8B5D-DFD1-ABCB-2F699B05210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3766186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830511"/>
            <a:ext cx="8825658" cy="4808290"/>
          </a:xfrm>
        </p:spPr>
        <p:txBody>
          <a:bodyPr>
            <a:normAutofit/>
          </a:bodyPr>
          <a:lstStyle/>
          <a:p>
            <a:pPr algn="ctr"/>
            <a:r>
              <a:rPr lang="it-IT" dirty="0">
                <a:solidFill>
                  <a:srgbClr val="C00000"/>
                </a:solidFill>
                <a:latin typeface="+mj-lt"/>
                <a:ea typeface="+mj-ea"/>
                <a:cs typeface="+mj-cs"/>
              </a:rPr>
              <a:t>A latere</a:t>
            </a:r>
            <a:endParaRPr lang="it-IT" sz="2400" dirty="0">
              <a:solidFill>
                <a:srgbClr val="C00000"/>
              </a:solidFill>
              <a:latin typeface="+mj-lt"/>
              <a:ea typeface="+mj-ea"/>
              <a:cs typeface="+mj-cs"/>
            </a:endParaRPr>
          </a:p>
          <a:p>
            <a:pPr algn="ctr"/>
            <a:endParaRPr lang="it-IT" dirty="0">
              <a:solidFill>
                <a:srgbClr val="C00000"/>
              </a:solidFill>
              <a:latin typeface="+mj-lt"/>
              <a:ea typeface="+mj-ea"/>
              <a:cs typeface="+mj-cs"/>
            </a:endParaRPr>
          </a:p>
          <a:p>
            <a:pPr algn="just"/>
            <a:r>
              <a:rPr lang="it-IT" sz="2400" dirty="0">
                <a:latin typeface="Arial" panose="020B0604020202020204" pitchFamily="34" charset="0"/>
                <a:ea typeface="+mj-ea"/>
                <a:cs typeface="Arial" panose="020B0604020202020204" pitchFamily="34" charset="0"/>
              </a:rPr>
              <a:t>→ </a:t>
            </a:r>
            <a:r>
              <a:rPr lang="it-IT" sz="2400" dirty="0">
                <a:ea typeface="+mj-ea"/>
                <a:cs typeface="Arial" panose="020B0604020202020204" pitchFamily="34" charset="0"/>
              </a:rPr>
              <a:t>per i lavori «continuità con il sistema vigente circa l’attestazione SOA del consorzio, che consente la </a:t>
            </a:r>
            <a:r>
              <a:rPr lang="it-IT" sz="2400" dirty="0">
                <a:solidFill>
                  <a:srgbClr val="C00000"/>
                </a:solidFill>
                <a:ea typeface="+mj-ea"/>
                <a:cs typeface="Arial" panose="020B0604020202020204" pitchFamily="34" charset="0"/>
              </a:rPr>
              <a:t>sommatoria dei requisiti posseduti dalle singole consorziate</a:t>
            </a:r>
            <a:r>
              <a:rPr lang="it-IT" sz="2400" dirty="0">
                <a:ea typeface="+mj-ea"/>
                <a:cs typeface="Arial" panose="020B0604020202020204" pitchFamily="34" charset="0"/>
              </a:rPr>
              <a:t>» (Relazione illustrativa CDS, p. 105)   </a:t>
            </a:r>
          </a:p>
          <a:p>
            <a:pPr algn="just"/>
            <a:endParaRPr lang="it-IT" dirty="0">
              <a:ea typeface="+mj-ea"/>
              <a:cs typeface="Arial" panose="020B0604020202020204" pitchFamily="34" charset="0"/>
            </a:endParaRPr>
          </a:p>
          <a:p>
            <a:pPr algn="just"/>
            <a:r>
              <a:rPr lang="it-IT" sz="2400" dirty="0">
                <a:latin typeface="Arial" panose="020B0604020202020204" pitchFamily="34" charset="0"/>
                <a:ea typeface="+mj-ea"/>
                <a:cs typeface="Arial" panose="020B0604020202020204" pitchFamily="34" charset="0"/>
              </a:rPr>
              <a:t>→ </a:t>
            </a:r>
            <a:r>
              <a:rPr lang="it-IT" dirty="0">
                <a:ea typeface="+mj-ea"/>
                <a:cs typeface="Arial" panose="020B0604020202020204" pitchFamily="34" charset="0"/>
              </a:rPr>
              <a:t>non riprodotto il riferimento alla </a:t>
            </a:r>
            <a:r>
              <a:rPr lang="it-IT" dirty="0">
                <a:solidFill>
                  <a:srgbClr val="C00000"/>
                </a:solidFill>
                <a:ea typeface="+mj-ea"/>
                <a:cs typeface="Arial" panose="020B0604020202020204" pitchFamily="34" charset="0"/>
              </a:rPr>
              <a:t>disponibilità delle attrezzature, dei mezzi d’opera nonché all’organico medio annuo </a:t>
            </a:r>
            <a:r>
              <a:rPr lang="it-IT" dirty="0">
                <a:ea typeface="+mj-ea"/>
                <a:cs typeface="Arial" panose="020B0604020202020204" pitchFamily="34" charset="0"/>
              </a:rPr>
              <a:t>di cui all’art. 47, comma 1 d.lgs. n. 50/2016, ma al riguardo vi è stato un intento di semplificazione (</a:t>
            </a:r>
            <a:r>
              <a:rPr lang="it-IT" sz="2400" dirty="0">
                <a:ea typeface="+mj-ea"/>
                <a:cs typeface="Arial" panose="020B0604020202020204" pitchFamily="34" charset="0"/>
              </a:rPr>
              <a:t>Relazione illustrativa CDS, p. 105, Nota illustrativa Bando tipo ANAC, n. 1/2023, p. 19 e s., tem</a:t>
            </a:r>
            <a:r>
              <a:rPr lang="it-IT" dirty="0">
                <a:ea typeface="+mj-ea"/>
                <a:cs typeface="Arial" panose="020B0604020202020204" pitchFamily="34" charset="0"/>
              </a:rPr>
              <a:t>a del cumulo alla </a:t>
            </a:r>
            <a:r>
              <a:rPr lang="it-IT" dirty="0" smtClean="0">
                <a:ea typeface="+mj-ea"/>
                <a:cs typeface="Arial" panose="020B0604020202020204" pitchFamily="34" charset="0"/>
              </a:rPr>
              <a:t>rinfusa, da ultimo Tar Campania, Napoli, 17.07.2023, n. 4325</a:t>
            </a:r>
            <a:r>
              <a:rPr lang="it-IT" sz="2400" dirty="0" smtClean="0">
                <a:ea typeface="+mj-ea"/>
                <a:cs typeface="Arial" panose="020B0604020202020204" pitchFamily="34" charset="0"/>
              </a:rPr>
              <a:t>)</a:t>
            </a:r>
            <a:endParaRPr lang="it-IT" dirty="0">
              <a:ea typeface="+mj-ea"/>
              <a:cs typeface="Arial" panose="020B0604020202020204" pitchFamily="34" charset="0"/>
            </a:endParaRPr>
          </a:p>
        </p:txBody>
      </p:sp>
      <p:pic>
        <p:nvPicPr>
          <p:cNvPr id="4" name="Immagine 3">
            <a:extLst>
              <a:ext uri="{FF2B5EF4-FFF2-40B4-BE49-F238E27FC236}">
                <a16:creationId xmlns="" xmlns:a16="http://schemas.microsoft.com/office/drawing/2014/main" id="{0F9BE547-4380-3CDB-62A6-B93682D5C5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1942073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1602297"/>
            <a:ext cx="8825658" cy="4036503"/>
          </a:xfrm>
        </p:spPr>
        <p:txBody>
          <a:bodyPr>
            <a:normAutofit/>
          </a:bodyPr>
          <a:lstStyle/>
          <a:p>
            <a:pPr algn="ctr"/>
            <a:endParaRPr lang="it-IT" sz="3200" dirty="0">
              <a:solidFill>
                <a:schemeClr val="bg2"/>
              </a:solidFill>
              <a:latin typeface="+mj-lt"/>
              <a:ea typeface="+mj-ea"/>
              <a:cs typeface="+mj-cs"/>
            </a:endParaRPr>
          </a:p>
          <a:p>
            <a:pPr algn="ctr"/>
            <a:endParaRPr lang="it-IT" sz="3200" dirty="0">
              <a:solidFill>
                <a:schemeClr val="bg2"/>
              </a:solidFill>
              <a:latin typeface="+mj-lt"/>
              <a:ea typeface="+mj-ea"/>
              <a:cs typeface="+mj-cs"/>
            </a:endParaRPr>
          </a:p>
          <a:p>
            <a:pPr algn="ctr"/>
            <a:r>
              <a:rPr lang="it-IT" sz="3200" b="1" dirty="0">
                <a:latin typeface="Book Antiqua" panose="02040602050305030304" pitchFamily="18" charset="0"/>
                <a:ea typeface="+mj-ea"/>
                <a:cs typeface="+mj-cs"/>
              </a:rPr>
              <a:t>► </a:t>
            </a:r>
            <a:r>
              <a:rPr lang="it-IT" sz="3200" b="1" dirty="0">
                <a:latin typeface="+mj-lt"/>
                <a:ea typeface="+mj-ea"/>
                <a:cs typeface="+mj-cs"/>
              </a:rPr>
              <a:t>I CONTRATTI DI RETE</a:t>
            </a:r>
          </a:p>
        </p:txBody>
      </p:sp>
      <p:pic>
        <p:nvPicPr>
          <p:cNvPr id="4" name="Immagine 3">
            <a:extLst>
              <a:ext uri="{FF2B5EF4-FFF2-40B4-BE49-F238E27FC236}">
                <a16:creationId xmlns="" xmlns:a16="http://schemas.microsoft.com/office/drawing/2014/main" id="{1DBE84C2-25FA-10F0-8F2E-A93143583FB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4152645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830511"/>
            <a:ext cx="8825658" cy="4808290"/>
          </a:xfrm>
        </p:spPr>
        <p:txBody>
          <a:bodyPr>
            <a:normAutofit/>
          </a:bodyPr>
          <a:lstStyle/>
          <a:p>
            <a:pPr algn="ctr"/>
            <a:r>
              <a:rPr lang="it-IT" sz="2400" dirty="0">
                <a:solidFill>
                  <a:srgbClr val="C00000"/>
                </a:solidFill>
                <a:latin typeface="+mj-lt"/>
                <a:ea typeface="+mj-ea"/>
                <a:cs typeface="+mj-cs"/>
              </a:rPr>
              <a:t>La norma</a:t>
            </a:r>
            <a:r>
              <a:rPr lang="it-IT" dirty="0">
                <a:solidFill>
                  <a:srgbClr val="C00000"/>
                </a:solidFill>
                <a:latin typeface="+mj-lt"/>
                <a:ea typeface="+mj-ea"/>
                <a:cs typeface="+mj-cs"/>
              </a:rPr>
              <a:t>, conferme</a:t>
            </a:r>
            <a:r>
              <a:rPr lang="it-IT" sz="2400" dirty="0">
                <a:solidFill>
                  <a:srgbClr val="C00000"/>
                </a:solidFill>
                <a:latin typeface="+mj-lt"/>
                <a:ea typeface="+mj-ea"/>
                <a:cs typeface="+mj-cs"/>
              </a:rPr>
              <a:t> e novità</a:t>
            </a:r>
          </a:p>
          <a:p>
            <a:pPr algn="l"/>
            <a:endParaRPr lang="it-IT" b="1" dirty="0">
              <a:latin typeface="+mj-lt"/>
              <a:ea typeface="+mj-ea"/>
              <a:cs typeface="+mj-cs"/>
            </a:endParaRPr>
          </a:p>
          <a:p>
            <a:pPr algn="just"/>
            <a:r>
              <a:rPr lang="it-IT" dirty="0">
                <a:latin typeface="+mj-lt"/>
                <a:ea typeface="+mj-ea"/>
                <a:cs typeface="+mj-cs"/>
              </a:rPr>
              <a:t>I contratti di rete possono avere </a:t>
            </a:r>
            <a:r>
              <a:rPr lang="it-IT" b="1" dirty="0">
                <a:latin typeface="+mj-lt"/>
                <a:ea typeface="+mj-ea"/>
                <a:cs typeface="+mj-cs"/>
              </a:rPr>
              <a:t>strutturazione e rilevanza giuridica diversa</a:t>
            </a:r>
            <a:r>
              <a:rPr lang="it-IT" dirty="0">
                <a:latin typeface="+mj-lt"/>
                <a:ea typeface="+mj-ea"/>
                <a:cs typeface="+mj-cs"/>
              </a:rPr>
              <a:t>: </a:t>
            </a:r>
          </a:p>
          <a:p>
            <a:pPr algn="l"/>
            <a:endParaRPr lang="it-IT" dirty="0">
              <a:latin typeface="+mj-lt"/>
              <a:ea typeface="+mj-ea"/>
              <a:cs typeface="+mj-cs"/>
            </a:endParaRPr>
          </a:p>
          <a:p>
            <a:pPr algn="l"/>
            <a:r>
              <a:rPr lang="it-IT" b="1" dirty="0">
                <a:latin typeface="Arial" panose="020B0604020202020204" pitchFamily="34" charset="0"/>
                <a:ea typeface="+mj-ea"/>
                <a:cs typeface="Arial" panose="020B0604020202020204" pitchFamily="34" charset="0"/>
              </a:rPr>
              <a:t>→ </a:t>
            </a:r>
            <a:r>
              <a:rPr lang="it-IT" b="1" dirty="0">
                <a:solidFill>
                  <a:srgbClr val="C00000"/>
                </a:solidFill>
                <a:latin typeface="+mj-lt"/>
                <a:ea typeface="+mj-ea"/>
                <a:cs typeface="+mj-cs"/>
              </a:rPr>
              <a:t>CONTRATTO DI RETE </a:t>
            </a:r>
            <a:r>
              <a:rPr lang="it-IT" dirty="0">
                <a:latin typeface="+mj-lt"/>
                <a:ea typeface="+mj-ea"/>
                <a:cs typeface="+mj-cs"/>
              </a:rPr>
              <a:t>senza personalità giuridica </a:t>
            </a:r>
            <a:r>
              <a:rPr lang="it-IT" b="1" dirty="0">
                <a:solidFill>
                  <a:srgbClr val="C00000"/>
                </a:solidFill>
                <a:latin typeface="+mj-lt"/>
                <a:ea typeface="+mj-ea"/>
                <a:cs typeface="+mj-cs"/>
              </a:rPr>
              <a:t>(RETE CONTRATTO)</a:t>
            </a:r>
          </a:p>
          <a:p>
            <a:pPr algn="l"/>
            <a:endParaRPr lang="it-IT" b="1" dirty="0">
              <a:latin typeface="Arial" panose="020B0604020202020204" pitchFamily="34" charset="0"/>
              <a:ea typeface="+mj-ea"/>
              <a:cs typeface="Arial" panose="020B0604020202020204" pitchFamily="34" charset="0"/>
            </a:endParaRPr>
          </a:p>
          <a:p>
            <a:pPr algn="l"/>
            <a:r>
              <a:rPr lang="it-IT" b="1" dirty="0">
                <a:latin typeface="Arial" panose="020B0604020202020204" pitchFamily="34" charset="0"/>
                <a:ea typeface="+mj-ea"/>
                <a:cs typeface="Arial" panose="020B0604020202020204" pitchFamily="34" charset="0"/>
              </a:rPr>
              <a:t>→ </a:t>
            </a:r>
            <a:r>
              <a:rPr lang="it-IT" b="1" dirty="0">
                <a:solidFill>
                  <a:srgbClr val="C00000"/>
                </a:solidFill>
                <a:latin typeface="+mj-lt"/>
                <a:ea typeface="+mj-ea"/>
                <a:cs typeface="+mj-cs"/>
              </a:rPr>
              <a:t>CONTRATTO DI RETE </a:t>
            </a:r>
            <a:r>
              <a:rPr lang="it-IT" dirty="0">
                <a:latin typeface="+mj-lt"/>
                <a:ea typeface="+mj-ea"/>
                <a:cs typeface="+mj-cs"/>
              </a:rPr>
              <a:t>con personalità giuridica </a:t>
            </a:r>
            <a:r>
              <a:rPr lang="it-IT" b="1" dirty="0">
                <a:solidFill>
                  <a:srgbClr val="C00000"/>
                </a:solidFill>
                <a:latin typeface="+mj-lt"/>
                <a:ea typeface="+mj-ea"/>
                <a:cs typeface="+mj-cs"/>
              </a:rPr>
              <a:t>(RETE SOGGETTO)</a:t>
            </a:r>
          </a:p>
        </p:txBody>
      </p:sp>
      <p:pic>
        <p:nvPicPr>
          <p:cNvPr id="4" name="Immagine 3">
            <a:extLst>
              <a:ext uri="{FF2B5EF4-FFF2-40B4-BE49-F238E27FC236}">
                <a16:creationId xmlns="" xmlns:a16="http://schemas.microsoft.com/office/drawing/2014/main" id="{014437E3-74A2-60A8-3242-D7C97112F20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2102175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830510"/>
            <a:ext cx="8825658" cy="5058561"/>
          </a:xfrm>
        </p:spPr>
        <p:txBody>
          <a:bodyPr>
            <a:normAutofit/>
          </a:bodyPr>
          <a:lstStyle/>
          <a:p>
            <a:pPr algn="ctr"/>
            <a:r>
              <a:rPr lang="it-IT" sz="2400" dirty="0">
                <a:solidFill>
                  <a:srgbClr val="C00000"/>
                </a:solidFill>
                <a:latin typeface="+mj-lt"/>
                <a:ea typeface="+mj-ea"/>
                <a:cs typeface="+mj-cs"/>
              </a:rPr>
              <a:t>La norma, conferme e novità</a:t>
            </a:r>
            <a:endParaRPr lang="it-IT" dirty="0">
              <a:solidFill>
                <a:srgbClr val="C00000"/>
              </a:solidFill>
              <a:latin typeface="+mj-lt"/>
              <a:ea typeface="+mj-ea"/>
              <a:cs typeface="+mj-cs"/>
            </a:endParaRPr>
          </a:p>
          <a:p>
            <a:pPr algn="ctr"/>
            <a:endParaRPr lang="it-IT" sz="2400" dirty="0">
              <a:latin typeface="Arial" panose="020B0604020202020204" pitchFamily="34" charset="0"/>
              <a:ea typeface="+mj-ea"/>
              <a:cs typeface="Arial" panose="020B0604020202020204" pitchFamily="34" charset="0"/>
            </a:endParaRPr>
          </a:p>
          <a:p>
            <a:r>
              <a:rPr lang="it-IT" sz="2400" dirty="0">
                <a:latin typeface="Arial" panose="020B0604020202020204" pitchFamily="34" charset="0"/>
                <a:ea typeface="+mj-ea"/>
                <a:cs typeface="Arial" panose="020B0604020202020204" pitchFamily="34" charset="0"/>
              </a:rPr>
              <a:t>→ </a:t>
            </a:r>
            <a:r>
              <a:rPr lang="it-IT" sz="2400" b="1" dirty="0">
                <a:solidFill>
                  <a:srgbClr val="C00000"/>
                </a:solidFill>
                <a:latin typeface="+mj-lt"/>
                <a:ea typeface="+mj-ea"/>
                <a:cs typeface="+mj-cs"/>
              </a:rPr>
              <a:t>art. 65, comma 2 CCP</a:t>
            </a:r>
          </a:p>
          <a:p>
            <a:r>
              <a:rPr lang="it-IT" sz="2400" dirty="0">
                <a:solidFill>
                  <a:srgbClr val="C00000"/>
                </a:solidFill>
                <a:latin typeface="+mj-lt"/>
                <a:ea typeface="+mj-ea"/>
                <a:cs typeface="+mj-cs"/>
              </a:rPr>
              <a:t> </a:t>
            </a:r>
          </a:p>
          <a:p>
            <a:pPr algn="just"/>
            <a:r>
              <a:rPr lang="it-IT" sz="2400" dirty="0">
                <a:latin typeface="+mj-lt"/>
                <a:ea typeface="+mj-ea"/>
                <a:cs typeface="+mj-cs"/>
              </a:rPr>
              <a:t>«Rientrano nella definizione di operatori economici:</a:t>
            </a:r>
          </a:p>
          <a:p>
            <a:pPr algn="just"/>
            <a:r>
              <a:rPr lang="it-IT" dirty="0">
                <a:latin typeface="+mj-lt"/>
                <a:ea typeface="+mj-ea"/>
                <a:cs typeface="+mj-cs"/>
              </a:rPr>
              <a:t>g)  le </a:t>
            </a:r>
            <a:r>
              <a:rPr lang="it-IT" b="1" dirty="0">
                <a:latin typeface="+mj-lt"/>
                <a:ea typeface="+mj-ea"/>
                <a:cs typeface="+mj-cs"/>
              </a:rPr>
              <a:t>aggregazioni tra le imprese aderenti al contratto di rete </a:t>
            </a:r>
            <a:r>
              <a:rPr lang="it-IT" dirty="0">
                <a:latin typeface="+mj-lt"/>
                <a:ea typeface="+mj-ea"/>
                <a:cs typeface="+mj-cs"/>
              </a:rPr>
              <a:t>ai sensi dell’articolo 3, comma 4-ter, del decreto legge 10 febbraio 2009, n. 5, convertito, con modificazioni, dalla legge 9 aprile 2009, n. 33</a:t>
            </a:r>
          </a:p>
        </p:txBody>
      </p:sp>
      <p:pic>
        <p:nvPicPr>
          <p:cNvPr id="4" name="Immagine 3">
            <a:extLst>
              <a:ext uri="{FF2B5EF4-FFF2-40B4-BE49-F238E27FC236}">
                <a16:creationId xmlns="" xmlns:a16="http://schemas.microsoft.com/office/drawing/2014/main" id="{76DBEE5E-4791-9CFB-9AC6-BF656B1E8D7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2129820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0" y="830511"/>
            <a:ext cx="12191999" cy="5083728"/>
          </a:xfrm>
        </p:spPr>
        <p:txBody>
          <a:bodyPr>
            <a:normAutofit/>
          </a:bodyPr>
          <a:lstStyle/>
          <a:p>
            <a:pPr algn="ctr"/>
            <a:r>
              <a:rPr lang="it-IT" sz="2400" dirty="0">
                <a:solidFill>
                  <a:srgbClr val="C00000"/>
                </a:solidFill>
                <a:latin typeface="+mj-lt"/>
                <a:ea typeface="+mj-ea"/>
                <a:cs typeface="+mj-cs"/>
              </a:rPr>
              <a:t>La norma, conferme e novità</a:t>
            </a:r>
          </a:p>
          <a:p>
            <a:r>
              <a:rPr lang="it-IT" b="1" dirty="0">
                <a:latin typeface="Arial" panose="020B0604020202020204" pitchFamily="34" charset="0"/>
                <a:ea typeface="+mj-ea"/>
                <a:cs typeface="Arial" panose="020B0604020202020204" pitchFamily="34" charset="0"/>
              </a:rPr>
              <a:t>→ </a:t>
            </a:r>
            <a:r>
              <a:rPr lang="it-IT" b="1" dirty="0">
                <a:solidFill>
                  <a:srgbClr val="C00000"/>
                </a:solidFill>
                <a:ea typeface="+mj-ea"/>
                <a:cs typeface="Arial" panose="020B0604020202020204" pitchFamily="34" charset="0"/>
              </a:rPr>
              <a:t>raffronto</a:t>
            </a:r>
          </a:p>
          <a:p>
            <a:pPr algn="ctr"/>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p:txBody>
      </p:sp>
      <p:graphicFrame>
        <p:nvGraphicFramePr>
          <p:cNvPr id="4" name="Tabella 4">
            <a:extLst>
              <a:ext uri="{FF2B5EF4-FFF2-40B4-BE49-F238E27FC236}">
                <a16:creationId xmlns="" xmlns:a16="http://schemas.microsoft.com/office/drawing/2014/main" id="{2669ED04-81B3-D6BE-0D52-EFEF303E5BE2}"/>
              </a:ext>
            </a:extLst>
          </p:cNvPr>
          <p:cNvGraphicFramePr>
            <a:graphicFrameLocks noGrp="1"/>
          </p:cNvGraphicFramePr>
          <p:nvPr>
            <p:extLst>
              <p:ext uri="{D42A27DB-BD31-4B8C-83A1-F6EECF244321}">
                <p14:modId xmlns:p14="http://schemas.microsoft.com/office/powerpoint/2010/main" val="1026553755"/>
              </p:ext>
            </p:extLst>
          </p:nvPr>
        </p:nvGraphicFramePr>
        <p:xfrm>
          <a:off x="0" y="1711353"/>
          <a:ext cx="12191999" cy="4202885"/>
        </p:xfrm>
        <a:graphic>
          <a:graphicData uri="http://schemas.openxmlformats.org/drawingml/2006/table">
            <a:tbl>
              <a:tblPr firstRow="1" bandRow="1">
                <a:tableStyleId>{5C22544A-7EE6-4342-B048-85BDC9FD1C3A}</a:tableStyleId>
              </a:tblPr>
              <a:tblGrid>
                <a:gridCol w="6090407">
                  <a:extLst>
                    <a:ext uri="{9D8B030D-6E8A-4147-A177-3AD203B41FA5}">
                      <a16:colId xmlns="" xmlns:a16="http://schemas.microsoft.com/office/drawing/2014/main" val="3193958070"/>
                    </a:ext>
                  </a:extLst>
                </a:gridCol>
                <a:gridCol w="6101592">
                  <a:extLst>
                    <a:ext uri="{9D8B030D-6E8A-4147-A177-3AD203B41FA5}">
                      <a16:colId xmlns="" xmlns:a16="http://schemas.microsoft.com/office/drawing/2014/main" val="3547544195"/>
                    </a:ext>
                  </a:extLst>
                </a:gridCol>
              </a:tblGrid>
              <a:tr h="501467">
                <a:tc>
                  <a:txBody>
                    <a:bodyPr/>
                    <a:lstStyle/>
                    <a:p>
                      <a:r>
                        <a:rPr lang="it-IT" dirty="0"/>
                        <a:t>art. 47 d.lgs. n. 50/2016</a:t>
                      </a:r>
                    </a:p>
                  </a:txBody>
                  <a:tcPr/>
                </a:tc>
                <a:tc>
                  <a:txBody>
                    <a:bodyPr/>
                    <a:lstStyle/>
                    <a:p>
                      <a:r>
                        <a:rPr lang="it-IT" dirty="0"/>
                        <a:t>art. 68 d.lgs. n. 36/2023 </a:t>
                      </a:r>
                    </a:p>
                  </a:txBody>
                  <a:tcPr/>
                </a:tc>
                <a:extLst>
                  <a:ext uri="{0D108BD9-81ED-4DB2-BD59-A6C34878D82A}">
                    <a16:rowId xmlns="" xmlns:a16="http://schemas.microsoft.com/office/drawing/2014/main" val="541989628"/>
                  </a:ext>
                </a:extLst>
              </a:tr>
              <a:tr h="3701418">
                <a:tc>
                  <a:txBody>
                    <a:bodyPr/>
                    <a:lstStyle/>
                    <a:p>
                      <a:pPr algn="just"/>
                      <a:r>
                        <a:rPr lang="it-IT" sz="1800" b="0" i="0" kern="1200" dirty="0">
                          <a:solidFill>
                            <a:schemeClr val="dk1"/>
                          </a:solidFill>
                          <a:effectLst/>
                          <a:latin typeface="+mn-lt"/>
                          <a:ea typeface="+mn-ea"/>
                          <a:cs typeface="+mn-cs"/>
                        </a:rPr>
                        <a:t>14. Le disposizioni di cui al presente articolo trovano applicazione, in quanto compatibili, alla partecipazione alle procedure di affidamento delle aggregazioni tra le imprese aderenti al contratto di rete, di cui all'articolo 45, comma 2, lettera f); queste ultime, nel caso in cui abbiano tutti i requisiti del consorzio stabile di cui all'articolo 45, comma 2, lettera c), sono ad esso equiparate ai fini della qualificazione SOA.</a:t>
                      </a:r>
                      <a:endParaRPr lang="it-IT" i="0" dirty="0"/>
                    </a:p>
                  </a:txBody>
                  <a:tcPr/>
                </a:tc>
                <a:tc>
                  <a:txBody>
                    <a:bodyPr/>
                    <a:lstStyle/>
                    <a:p>
                      <a:pPr algn="just"/>
                      <a:r>
                        <a:rPr lang="it-IT" sz="1800" b="0" i="0" kern="1200" dirty="0">
                          <a:solidFill>
                            <a:schemeClr val="dk1"/>
                          </a:solidFill>
                          <a:effectLst/>
                          <a:latin typeface="+mn-lt"/>
                          <a:ea typeface="+mn-ea"/>
                          <a:cs typeface="+mn-cs"/>
                        </a:rPr>
                        <a:t>20. </a:t>
                      </a:r>
                      <a:r>
                        <a:rPr lang="it-IT" sz="1800" b="1" i="0" kern="1200" dirty="0">
                          <a:solidFill>
                            <a:schemeClr val="dk1"/>
                          </a:solidFill>
                          <a:effectLst/>
                          <a:latin typeface="+mn-lt"/>
                          <a:ea typeface="+mn-ea"/>
                          <a:cs typeface="+mn-cs"/>
                        </a:rPr>
                        <a:t>ll presente articolo trova applicazione</a:t>
                      </a:r>
                      <a:r>
                        <a:rPr lang="it-IT" sz="1800" b="0" i="0" kern="1200" dirty="0">
                          <a:solidFill>
                            <a:schemeClr val="dk1"/>
                          </a:solidFill>
                          <a:effectLst/>
                          <a:latin typeface="+mn-lt"/>
                          <a:ea typeface="+mn-ea"/>
                          <a:cs typeface="+mn-cs"/>
                        </a:rPr>
                        <a:t>, in quanto compatibile, nella partecipazione alle procedure di affidamento delle aggregazioni tra le </a:t>
                      </a:r>
                      <a:r>
                        <a:rPr lang="it-IT" sz="1800" b="1" i="0" kern="1200" dirty="0">
                          <a:solidFill>
                            <a:schemeClr val="dk1"/>
                          </a:solidFill>
                          <a:effectLst/>
                          <a:latin typeface="+mn-lt"/>
                          <a:ea typeface="+mn-ea"/>
                          <a:cs typeface="+mn-cs"/>
                        </a:rPr>
                        <a:t>imprese aderenti al contratto di rete</a:t>
                      </a:r>
                      <a:r>
                        <a:rPr lang="it-IT" sz="1800" b="0" i="0" kern="1200" dirty="0">
                          <a:solidFill>
                            <a:schemeClr val="dk1"/>
                          </a:solidFill>
                          <a:effectLst/>
                          <a:latin typeface="+mn-lt"/>
                          <a:ea typeface="+mn-ea"/>
                          <a:cs typeface="+mn-cs"/>
                        </a:rPr>
                        <a:t>, di cui all'articolo 65, comma 2, lettera g); queste ultime, nel caso in cui abbiano tutti i requisiti del consorzio stabile di cui all'articolo 65, comma 2, lettera d), sono ad esso equiparate ai fini della qualificazione SOA.</a:t>
                      </a:r>
                      <a:endParaRPr lang="it-IT" dirty="0"/>
                    </a:p>
                  </a:txBody>
                  <a:tcPr/>
                </a:tc>
                <a:extLst>
                  <a:ext uri="{0D108BD9-81ED-4DB2-BD59-A6C34878D82A}">
                    <a16:rowId xmlns="" xmlns:a16="http://schemas.microsoft.com/office/drawing/2014/main" val="321465533"/>
                  </a:ext>
                </a:extLst>
              </a:tr>
            </a:tbl>
          </a:graphicData>
        </a:graphic>
      </p:graphicFrame>
      <p:pic>
        <p:nvPicPr>
          <p:cNvPr id="5" name="Immagine 4">
            <a:extLst>
              <a:ext uri="{FF2B5EF4-FFF2-40B4-BE49-F238E27FC236}">
                <a16:creationId xmlns="" xmlns:a16="http://schemas.microsoft.com/office/drawing/2014/main" id="{93A82B2B-1780-59DF-BC5A-132076A159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2850470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830511"/>
            <a:ext cx="8825658" cy="4808290"/>
          </a:xfrm>
        </p:spPr>
        <p:txBody>
          <a:bodyPr>
            <a:normAutofit/>
          </a:bodyPr>
          <a:lstStyle/>
          <a:p>
            <a:pPr algn="ctr"/>
            <a:r>
              <a:rPr lang="it-IT" dirty="0">
                <a:solidFill>
                  <a:srgbClr val="C00000"/>
                </a:solidFill>
                <a:latin typeface="+mj-lt"/>
                <a:ea typeface="+mj-ea"/>
                <a:cs typeface="+mj-cs"/>
              </a:rPr>
              <a:t>A latere</a:t>
            </a:r>
            <a:endParaRPr lang="it-IT" sz="2400" dirty="0">
              <a:solidFill>
                <a:srgbClr val="C00000"/>
              </a:solidFill>
              <a:latin typeface="+mj-lt"/>
              <a:ea typeface="+mj-ea"/>
              <a:cs typeface="+mj-cs"/>
            </a:endParaRPr>
          </a:p>
          <a:p>
            <a:pPr algn="ctr"/>
            <a:endParaRPr lang="it-IT" dirty="0">
              <a:solidFill>
                <a:srgbClr val="C00000"/>
              </a:solidFill>
              <a:latin typeface="+mj-lt"/>
              <a:ea typeface="+mj-ea"/>
              <a:cs typeface="+mj-cs"/>
            </a:endParaRPr>
          </a:p>
          <a:p>
            <a:pPr algn="l"/>
            <a:endParaRPr lang="it-IT" sz="2400" dirty="0" smtClean="0">
              <a:latin typeface="Arial" panose="020B0604020202020204" pitchFamily="34" charset="0"/>
              <a:ea typeface="+mj-ea"/>
              <a:cs typeface="Arial" panose="020B0604020202020204" pitchFamily="34" charset="0"/>
            </a:endParaRPr>
          </a:p>
          <a:p>
            <a:pPr algn="just"/>
            <a:r>
              <a:rPr lang="it-IT" sz="2400" dirty="0" smtClean="0">
                <a:ea typeface="+mj-ea"/>
                <a:cs typeface="Arial" panose="020B0604020202020204" pitchFamily="34" charset="0"/>
              </a:rPr>
              <a:t>→ il contratto di rete è un’opportunità per le imprese: in </a:t>
            </a:r>
          </a:p>
          <a:p>
            <a:pPr algn="just"/>
            <a:r>
              <a:rPr lang="it-IT" sz="2400" dirty="0" smtClean="0">
                <a:ea typeface="+mj-ea"/>
                <a:cs typeface="Arial" panose="020B0604020202020204" pitchFamily="34" charset="0"/>
              </a:rPr>
              <a:t>massima parte non hanno soggettività, sicché </a:t>
            </a:r>
            <a:r>
              <a:rPr lang="it-IT" sz="2400" dirty="0" smtClean="0">
                <a:solidFill>
                  <a:srgbClr val="C00000"/>
                </a:solidFill>
                <a:ea typeface="+mj-ea"/>
                <a:cs typeface="Arial" panose="020B0604020202020204" pitchFamily="34" charset="0"/>
              </a:rPr>
              <a:t>seguiranno la </a:t>
            </a:r>
          </a:p>
          <a:p>
            <a:pPr algn="just"/>
            <a:r>
              <a:rPr lang="it-IT" sz="2400" dirty="0" smtClean="0">
                <a:solidFill>
                  <a:srgbClr val="C00000"/>
                </a:solidFill>
                <a:ea typeface="+mj-ea"/>
                <a:cs typeface="Arial" panose="020B0604020202020204" pitchFamily="34" charset="0"/>
              </a:rPr>
              <a:t>disciplina del RTI </a:t>
            </a:r>
            <a:r>
              <a:rPr lang="it-IT" sz="2400" dirty="0" smtClean="0">
                <a:solidFill>
                  <a:srgbClr val="C00000"/>
                </a:solidFill>
                <a:ea typeface="+mj-ea"/>
                <a:cs typeface="+mj-cs"/>
              </a:rPr>
              <a:t> </a:t>
            </a:r>
            <a:r>
              <a:rPr lang="it-IT" sz="2400" dirty="0" smtClean="0">
                <a:ea typeface="+mj-ea"/>
                <a:cs typeface="+mj-cs"/>
              </a:rPr>
              <a:t>(per un caso di rete soggetto, con prestazioni </a:t>
            </a:r>
          </a:p>
          <a:p>
            <a:pPr algn="just"/>
            <a:r>
              <a:rPr lang="it-IT" sz="2400" dirty="0" smtClean="0">
                <a:ea typeface="+mj-ea"/>
                <a:cs typeface="+mj-cs"/>
              </a:rPr>
              <a:t>distinte, Tar Toscana, Sez. I, 23.02.2023, n. 193)</a:t>
            </a:r>
            <a:endParaRPr lang="it-IT" sz="2400" dirty="0">
              <a:solidFill>
                <a:srgbClr val="C00000"/>
              </a:solidFill>
              <a:ea typeface="+mj-ea"/>
              <a:cs typeface="+mj-cs"/>
            </a:endParaRPr>
          </a:p>
        </p:txBody>
      </p:sp>
      <p:pic>
        <p:nvPicPr>
          <p:cNvPr id="4" name="Immagine 3">
            <a:extLst>
              <a:ext uri="{FF2B5EF4-FFF2-40B4-BE49-F238E27FC236}">
                <a16:creationId xmlns="" xmlns:a16="http://schemas.microsoft.com/office/drawing/2014/main" id="{0F9BE547-4380-3CDB-62A6-B93682D5C5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1374638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1602297"/>
            <a:ext cx="8825658" cy="4036503"/>
          </a:xfrm>
        </p:spPr>
        <p:txBody>
          <a:bodyPr>
            <a:normAutofit/>
          </a:bodyPr>
          <a:lstStyle/>
          <a:p>
            <a:pPr algn="ctr"/>
            <a:endParaRPr lang="it-IT" sz="3200" dirty="0">
              <a:solidFill>
                <a:schemeClr val="bg2"/>
              </a:solidFill>
              <a:latin typeface="+mj-lt"/>
              <a:ea typeface="+mj-ea"/>
              <a:cs typeface="+mj-cs"/>
            </a:endParaRPr>
          </a:p>
          <a:p>
            <a:pPr algn="ctr"/>
            <a:endParaRPr lang="it-IT" sz="3200" dirty="0">
              <a:solidFill>
                <a:schemeClr val="bg2"/>
              </a:solidFill>
              <a:latin typeface="+mj-lt"/>
              <a:ea typeface="+mj-ea"/>
              <a:cs typeface="+mj-cs"/>
            </a:endParaRPr>
          </a:p>
          <a:p>
            <a:pPr algn="ctr"/>
            <a:r>
              <a:rPr lang="it-IT" sz="3200" b="1" dirty="0">
                <a:latin typeface="Book Antiqua" panose="02040602050305030304" pitchFamily="18" charset="0"/>
                <a:ea typeface="+mj-ea"/>
                <a:cs typeface="+mj-cs"/>
              </a:rPr>
              <a:t>► </a:t>
            </a:r>
            <a:r>
              <a:rPr lang="it-IT" sz="3200" b="1" dirty="0">
                <a:latin typeface="+mj-lt"/>
                <a:ea typeface="+mj-ea"/>
                <a:cs typeface="+mj-cs"/>
              </a:rPr>
              <a:t>IL SUBAPPALTO</a:t>
            </a:r>
          </a:p>
        </p:txBody>
      </p:sp>
      <p:pic>
        <p:nvPicPr>
          <p:cNvPr id="4" name="Immagine 3">
            <a:extLst>
              <a:ext uri="{FF2B5EF4-FFF2-40B4-BE49-F238E27FC236}">
                <a16:creationId xmlns="" xmlns:a16="http://schemas.microsoft.com/office/drawing/2014/main" id="{52B03ABD-B92B-4577-8D68-9F475CB38F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3019149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0" y="830510"/>
            <a:ext cx="12191999" cy="5092117"/>
          </a:xfrm>
        </p:spPr>
        <p:txBody>
          <a:bodyPr>
            <a:normAutofit/>
          </a:bodyPr>
          <a:lstStyle/>
          <a:p>
            <a:pPr algn="ctr"/>
            <a:r>
              <a:rPr lang="it-IT" sz="2400" dirty="0">
                <a:solidFill>
                  <a:srgbClr val="C00000"/>
                </a:solidFill>
                <a:latin typeface="+mj-lt"/>
                <a:ea typeface="+mj-ea"/>
                <a:cs typeface="+mj-cs"/>
              </a:rPr>
              <a:t>La norma, conferme e novità</a:t>
            </a:r>
          </a:p>
          <a:p>
            <a:pPr algn="ctr"/>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p:txBody>
      </p:sp>
      <p:graphicFrame>
        <p:nvGraphicFramePr>
          <p:cNvPr id="4" name="Tabella 4">
            <a:extLst>
              <a:ext uri="{FF2B5EF4-FFF2-40B4-BE49-F238E27FC236}">
                <a16:creationId xmlns="" xmlns:a16="http://schemas.microsoft.com/office/drawing/2014/main" id="{2669ED04-81B3-D6BE-0D52-EFEF303E5BE2}"/>
              </a:ext>
            </a:extLst>
          </p:cNvPr>
          <p:cNvGraphicFramePr>
            <a:graphicFrameLocks noGrp="1"/>
          </p:cNvGraphicFramePr>
          <p:nvPr>
            <p:extLst>
              <p:ext uri="{D42A27DB-BD31-4B8C-83A1-F6EECF244321}">
                <p14:modId xmlns:p14="http://schemas.microsoft.com/office/powerpoint/2010/main" val="829812979"/>
              </p:ext>
            </p:extLst>
          </p:nvPr>
        </p:nvGraphicFramePr>
        <p:xfrm>
          <a:off x="0" y="1380931"/>
          <a:ext cx="12191999" cy="4466196"/>
        </p:xfrm>
        <a:graphic>
          <a:graphicData uri="http://schemas.openxmlformats.org/drawingml/2006/table">
            <a:tbl>
              <a:tblPr firstRow="1" bandRow="1">
                <a:tableStyleId>{5C22544A-7EE6-4342-B048-85BDC9FD1C3A}</a:tableStyleId>
              </a:tblPr>
              <a:tblGrid>
                <a:gridCol w="12191999">
                  <a:extLst>
                    <a:ext uri="{9D8B030D-6E8A-4147-A177-3AD203B41FA5}">
                      <a16:colId xmlns="" xmlns:a16="http://schemas.microsoft.com/office/drawing/2014/main" val="3193958070"/>
                    </a:ext>
                  </a:extLst>
                </a:gridCol>
              </a:tblGrid>
              <a:tr h="532884">
                <a:tc>
                  <a:txBody>
                    <a:bodyPr/>
                    <a:lstStyle/>
                    <a:p>
                      <a:r>
                        <a:rPr lang="it-IT" dirty="0"/>
                        <a:t>art. 119 d.lgs. n. 50/2016</a:t>
                      </a:r>
                    </a:p>
                  </a:txBody>
                  <a:tcPr/>
                </a:tc>
                <a:extLst>
                  <a:ext uri="{0D108BD9-81ED-4DB2-BD59-A6C34878D82A}">
                    <a16:rowId xmlns="" xmlns:a16="http://schemas.microsoft.com/office/drawing/2014/main" val="541989628"/>
                  </a:ext>
                </a:extLst>
              </a:tr>
              <a:tr h="3933312">
                <a:tc>
                  <a:txBody>
                    <a:bodyPr/>
                    <a:lstStyle/>
                    <a:p>
                      <a:endParaRPr lang="it-IT" dirty="0"/>
                    </a:p>
                    <a:p>
                      <a:pPr algn="just"/>
                      <a:endParaRPr lang="it-IT" sz="1800" b="0" i="0" kern="1200" dirty="0">
                        <a:solidFill>
                          <a:schemeClr val="dk1"/>
                        </a:solidFill>
                        <a:effectLst/>
                        <a:latin typeface="+mn-lt"/>
                        <a:ea typeface="+mn-ea"/>
                        <a:cs typeface="+mn-cs"/>
                      </a:endParaRPr>
                    </a:p>
                    <a:p>
                      <a:pPr algn="just"/>
                      <a:r>
                        <a:rPr lang="it-IT" sz="1800" b="0" i="0" kern="1200" dirty="0" smtClean="0">
                          <a:solidFill>
                            <a:schemeClr val="dk1"/>
                          </a:solidFill>
                          <a:effectLst/>
                          <a:latin typeface="+mn-lt"/>
                          <a:ea typeface="+mn-ea"/>
                          <a:cs typeface="+mn-cs"/>
                        </a:rPr>
                        <a:t>1.</a:t>
                      </a:r>
                      <a:r>
                        <a:rPr lang="it-IT" sz="1800" b="0" i="0" kern="1200" baseline="0" dirty="0">
                          <a:solidFill>
                            <a:schemeClr val="dk1"/>
                          </a:solidFill>
                          <a:effectLst/>
                          <a:latin typeface="+mn-lt"/>
                          <a:ea typeface="+mn-ea"/>
                          <a:cs typeface="+mn-cs"/>
                        </a:rPr>
                        <a:t> </a:t>
                      </a:r>
                      <a:r>
                        <a:rPr lang="it-IT" sz="1800" b="0" i="0" kern="1200" dirty="0" smtClean="0">
                          <a:solidFill>
                            <a:schemeClr val="dk1"/>
                          </a:solidFill>
                          <a:effectLst/>
                          <a:latin typeface="+mn-lt"/>
                          <a:ea typeface="+mn-ea"/>
                          <a:cs typeface="+mn-cs"/>
                        </a:rPr>
                        <a:t>I </a:t>
                      </a:r>
                      <a:r>
                        <a:rPr lang="it-IT" sz="1800" b="0" i="0" kern="1200" dirty="0">
                          <a:solidFill>
                            <a:schemeClr val="dk1"/>
                          </a:solidFill>
                          <a:effectLst/>
                          <a:latin typeface="+mn-lt"/>
                          <a:ea typeface="+mn-ea"/>
                          <a:cs typeface="+mn-cs"/>
                        </a:rPr>
                        <a:t>soggetti affidatari dei contratti eseguono in proprio le opere o i lavori, i servizi e le forniture compresi nel contratto. Fatto salvo quanto previsto dall'articolo 120, comma 1, lettera d), </a:t>
                      </a:r>
                      <a:r>
                        <a:rPr lang="it-IT" sz="1800" b="1" i="0" kern="1200" dirty="0">
                          <a:solidFill>
                            <a:schemeClr val="dk1"/>
                          </a:solidFill>
                          <a:effectLst/>
                          <a:latin typeface="+mn-lt"/>
                          <a:ea typeface="+mn-ea"/>
                          <a:cs typeface="+mn-cs"/>
                        </a:rPr>
                        <a:t>la cessione del contratto è nulla</a:t>
                      </a:r>
                      <a:r>
                        <a:rPr lang="it-IT" sz="1800" b="0" i="0" kern="1200" dirty="0">
                          <a:solidFill>
                            <a:schemeClr val="dk1"/>
                          </a:solidFill>
                          <a:effectLst/>
                          <a:latin typeface="+mn-lt"/>
                          <a:ea typeface="+mn-ea"/>
                          <a:cs typeface="+mn-cs"/>
                        </a:rPr>
                        <a:t>. E' altresì nullo l'accordo con cui a terzi sia affidata l'integrale esecuzione delle prestazioni o lavorazioni appaltate, nonché </a:t>
                      </a:r>
                      <a:r>
                        <a:rPr lang="it-IT" sz="1800" b="1" i="0" kern="1200" dirty="0">
                          <a:solidFill>
                            <a:schemeClr val="dk1"/>
                          </a:solidFill>
                          <a:effectLst/>
                          <a:latin typeface="+mn-lt"/>
                          <a:ea typeface="+mn-ea"/>
                          <a:cs typeface="+mn-cs"/>
                        </a:rPr>
                        <a:t>la prevalente esecuzione </a:t>
                      </a:r>
                      <a:r>
                        <a:rPr lang="it-IT" sz="1800" b="0" i="0" kern="1200" dirty="0">
                          <a:solidFill>
                            <a:schemeClr val="dk1"/>
                          </a:solidFill>
                          <a:effectLst/>
                          <a:latin typeface="+mn-lt"/>
                          <a:ea typeface="+mn-ea"/>
                          <a:cs typeface="+mn-cs"/>
                        </a:rPr>
                        <a:t>delle </a:t>
                      </a:r>
                      <a:r>
                        <a:rPr lang="it-IT" sz="1800" b="1" i="0" kern="1200" dirty="0">
                          <a:solidFill>
                            <a:schemeClr val="dk1"/>
                          </a:solidFill>
                          <a:effectLst/>
                          <a:latin typeface="+mn-lt"/>
                          <a:ea typeface="+mn-ea"/>
                          <a:cs typeface="+mn-cs"/>
                        </a:rPr>
                        <a:t>lavorazioni relative alla categoria prevalente </a:t>
                      </a:r>
                      <a:r>
                        <a:rPr lang="it-IT" sz="1800" b="0" i="0" kern="1200" dirty="0">
                          <a:solidFill>
                            <a:schemeClr val="dk1"/>
                          </a:solidFill>
                          <a:effectLst/>
                          <a:latin typeface="+mn-lt"/>
                          <a:ea typeface="+mn-ea"/>
                          <a:cs typeface="+mn-cs"/>
                        </a:rPr>
                        <a:t>e dei </a:t>
                      </a:r>
                      <a:r>
                        <a:rPr lang="it-IT" sz="1800" b="1" i="0" kern="1200" dirty="0">
                          <a:solidFill>
                            <a:schemeClr val="dk1"/>
                          </a:solidFill>
                          <a:effectLst/>
                          <a:latin typeface="+mn-lt"/>
                          <a:ea typeface="+mn-ea"/>
                          <a:cs typeface="+mn-cs"/>
                        </a:rPr>
                        <a:t>contratti ad alta intensità di manodopera</a:t>
                      </a:r>
                      <a:r>
                        <a:rPr lang="it-IT" sz="1800" b="0" i="0" kern="1200" dirty="0">
                          <a:solidFill>
                            <a:schemeClr val="dk1"/>
                          </a:solidFill>
                          <a:effectLst/>
                          <a:latin typeface="+mn-lt"/>
                          <a:ea typeface="+mn-ea"/>
                          <a:cs typeface="+mn-cs"/>
                        </a:rPr>
                        <a:t>. </a:t>
                      </a:r>
                      <a:r>
                        <a:rPr lang="it-IT" sz="1800" b="1" i="0" kern="1200" dirty="0">
                          <a:solidFill>
                            <a:schemeClr val="dk1"/>
                          </a:solidFill>
                          <a:effectLst/>
                          <a:latin typeface="+mn-lt"/>
                          <a:ea typeface="+mn-ea"/>
                          <a:cs typeface="+mn-cs"/>
                        </a:rPr>
                        <a:t>E' ammesso il subappalto </a:t>
                      </a:r>
                      <a:r>
                        <a:rPr lang="it-IT" sz="1800" b="0" i="0" kern="1200" dirty="0">
                          <a:solidFill>
                            <a:schemeClr val="dk1"/>
                          </a:solidFill>
                          <a:effectLst/>
                          <a:latin typeface="+mn-lt"/>
                          <a:ea typeface="+mn-ea"/>
                          <a:cs typeface="+mn-cs"/>
                        </a:rPr>
                        <a:t>secondo le disposizioni del presente articolo.</a:t>
                      </a:r>
                    </a:p>
                  </a:txBody>
                  <a:tcPr/>
                </a:tc>
                <a:extLst>
                  <a:ext uri="{0D108BD9-81ED-4DB2-BD59-A6C34878D82A}">
                    <a16:rowId xmlns="" xmlns:a16="http://schemas.microsoft.com/office/drawing/2014/main" val="321465533"/>
                  </a:ext>
                </a:extLst>
              </a:tr>
            </a:tbl>
          </a:graphicData>
        </a:graphic>
      </p:graphicFrame>
      <p:pic>
        <p:nvPicPr>
          <p:cNvPr id="5" name="Immagine 4">
            <a:extLst>
              <a:ext uri="{FF2B5EF4-FFF2-40B4-BE49-F238E27FC236}">
                <a16:creationId xmlns="" xmlns:a16="http://schemas.microsoft.com/office/drawing/2014/main" id="{5628D933-4562-EC48-7FB7-B213937962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23936018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0" y="830510"/>
            <a:ext cx="12191999" cy="5092117"/>
          </a:xfrm>
        </p:spPr>
        <p:txBody>
          <a:bodyPr>
            <a:normAutofit/>
          </a:bodyPr>
          <a:lstStyle/>
          <a:p>
            <a:pPr algn="ctr"/>
            <a:r>
              <a:rPr lang="it-IT" sz="2400" dirty="0">
                <a:solidFill>
                  <a:srgbClr val="C00000"/>
                </a:solidFill>
                <a:latin typeface="+mj-lt"/>
                <a:ea typeface="+mj-ea"/>
                <a:cs typeface="+mj-cs"/>
              </a:rPr>
              <a:t>La norma, conferme e novità</a:t>
            </a:r>
          </a:p>
          <a:p>
            <a:pPr algn="ctr"/>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p:txBody>
      </p:sp>
      <p:graphicFrame>
        <p:nvGraphicFramePr>
          <p:cNvPr id="4" name="Tabella 4">
            <a:extLst>
              <a:ext uri="{FF2B5EF4-FFF2-40B4-BE49-F238E27FC236}">
                <a16:creationId xmlns="" xmlns:a16="http://schemas.microsoft.com/office/drawing/2014/main" id="{2669ED04-81B3-D6BE-0D52-EFEF303E5BE2}"/>
              </a:ext>
            </a:extLst>
          </p:cNvPr>
          <p:cNvGraphicFramePr>
            <a:graphicFrameLocks noGrp="1"/>
          </p:cNvGraphicFramePr>
          <p:nvPr>
            <p:extLst>
              <p:ext uri="{D42A27DB-BD31-4B8C-83A1-F6EECF244321}">
                <p14:modId xmlns:p14="http://schemas.microsoft.com/office/powerpoint/2010/main" val="549356540"/>
              </p:ext>
            </p:extLst>
          </p:nvPr>
        </p:nvGraphicFramePr>
        <p:xfrm>
          <a:off x="0" y="1380931"/>
          <a:ext cx="12191999" cy="4365528"/>
        </p:xfrm>
        <a:graphic>
          <a:graphicData uri="http://schemas.openxmlformats.org/drawingml/2006/table">
            <a:tbl>
              <a:tblPr firstRow="1" bandRow="1">
                <a:tableStyleId>{5C22544A-7EE6-4342-B048-85BDC9FD1C3A}</a:tableStyleId>
              </a:tblPr>
              <a:tblGrid>
                <a:gridCol w="12191999">
                  <a:extLst>
                    <a:ext uri="{9D8B030D-6E8A-4147-A177-3AD203B41FA5}">
                      <a16:colId xmlns="" xmlns:a16="http://schemas.microsoft.com/office/drawing/2014/main" val="3193958070"/>
                    </a:ext>
                  </a:extLst>
                </a:gridCol>
              </a:tblGrid>
              <a:tr h="520873">
                <a:tc>
                  <a:txBody>
                    <a:bodyPr/>
                    <a:lstStyle/>
                    <a:p>
                      <a:r>
                        <a:rPr lang="it-IT" dirty="0"/>
                        <a:t>art. 119 d.lgs. n. 50/2016</a:t>
                      </a:r>
                    </a:p>
                  </a:txBody>
                  <a:tcPr/>
                </a:tc>
                <a:extLst>
                  <a:ext uri="{0D108BD9-81ED-4DB2-BD59-A6C34878D82A}">
                    <a16:rowId xmlns="" xmlns:a16="http://schemas.microsoft.com/office/drawing/2014/main" val="541989628"/>
                  </a:ext>
                </a:extLst>
              </a:tr>
              <a:tr h="3844655">
                <a:tc>
                  <a:txBody>
                    <a:bodyPr/>
                    <a:lstStyle/>
                    <a:p>
                      <a:endParaRPr lang="it-IT" dirty="0"/>
                    </a:p>
                    <a:p>
                      <a:pPr algn="just"/>
                      <a:r>
                        <a:rPr lang="it-IT" sz="1800" b="0" i="0" kern="1200" dirty="0">
                          <a:solidFill>
                            <a:schemeClr val="dk1"/>
                          </a:solidFill>
                          <a:effectLst/>
                          <a:latin typeface="+mn-lt"/>
                          <a:ea typeface="+mn-ea"/>
                          <a:cs typeface="+mn-cs"/>
                        </a:rPr>
                        <a:t>2. </a:t>
                      </a:r>
                      <a:r>
                        <a:rPr lang="it-IT" sz="1800" b="0" i="0" kern="1200" dirty="0" smtClean="0">
                          <a:solidFill>
                            <a:schemeClr val="dk1"/>
                          </a:solidFill>
                          <a:effectLst/>
                          <a:latin typeface="+mn-lt"/>
                          <a:ea typeface="+mn-ea"/>
                          <a:cs typeface="+mn-cs"/>
                        </a:rPr>
                        <a:t>Il </a:t>
                      </a:r>
                      <a:r>
                        <a:rPr lang="it-IT" sz="1800" b="0" i="0" kern="1200" dirty="0">
                          <a:solidFill>
                            <a:schemeClr val="dk1"/>
                          </a:solidFill>
                          <a:effectLst/>
                          <a:latin typeface="+mn-lt"/>
                          <a:ea typeface="+mn-ea"/>
                          <a:cs typeface="+mn-cs"/>
                        </a:rPr>
                        <a:t>subappalto è il contratto con il quale l'appaltatore affida a terzi l'esecuzione di parte delle prestazioni o lavorazioni oggetto del contratto di appalto, </a:t>
                      </a:r>
                      <a:r>
                        <a:rPr lang="it-IT" sz="1800" b="1" i="0" kern="1200" dirty="0">
                          <a:solidFill>
                            <a:schemeClr val="dk1"/>
                          </a:solidFill>
                          <a:effectLst/>
                          <a:latin typeface="+mn-lt"/>
                          <a:ea typeface="+mn-ea"/>
                          <a:cs typeface="+mn-cs"/>
                        </a:rPr>
                        <a:t>con organizzazione di mezzi e rischi a carico del subappaltatore</a:t>
                      </a:r>
                      <a:r>
                        <a:rPr lang="it-IT" sz="1800" b="0" i="0" kern="1200" dirty="0">
                          <a:solidFill>
                            <a:schemeClr val="dk1"/>
                          </a:solidFill>
                          <a:effectLst/>
                          <a:latin typeface="+mn-lt"/>
                          <a:ea typeface="+mn-ea"/>
                          <a:cs typeface="+mn-cs"/>
                        </a:rPr>
                        <a:t>. Costituisce, comunque, subappalto di lavori qualsiasi contratto stipulato dall'appaltatore con terzi avente ad oggetto attività ovunque espletate che richiedono l'impiego di manodopera, quali le forniture con posa in opera e i noli a caldo, se singolarmente di importo superiore al 2 per cento dell'importo delle prestazioni affidate o di importo superiore a 100.000 euro e qualora l'incidenza del costo della manodopera e del personale sia superiore al 50 per cento dell'importo del contratto da affidare. </a:t>
                      </a:r>
                      <a:r>
                        <a:rPr lang="it-IT" sz="1800" b="1" i="0" kern="1200" dirty="0">
                          <a:solidFill>
                            <a:schemeClr val="dk1"/>
                          </a:solidFill>
                          <a:effectLst/>
                          <a:latin typeface="+mn-lt"/>
                          <a:ea typeface="+mn-ea"/>
                          <a:cs typeface="+mn-cs"/>
                        </a:rPr>
                        <a:t>Nel rispetto dei principi di cui agli articoli 1, 2 e 3</a:t>
                      </a:r>
                      <a:r>
                        <a:rPr lang="it-IT" sz="1800" b="0" i="0" kern="1200" dirty="0">
                          <a:solidFill>
                            <a:schemeClr val="dk1"/>
                          </a:solidFill>
                          <a:effectLst/>
                          <a:latin typeface="+mn-lt"/>
                          <a:ea typeface="+mn-ea"/>
                          <a:cs typeface="+mn-cs"/>
                        </a:rPr>
                        <a:t>, previa adeguata motivazione nella decisione di contrarre, le stazioni appaltanti, eventualmente avvalendosi del parere delle Prefetture competenti, indicano nei documenti di gara le prestazioni o lavorazioni oggetto del contratto da eseguire a cura dell'aggiudicatario in ragione delle specifiche caratteristiche dell'appalto, ivi comprese quelle di cui all'articolo 104, comma 11, in ragione dell'esigenza di rafforzare, tenuto conto della natura o della complessità delle prestazioni o delle lavorazioni da effettuare, il controllo delle attività di cantiere e più in generale dei luoghi di lavoro o di garantire una più intensa tutela delle condizioni di lavoro e della salute e sicurezza dei lavoratori ovvero di prevenire il rischio di infiltrazioni criminali. (…)</a:t>
                      </a:r>
                    </a:p>
                  </a:txBody>
                  <a:tcPr/>
                </a:tc>
                <a:extLst>
                  <a:ext uri="{0D108BD9-81ED-4DB2-BD59-A6C34878D82A}">
                    <a16:rowId xmlns="" xmlns:a16="http://schemas.microsoft.com/office/drawing/2014/main" val="321465533"/>
                  </a:ext>
                </a:extLst>
              </a:tr>
            </a:tbl>
          </a:graphicData>
        </a:graphic>
      </p:graphicFrame>
      <p:pic>
        <p:nvPicPr>
          <p:cNvPr id="5" name="Immagine 4">
            <a:extLst>
              <a:ext uri="{FF2B5EF4-FFF2-40B4-BE49-F238E27FC236}">
                <a16:creationId xmlns="" xmlns:a16="http://schemas.microsoft.com/office/drawing/2014/main" id="{5628D933-4562-EC48-7FB7-B213937962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35070828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0" y="830510"/>
            <a:ext cx="12191999" cy="5092117"/>
          </a:xfrm>
        </p:spPr>
        <p:txBody>
          <a:bodyPr>
            <a:normAutofit/>
          </a:bodyPr>
          <a:lstStyle/>
          <a:p>
            <a:pPr algn="ctr"/>
            <a:r>
              <a:rPr lang="it-IT" sz="2400" dirty="0">
                <a:solidFill>
                  <a:srgbClr val="C00000"/>
                </a:solidFill>
                <a:latin typeface="+mj-lt"/>
                <a:ea typeface="+mj-ea"/>
                <a:cs typeface="+mj-cs"/>
              </a:rPr>
              <a:t>La norma, conferme e novità</a:t>
            </a:r>
          </a:p>
          <a:p>
            <a:pPr algn="ctr"/>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p:txBody>
      </p:sp>
      <p:graphicFrame>
        <p:nvGraphicFramePr>
          <p:cNvPr id="4" name="Tabella 4">
            <a:extLst>
              <a:ext uri="{FF2B5EF4-FFF2-40B4-BE49-F238E27FC236}">
                <a16:creationId xmlns="" xmlns:a16="http://schemas.microsoft.com/office/drawing/2014/main" id="{2669ED04-81B3-D6BE-0D52-EFEF303E5BE2}"/>
              </a:ext>
            </a:extLst>
          </p:cNvPr>
          <p:cNvGraphicFramePr>
            <a:graphicFrameLocks noGrp="1"/>
          </p:cNvGraphicFramePr>
          <p:nvPr>
            <p:extLst>
              <p:ext uri="{D42A27DB-BD31-4B8C-83A1-F6EECF244321}">
                <p14:modId xmlns:p14="http://schemas.microsoft.com/office/powerpoint/2010/main" val="3401815156"/>
              </p:ext>
            </p:extLst>
          </p:nvPr>
        </p:nvGraphicFramePr>
        <p:xfrm>
          <a:off x="0" y="1300297"/>
          <a:ext cx="12191999" cy="4588699"/>
        </p:xfrm>
        <a:graphic>
          <a:graphicData uri="http://schemas.openxmlformats.org/drawingml/2006/table">
            <a:tbl>
              <a:tblPr firstRow="1" bandRow="1">
                <a:tableStyleId>{5C22544A-7EE6-4342-B048-85BDC9FD1C3A}</a:tableStyleId>
              </a:tblPr>
              <a:tblGrid>
                <a:gridCol w="12191999">
                  <a:extLst>
                    <a:ext uri="{9D8B030D-6E8A-4147-A177-3AD203B41FA5}">
                      <a16:colId xmlns="" xmlns:a16="http://schemas.microsoft.com/office/drawing/2014/main" val="3193958070"/>
                    </a:ext>
                  </a:extLst>
                </a:gridCol>
              </a:tblGrid>
              <a:tr h="382459">
                <a:tc>
                  <a:txBody>
                    <a:bodyPr/>
                    <a:lstStyle/>
                    <a:p>
                      <a:r>
                        <a:rPr lang="it-IT" dirty="0"/>
                        <a:t>art. 119 d.lgs. n. 50/2016</a:t>
                      </a:r>
                    </a:p>
                  </a:txBody>
                  <a:tcPr/>
                </a:tc>
                <a:extLst>
                  <a:ext uri="{0D108BD9-81ED-4DB2-BD59-A6C34878D82A}">
                    <a16:rowId xmlns="" xmlns:a16="http://schemas.microsoft.com/office/drawing/2014/main" val="541989628"/>
                  </a:ext>
                </a:extLst>
              </a:tr>
              <a:tr h="3937868">
                <a:tc>
                  <a:txBody>
                    <a:bodyPr/>
                    <a:lstStyle/>
                    <a:p>
                      <a:endParaRPr lang="it-IT" dirty="0"/>
                    </a:p>
                    <a:p>
                      <a:pPr algn="just"/>
                      <a:r>
                        <a:rPr lang="it-IT" sz="1800" b="0" i="0" kern="1200" dirty="0">
                          <a:solidFill>
                            <a:schemeClr val="dk1"/>
                          </a:solidFill>
                          <a:effectLst/>
                          <a:latin typeface="+mn-lt"/>
                          <a:ea typeface="+mn-ea"/>
                          <a:cs typeface="+mn-cs"/>
                        </a:rPr>
                        <a:t>2. </a:t>
                      </a:r>
                      <a:r>
                        <a:rPr lang="it-IT" sz="1800" b="0" i="0" kern="1200" dirty="0" smtClean="0">
                          <a:solidFill>
                            <a:schemeClr val="dk1"/>
                          </a:solidFill>
                          <a:effectLst/>
                          <a:latin typeface="+mn-lt"/>
                          <a:ea typeface="+mn-ea"/>
                          <a:cs typeface="+mn-cs"/>
                        </a:rPr>
                        <a:t>(…) </a:t>
                      </a:r>
                      <a:r>
                        <a:rPr lang="it-IT" sz="1800" b="0" i="0" kern="1200" dirty="0">
                          <a:solidFill>
                            <a:schemeClr val="dk1"/>
                          </a:solidFill>
                          <a:effectLst/>
                          <a:latin typeface="+mn-lt"/>
                          <a:ea typeface="+mn-ea"/>
                          <a:cs typeface="+mn-cs"/>
                        </a:rPr>
                        <a:t>L'affidatario </a:t>
                      </a:r>
                      <a:r>
                        <a:rPr lang="it-IT" sz="1800" b="1" i="0" kern="1200" dirty="0">
                          <a:solidFill>
                            <a:schemeClr val="dk1"/>
                          </a:solidFill>
                          <a:effectLst/>
                          <a:latin typeface="+mn-lt"/>
                          <a:ea typeface="+mn-ea"/>
                          <a:cs typeface="+mn-cs"/>
                        </a:rPr>
                        <a:t>comunica alla stazione appaltante</a:t>
                      </a:r>
                      <a:r>
                        <a:rPr lang="it-IT" sz="1800" b="0" i="0" kern="1200" dirty="0">
                          <a:solidFill>
                            <a:schemeClr val="dk1"/>
                          </a:solidFill>
                          <a:effectLst/>
                          <a:latin typeface="+mn-lt"/>
                          <a:ea typeface="+mn-ea"/>
                          <a:cs typeface="+mn-cs"/>
                        </a:rPr>
                        <a:t>, prima dell'inizio della prestazione, per tutti i sub-contratti che non sono subappalti, stipulati per l'esecuzione dell'appalto, il nome del sub-contraente, l'importo del sub-contratto, l'oggetto del lavoro, servizio o fornitura affidati. Sono, altresì, comunicate alla stazione appaltante eventuali modifiche a tali informazioni avvenute nel corso del sub-contratto. E' altresì fatto obbligo di acquisire autorizzazione integrativa qualora l'oggetto del subappalto subisca variazioni e l'importo dello stesso sia incrementato.</a:t>
                      </a:r>
                    </a:p>
                    <a:p>
                      <a:pPr algn="just"/>
                      <a:r>
                        <a:rPr lang="it-IT" sz="1800" b="0" i="0" kern="1200" dirty="0">
                          <a:solidFill>
                            <a:schemeClr val="dk1"/>
                          </a:solidFill>
                          <a:effectLst/>
                          <a:latin typeface="+mn-lt"/>
                          <a:ea typeface="+mn-ea"/>
                          <a:cs typeface="+mn-cs"/>
                        </a:rPr>
                        <a:t>3. Non si configurano come attività affidate in subappalto, per la loro specificità, le seguenti categorie di forniture o servizi:</a:t>
                      </a:r>
                      <a:br>
                        <a:rPr lang="it-IT" sz="1800" b="0" i="0" kern="1200" dirty="0">
                          <a:solidFill>
                            <a:schemeClr val="dk1"/>
                          </a:solidFill>
                          <a:effectLst/>
                          <a:latin typeface="+mn-lt"/>
                          <a:ea typeface="+mn-ea"/>
                          <a:cs typeface="+mn-cs"/>
                        </a:rPr>
                      </a:br>
                      <a:r>
                        <a:rPr lang="it-IT" sz="1800" b="0" i="0" kern="1200" dirty="0">
                          <a:solidFill>
                            <a:schemeClr val="dk1"/>
                          </a:solidFill>
                          <a:effectLst/>
                          <a:latin typeface="+mn-lt"/>
                          <a:ea typeface="+mn-ea"/>
                          <a:cs typeface="+mn-cs"/>
                        </a:rPr>
                        <a:t>a) l'affidamento di </a:t>
                      </a:r>
                      <a:r>
                        <a:rPr lang="it-IT" sz="1800" b="1" i="0" kern="1200" dirty="0">
                          <a:solidFill>
                            <a:schemeClr val="dk1"/>
                          </a:solidFill>
                          <a:effectLst/>
                          <a:latin typeface="+mn-lt"/>
                          <a:ea typeface="+mn-ea"/>
                          <a:cs typeface="+mn-cs"/>
                        </a:rPr>
                        <a:t>attività secondarie, accessorie o sussidiarie </a:t>
                      </a:r>
                      <a:r>
                        <a:rPr lang="it-IT" sz="1800" b="0" i="0" kern="1200" dirty="0">
                          <a:solidFill>
                            <a:schemeClr val="dk1"/>
                          </a:solidFill>
                          <a:effectLst/>
                          <a:latin typeface="+mn-lt"/>
                          <a:ea typeface="+mn-ea"/>
                          <a:cs typeface="+mn-cs"/>
                        </a:rPr>
                        <a:t>a lavoratori autonomi, per le quali occorre effettuare comunicazione alla stazione appaltante;</a:t>
                      </a:r>
                    </a:p>
                    <a:p>
                      <a:pPr algn="just"/>
                      <a:r>
                        <a:rPr lang="it-IT" sz="1800" b="0" i="0" kern="1200" dirty="0">
                          <a:solidFill>
                            <a:schemeClr val="dk1"/>
                          </a:solidFill>
                          <a:effectLst/>
                          <a:latin typeface="+mn-lt"/>
                          <a:ea typeface="+mn-ea"/>
                          <a:cs typeface="+mn-cs"/>
                        </a:rPr>
                        <a:t>b)  la subfornitura a catalogo di prodotti informatici;</a:t>
                      </a:r>
                    </a:p>
                    <a:p>
                      <a:pPr algn="just"/>
                      <a:r>
                        <a:rPr lang="it-IT" sz="1800" b="0" i="0" kern="1200" dirty="0">
                          <a:solidFill>
                            <a:schemeClr val="dk1"/>
                          </a:solidFill>
                          <a:effectLst/>
                          <a:latin typeface="+mn-lt"/>
                          <a:ea typeface="+mn-ea"/>
                          <a:cs typeface="+mn-cs"/>
                        </a:rPr>
                        <a:t>(…) d)  le prestazioni secondarie, accessorie o sussidiarie rese in favore dei soggetti affidatari in forza di </a:t>
                      </a:r>
                      <a:r>
                        <a:rPr lang="it-IT" sz="1800" b="1" i="0" kern="1200" dirty="0">
                          <a:solidFill>
                            <a:schemeClr val="dk1"/>
                          </a:solidFill>
                          <a:effectLst/>
                          <a:latin typeface="+mn-lt"/>
                          <a:ea typeface="+mn-ea"/>
                          <a:cs typeface="+mn-cs"/>
                        </a:rPr>
                        <a:t>contratti continuativi di cooperazione, servizio o fornitura </a:t>
                      </a:r>
                      <a:r>
                        <a:rPr lang="it-IT" sz="1800" b="0" i="0" kern="1200" dirty="0">
                          <a:solidFill>
                            <a:schemeClr val="dk1"/>
                          </a:solidFill>
                          <a:effectLst/>
                          <a:latin typeface="+mn-lt"/>
                          <a:ea typeface="+mn-ea"/>
                          <a:cs typeface="+mn-cs"/>
                        </a:rPr>
                        <a:t>sottoscritti in epoca anteriore alla indizione della procedura finalizzata alla aggiudicazione dell'appalto. I relativi contratti sono trasmessi alla stazione appaltante prima o contestualmente alla sottoscrizione del contratto di appalto.</a:t>
                      </a:r>
                    </a:p>
                    <a:p>
                      <a:endParaRPr lang="it-IT" dirty="0"/>
                    </a:p>
                  </a:txBody>
                  <a:tcPr/>
                </a:tc>
                <a:extLst>
                  <a:ext uri="{0D108BD9-81ED-4DB2-BD59-A6C34878D82A}">
                    <a16:rowId xmlns="" xmlns:a16="http://schemas.microsoft.com/office/drawing/2014/main" val="321465533"/>
                  </a:ext>
                </a:extLst>
              </a:tr>
            </a:tbl>
          </a:graphicData>
        </a:graphic>
      </p:graphicFrame>
      <p:pic>
        <p:nvPicPr>
          <p:cNvPr id="5" name="Immagine 4">
            <a:extLst>
              <a:ext uri="{FF2B5EF4-FFF2-40B4-BE49-F238E27FC236}">
                <a16:creationId xmlns="" xmlns:a16="http://schemas.microsoft.com/office/drawing/2014/main" id="{5628D933-4562-EC48-7FB7-B213937962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4294034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1602297"/>
            <a:ext cx="8825658" cy="4036503"/>
          </a:xfrm>
        </p:spPr>
        <p:txBody>
          <a:bodyPr>
            <a:normAutofit/>
          </a:bodyPr>
          <a:lstStyle/>
          <a:p>
            <a:pPr algn="ctr"/>
            <a:endParaRPr lang="it-IT" sz="3200" dirty="0">
              <a:solidFill>
                <a:schemeClr val="bg2"/>
              </a:solidFill>
              <a:latin typeface="+mj-lt"/>
              <a:ea typeface="+mj-ea"/>
              <a:cs typeface="+mj-cs"/>
            </a:endParaRPr>
          </a:p>
          <a:p>
            <a:pPr algn="ctr"/>
            <a:endParaRPr lang="it-IT" sz="3200" b="1" dirty="0">
              <a:solidFill>
                <a:schemeClr val="bg2"/>
              </a:solidFill>
              <a:latin typeface="+mj-lt"/>
              <a:ea typeface="+mj-ea"/>
              <a:cs typeface="+mj-cs"/>
            </a:endParaRPr>
          </a:p>
          <a:p>
            <a:pPr algn="ctr"/>
            <a:r>
              <a:rPr lang="it-IT" sz="3200" b="1" dirty="0">
                <a:latin typeface="Book Antiqua" panose="02040602050305030304" pitchFamily="18" charset="0"/>
                <a:ea typeface="+mj-ea"/>
                <a:cs typeface="+mj-cs"/>
              </a:rPr>
              <a:t>►</a:t>
            </a:r>
            <a:r>
              <a:rPr lang="it-IT" sz="3200" b="1" dirty="0">
                <a:latin typeface="+mj-lt"/>
                <a:ea typeface="+mj-ea"/>
                <a:cs typeface="+mj-cs"/>
              </a:rPr>
              <a:t>I CONSORZI STABILI</a:t>
            </a:r>
          </a:p>
        </p:txBody>
      </p:sp>
      <p:pic>
        <p:nvPicPr>
          <p:cNvPr id="4" name="Immagine 3">
            <a:extLst>
              <a:ext uri="{FF2B5EF4-FFF2-40B4-BE49-F238E27FC236}">
                <a16:creationId xmlns="" xmlns:a16="http://schemas.microsoft.com/office/drawing/2014/main" id="{CC8012C2-409A-894A-2FCF-F9CFB79370D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5772484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0" y="830510"/>
            <a:ext cx="12191999" cy="5092117"/>
          </a:xfrm>
        </p:spPr>
        <p:txBody>
          <a:bodyPr>
            <a:normAutofit/>
          </a:bodyPr>
          <a:lstStyle/>
          <a:p>
            <a:pPr algn="ctr"/>
            <a:r>
              <a:rPr lang="it-IT" sz="2400" dirty="0">
                <a:solidFill>
                  <a:srgbClr val="C00000"/>
                </a:solidFill>
                <a:latin typeface="+mj-lt"/>
                <a:ea typeface="+mj-ea"/>
                <a:cs typeface="+mj-cs"/>
              </a:rPr>
              <a:t>La norma, conferme e novità</a:t>
            </a:r>
          </a:p>
          <a:p>
            <a:pPr algn="ctr"/>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p:txBody>
      </p:sp>
      <p:graphicFrame>
        <p:nvGraphicFramePr>
          <p:cNvPr id="4" name="Tabella 4">
            <a:extLst>
              <a:ext uri="{FF2B5EF4-FFF2-40B4-BE49-F238E27FC236}">
                <a16:creationId xmlns="" xmlns:a16="http://schemas.microsoft.com/office/drawing/2014/main" id="{2669ED04-81B3-D6BE-0D52-EFEF303E5BE2}"/>
              </a:ext>
            </a:extLst>
          </p:cNvPr>
          <p:cNvGraphicFramePr>
            <a:graphicFrameLocks noGrp="1"/>
          </p:cNvGraphicFramePr>
          <p:nvPr>
            <p:extLst>
              <p:ext uri="{D42A27DB-BD31-4B8C-83A1-F6EECF244321}">
                <p14:modId xmlns:p14="http://schemas.microsoft.com/office/powerpoint/2010/main" val="1339705648"/>
              </p:ext>
            </p:extLst>
          </p:nvPr>
        </p:nvGraphicFramePr>
        <p:xfrm>
          <a:off x="0" y="1300297"/>
          <a:ext cx="12191999" cy="4320327"/>
        </p:xfrm>
        <a:graphic>
          <a:graphicData uri="http://schemas.openxmlformats.org/drawingml/2006/table">
            <a:tbl>
              <a:tblPr firstRow="1" bandRow="1">
                <a:tableStyleId>{5C22544A-7EE6-4342-B048-85BDC9FD1C3A}</a:tableStyleId>
              </a:tblPr>
              <a:tblGrid>
                <a:gridCol w="12191999">
                  <a:extLst>
                    <a:ext uri="{9D8B030D-6E8A-4147-A177-3AD203B41FA5}">
                      <a16:colId xmlns="" xmlns:a16="http://schemas.microsoft.com/office/drawing/2014/main" val="3193958070"/>
                    </a:ext>
                  </a:extLst>
                </a:gridCol>
              </a:tblGrid>
              <a:tr h="382459">
                <a:tc>
                  <a:txBody>
                    <a:bodyPr/>
                    <a:lstStyle/>
                    <a:p>
                      <a:r>
                        <a:rPr lang="it-IT" dirty="0"/>
                        <a:t>art. 119 d.lgs. n. 50/2016</a:t>
                      </a:r>
                    </a:p>
                  </a:txBody>
                  <a:tcPr/>
                </a:tc>
                <a:extLst>
                  <a:ext uri="{0D108BD9-81ED-4DB2-BD59-A6C34878D82A}">
                    <a16:rowId xmlns="" xmlns:a16="http://schemas.microsoft.com/office/drawing/2014/main" val="541989628"/>
                  </a:ext>
                </a:extLst>
              </a:tr>
              <a:tr h="3937868">
                <a:tc>
                  <a:txBody>
                    <a:bodyPr/>
                    <a:lstStyle/>
                    <a:p>
                      <a:endParaRPr lang="it-IT" dirty="0"/>
                    </a:p>
                    <a:p>
                      <a:pPr algn="just"/>
                      <a:r>
                        <a:rPr lang="it-IT" sz="1800" b="0" i="0" kern="1200" dirty="0">
                          <a:solidFill>
                            <a:schemeClr val="dk1"/>
                          </a:solidFill>
                          <a:effectLst/>
                          <a:latin typeface="+mn-lt"/>
                          <a:ea typeface="+mn-ea"/>
                          <a:cs typeface="+mn-cs"/>
                        </a:rPr>
                        <a:t>4. I soggetti affidatari dei contratti di cui al codice possono affidare in subappalto le opere o i lavori, i servizi o le forniture compresi nel contratto, previa autorizzazione della stazione appaltante a condizione che:</a:t>
                      </a:r>
                    </a:p>
                    <a:p>
                      <a:pPr algn="just"/>
                      <a:r>
                        <a:rPr lang="it-IT" sz="1800" b="0" i="0" kern="1200" dirty="0">
                          <a:solidFill>
                            <a:schemeClr val="dk1"/>
                          </a:solidFill>
                          <a:effectLst/>
                          <a:latin typeface="+mn-lt"/>
                          <a:ea typeface="+mn-ea"/>
                          <a:cs typeface="+mn-cs"/>
                        </a:rPr>
                        <a:t>a)  il </a:t>
                      </a:r>
                      <a:r>
                        <a:rPr lang="it-IT" sz="1800" b="1" i="0" kern="1200" dirty="0">
                          <a:solidFill>
                            <a:schemeClr val="dk1"/>
                          </a:solidFill>
                          <a:effectLst/>
                          <a:latin typeface="+mn-lt"/>
                          <a:ea typeface="+mn-ea"/>
                          <a:cs typeface="+mn-cs"/>
                        </a:rPr>
                        <a:t>subappaltatore sia qualificato </a:t>
                      </a:r>
                      <a:r>
                        <a:rPr lang="it-IT" sz="1800" b="0" i="0" kern="1200" dirty="0">
                          <a:solidFill>
                            <a:schemeClr val="dk1"/>
                          </a:solidFill>
                          <a:effectLst/>
                          <a:latin typeface="+mn-lt"/>
                          <a:ea typeface="+mn-ea"/>
                          <a:cs typeface="+mn-cs"/>
                        </a:rPr>
                        <a:t>per le lavorazioni o le prestazioni da eseguire;</a:t>
                      </a:r>
                    </a:p>
                    <a:p>
                      <a:pPr algn="just"/>
                      <a:r>
                        <a:rPr lang="it-IT" sz="1800" b="0" i="0" kern="1200" dirty="0">
                          <a:solidFill>
                            <a:schemeClr val="dk1"/>
                          </a:solidFill>
                          <a:effectLst/>
                          <a:latin typeface="+mn-lt"/>
                          <a:ea typeface="+mn-ea"/>
                          <a:cs typeface="+mn-cs"/>
                        </a:rPr>
                        <a:t>b)  </a:t>
                      </a:r>
                      <a:r>
                        <a:rPr lang="it-IT" sz="1800" b="1" i="0" kern="1200" dirty="0">
                          <a:solidFill>
                            <a:schemeClr val="dk1"/>
                          </a:solidFill>
                          <a:effectLst/>
                          <a:latin typeface="+mn-lt"/>
                          <a:ea typeface="+mn-ea"/>
                          <a:cs typeface="+mn-cs"/>
                        </a:rPr>
                        <a:t>non sussistano a suo carico le cause di esclusione </a:t>
                      </a:r>
                      <a:r>
                        <a:rPr lang="it-IT" sz="1800" b="0" i="0" kern="1200" dirty="0">
                          <a:solidFill>
                            <a:schemeClr val="dk1"/>
                          </a:solidFill>
                          <a:effectLst/>
                          <a:latin typeface="+mn-lt"/>
                          <a:ea typeface="+mn-ea"/>
                          <a:cs typeface="+mn-cs"/>
                        </a:rPr>
                        <a:t>di cui al Capo II del Titolo IV della Parte V del presente Libro;</a:t>
                      </a:r>
                    </a:p>
                    <a:p>
                      <a:pPr algn="just"/>
                      <a:r>
                        <a:rPr lang="it-IT" sz="1800" b="0" i="0" kern="1200" dirty="0">
                          <a:solidFill>
                            <a:schemeClr val="dk1"/>
                          </a:solidFill>
                          <a:effectLst/>
                          <a:latin typeface="+mn-lt"/>
                          <a:ea typeface="+mn-ea"/>
                          <a:cs typeface="+mn-cs"/>
                        </a:rPr>
                        <a:t>c)  </a:t>
                      </a:r>
                      <a:r>
                        <a:rPr lang="it-IT" sz="1800" b="1" i="0" kern="1200" dirty="0">
                          <a:solidFill>
                            <a:schemeClr val="dk1"/>
                          </a:solidFill>
                          <a:effectLst/>
                          <a:latin typeface="+mn-lt"/>
                          <a:ea typeface="+mn-ea"/>
                          <a:cs typeface="+mn-cs"/>
                        </a:rPr>
                        <a:t>all'atto dell'offerta siano stati indicati i lavori o le parti di opere ovvero i servizi e le forniture </a:t>
                      </a:r>
                      <a:r>
                        <a:rPr lang="it-IT" sz="1800" b="0" i="0" kern="1200" dirty="0">
                          <a:solidFill>
                            <a:schemeClr val="dk1"/>
                          </a:solidFill>
                          <a:effectLst/>
                          <a:latin typeface="+mn-lt"/>
                          <a:ea typeface="+mn-ea"/>
                          <a:cs typeface="+mn-cs"/>
                        </a:rPr>
                        <a:t>o parti di servizi e forniture che si intende subappaltare.</a:t>
                      </a:r>
                    </a:p>
                    <a:p>
                      <a:pPr algn="just"/>
                      <a:r>
                        <a:rPr lang="it-IT" sz="1800" b="0" i="0" kern="1200" dirty="0">
                          <a:solidFill>
                            <a:schemeClr val="dk1"/>
                          </a:solidFill>
                          <a:effectLst/>
                          <a:latin typeface="+mn-lt"/>
                          <a:ea typeface="+mn-ea"/>
                          <a:cs typeface="+mn-cs"/>
                        </a:rPr>
                        <a:t>5. L'affidatario trasmette il contratto di subappalto alla stazione appaltante </a:t>
                      </a:r>
                      <a:r>
                        <a:rPr lang="it-IT" sz="1800" b="1" i="0" kern="1200" dirty="0">
                          <a:solidFill>
                            <a:schemeClr val="dk1"/>
                          </a:solidFill>
                          <a:effectLst/>
                          <a:latin typeface="+mn-lt"/>
                          <a:ea typeface="+mn-ea"/>
                          <a:cs typeface="+mn-cs"/>
                        </a:rPr>
                        <a:t>almeno venti giorni prima </a:t>
                      </a:r>
                      <a:r>
                        <a:rPr lang="it-IT" sz="1800" b="0" i="0" kern="1200" dirty="0">
                          <a:solidFill>
                            <a:schemeClr val="dk1"/>
                          </a:solidFill>
                          <a:effectLst/>
                          <a:latin typeface="+mn-lt"/>
                          <a:ea typeface="+mn-ea"/>
                          <a:cs typeface="+mn-cs"/>
                        </a:rPr>
                        <a:t>della data di effettivo inizio dell'esecuzione delle relative prestazioni. Contestualmente trasmette la dichiarazione del subappaltatore attestante l'assenza delle cause di esclusione di cui al Capo II del Titolo IV della Parte V del presente Libro e il possesso dei requisiti di cui agli articoli 100 e 103. La stazione appaltante verifica la dichiarazione tramite la Banca dati nazionale di cui all'articolo 23. Il contratto di subappalto, corredato della documentazione tecnica, amministrativa e grafica direttamente derivata dagli atti del contratto affidato, indica puntualmente l'ambito operativo del subappalto sia in termini prestazionali che economici.</a:t>
                      </a:r>
                    </a:p>
                  </a:txBody>
                  <a:tcPr/>
                </a:tc>
                <a:extLst>
                  <a:ext uri="{0D108BD9-81ED-4DB2-BD59-A6C34878D82A}">
                    <a16:rowId xmlns="" xmlns:a16="http://schemas.microsoft.com/office/drawing/2014/main" val="321465533"/>
                  </a:ext>
                </a:extLst>
              </a:tr>
            </a:tbl>
          </a:graphicData>
        </a:graphic>
      </p:graphicFrame>
      <p:pic>
        <p:nvPicPr>
          <p:cNvPr id="5" name="Immagine 4">
            <a:extLst>
              <a:ext uri="{FF2B5EF4-FFF2-40B4-BE49-F238E27FC236}">
                <a16:creationId xmlns="" xmlns:a16="http://schemas.microsoft.com/office/drawing/2014/main" id="{5628D933-4562-EC48-7FB7-B213937962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1802259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0" y="830510"/>
            <a:ext cx="12191999" cy="5092117"/>
          </a:xfrm>
        </p:spPr>
        <p:txBody>
          <a:bodyPr>
            <a:normAutofit/>
          </a:bodyPr>
          <a:lstStyle/>
          <a:p>
            <a:pPr algn="ctr"/>
            <a:r>
              <a:rPr lang="it-IT" sz="2400" dirty="0">
                <a:solidFill>
                  <a:srgbClr val="C00000"/>
                </a:solidFill>
                <a:latin typeface="+mj-lt"/>
                <a:ea typeface="+mj-ea"/>
                <a:cs typeface="+mj-cs"/>
              </a:rPr>
              <a:t>La norma, conferme e novità</a:t>
            </a:r>
          </a:p>
          <a:p>
            <a:pPr algn="ctr"/>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p:txBody>
      </p:sp>
      <p:graphicFrame>
        <p:nvGraphicFramePr>
          <p:cNvPr id="4" name="Tabella 4">
            <a:extLst>
              <a:ext uri="{FF2B5EF4-FFF2-40B4-BE49-F238E27FC236}">
                <a16:creationId xmlns="" xmlns:a16="http://schemas.microsoft.com/office/drawing/2014/main" id="{2669ED04-81B3-D6BE-0D52-EFEF303E5BE2}"/>
              </a:ext>
            </a:extLst>
          </p:cNvPr>
          <p:cNvGraphicFramePr>
            <a:graphicFrameLocks noGrp="1"/>
          </p:cNvGraphicFramePr>
          <p:nvPr>
            <p:extLst>
              <p:ext uri="{D42A27DB-BD31-4B8C-83A1-F6EECF244321}">
                <p14:modId xmlns:p14="http://schemas.microsoft.com/office/powerpoint/2010/main" val="1363342166"/>
              </p:ext>
            </p:extLst>
          </p:nvPr>
        </p:nvGraphicFramePr>
        <p:xfrm>
          <a:off x="0" y="1300297"/>
          <a:ext cx="12191999" cy="4320327"/>
        </p:xfrm>
        <a:graphic>
          <a:graphicData uri="http://schemas.openxmlformats.org/drawingml/2006/table">
            <a:tbl>
              <a:tblPr firstRow="1" bandRow="1">
                <a:tableStyleId>{5C22544A-7EE6-4342-B048-85BDC9FD1C3A}</a:tableStyleId>
              </a:tblPr>
              <a:tblGrid>
                <a:gridCol w="12191999">
                  <a:extLst>
                    <a:ext uri="{9D8B030D-6E8A-4147-A177-3AD203B41FA5}">
                      <a16:colId xmlns="" xmlns:a16="http://schemas.microsoft.com/office/drawing/2014/main" val="3193958070"/>
                    </a:ext>
                  </a:extLst>
                </a:gridCol>
              </a:tblGrid>
              <a:tr h="382459">
                <a:tc>
                  <a:txBody>
                    <a:bodyPr/>
                    <a:lstStyle/>
                    <a:p>
                      <a:r>
                        <a:rPr lang="it-IT" dirty="0"/>
                        <a:t>art. 119 d.lgs. n. 50/2016</a:t>
                      </a:r>
                    </a:p>
                  </a:txBody>
                  <a:tcPr/>
                </a:tc>
                <a:extLst>
                  <a:ext uri="{0D108BD9-81ED-4DB2-BD59-A6C34878D82A}">
                    <a16:rowId xmlns="" xmlns:a16="http://schemas.microsoft.com/office/drawing/2014/main" val="541989628"/>
                  </a:ext>
                </a:extLst>
              </a:tr>
              <a:tr h="3937868">
                <a:tc>
                  <a:txBody>
                    <a:bodyPr/>
                    <a:lstStyle/>
                    <a:p>
                      <a:endParaRPr lang="it-IT" dirty="0"/>
                    </a:p>
                    <a:p>
                      <a:pPr algn="just"/>
                      <a:r>
                        <a:rPr lang="it-IT" sz="1800" b="0" i="0" kern="1200" dirty="0">
                          <a:solidFill>
                            <a:schemeClr val="dk1"/>
                          </a:solidFill>
                          <a:effectLst/>
                          <a:latin typeface="+mn-lt"/>
                          <a:ea typeface="+mn-ea"/>
                          <a:cs typeface="+mn-cs"/>
                        </a:rPr>
                        <a:t>6. Il contraente principale e il subappaltatore sono </a:t>
                      </a:r>
                      <a:r>
                        <a:rPr lang="it-IT" sz="1800" b="1" i="0" kern="1200" dirty="0">
                          <a:solidFill>
                            <a:schemeClr val="dk1"/>
                          </a:solidFill>
                          <a:effectLst/>
                          <a:latin typeface="+mn-lt"/>
                          <a:ea typeface="+mn-ea"/>
                          <a:cs typeface="+mn-cs"/>
                        </a:rPr>
                        <a:t>responsabili in solido </a:t>
                      </a:r>
                      <a:r>
                        <a:rPr lang="it-IT" sz="1800" b="0" i="0" kern="1200" dirty="0">
                          <a:solidFill>
                            <a:schemeClr val="dk1"/>
                          </a:solidFill>
                          <a:effectLst/>
                          <a:latin typeface="+mn-lt"/>
                          <a:ea typeface="+mn-ea"/>
                          <a:cs typeface="+mn-cs"/>
                        </a:rPr>
                        <a:t>nei confronti della stazione appaltante per le prestazioni oggetto del contratto di subappalto. L'aggiudicatario è responsabile in solido con il subappaltatore per gli obblighi retributivi e contributivi, ai sensi dell’articolo 29 del decreto legislativo 10 settembre 2003, n. 276. Nelle ipotesi di cui al comma 11, lettere a) e c), l'appaltatore è liberato dalla responsabilità solidale di cui al secondo periodo del presente comma.</a:t>
                      </a:r>
                    </a:p>
                    <a:p>
                      <a:pPr algn="just"/>
                      <a:r>
                        <a:rPr lang="it-IT" sz="1800" b="0" i="0" kern="1200" dirty="0">
                          <a:solidFill>
                            <a:schemeClr val="dk1"/>
                          </a:solidFill>
                          <a:effectLst/>
                          <a:latin typeface="+mn-lt"/>
                          <a:ea typeface="+mn-ea"/>
                          <a:cs typeface="+mn-cs"/>
                        </a:rPr>
                        <a:t>7. L'affidatario è tenuto ad </a:t>
                      </a:r>
                      <a:r>
                        <a:rPr lang="it-IT" sz="1800" b="1" i="0" kern="1200" dirty="0">
                          <a:solidFill>
                            <a:schemeClr val="dk1"/>
                          </a:solidFill>
                          <a:effectLst/>
                          <a:latin typeface="+mn-lt"/>
                          <a:ea typeface="+mn-ea"/>
                          <a:cs typeface="+mn-cs"/>
                        </a:rPr>
                        <a:t>osservare il trattamento economico e normativo stabilito dai contratti collettivi nazionale e territoriale </a:t>
                      </a:r>
                      <a:r>
                        <a:rPr lang="it-IT" sz="1800" b="0" i="0" kern="1200" dirty="0">
                          <a:solidFill>
                            <a:schemeClr val="dk1"/>
                          </a:solidFill>
                          <a:effectLst/>
                          <a:latin typeface="+mn-lt"/>
                          <a:ea typeface="+mn-ea"/>
                          <a:cs typeface="+mn-cs"/>
                        </a:rPr>
                        <a:t>in vigore per il settore e per la zona nella quale si eseguono le prestazioni </a:t>
                      </a:r>
                      <a:r>
                        <a:rPr lang="it-IT" sz="1800" b="1" i="0" kern="1200" dirty="0">
                          <a:solidFill>
                            <a:schemeClr val="dk1"/>
                          </a:solidFill>
                          <a:effectLst/>
                          <a:latin typeface="+mn-lt"/>
                          <a:ea typeface="+mn-ea"/>
                          <a:cs typeface="+mn-cs"/>
                        </a:rPr>
                        <a:t>secondo quanto previsto all'articolo 11</a:t>
                      </a:r>
                      <a:r>
                        <a:rPr lang="it-IT" sz="1800" b="0" i="0" kern="1200" dirty="0">
                          <a:solidFill>
                            <a:schemeClr val="dk1"/>
                          </a:solidFill>
                          <a:effectLst/>
                          <a:latin typeface="+mn-lt"/>
                          <a:ea typeface="+mn-ea"/>
                          <a:cs typeface="+mn-cs"/>
                        </a:rPr>
                        <a:t>. E', altresì. responsabile in solido dell'osservanza delle norme anzidette da parte dei subappaltatori nei confronti dei loro dipendenti per le prestazioni rese nell'ambito del subappalto nel rispetto di quanto previsto dal comma 12. L'affidatario e, per suo tramite, i subappaltatori, trasmettono alla stazione appaltante prima dell'inizio dei lavori la documentazione di avvenuta denunzia agli enti previdenziali, inclusa la Cassa edile, assicurativi e antinfortunistici, nonché copia del piano di cui al comma 15. Per il pagamento delle prestazioni rese nell'ambito dell'appalto o del subappalto, la stazione appaltante acquisisce d'ufficio il documento unico di regolarità contributiva in corso di validità relativo all'affidatario e a tutti i subappaltatori.</a:t>
                      </a:r>
                    </a:p>
                  </a:txBody>
                  <a:tcPr/>
                </a:tc>
                <a:extLst>
                  <a:ext uri="{0D108BD9-81ED-4DB2-BD59-A6C34878D82A}">
                    <a16:rowId xmlns="" xmlns:a16="http://schemas.microsoft.com/office/drawing/2014/main" val="321465533"/>
                  </a:ext>
                </a:extLst>
              </a:tr>
            </a:tbl>
          </a:graphicData>
        </a:graphic>
      </p:graphicFrame>
      <p:pic>
        <p:nvPicPr>
          <p:cNvPr id="5" name="Immagine 4">
            <a:extLst>
              <a:ext uri="{FF2B5EF4-FFF2-40B4-BE49-F238E27FC236}">
                <a16:creationId xmlns="" xmlns:a16="http://schemas.microsoft.com/office/drawing/2014/main" id="{5628D933-4562-EC48-7FB7-B213937962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20306023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0" y="830510"/>
            <a:ext cx="12191999" cy="5092117"/>
          </a:xfrm>
        </p:spPr>
        <p:txBody>
          <a:bodyPr>
            <a:normAutofit/>
          </a:bodyPr>
          <a:lstStyle/>
          <a:p>
            <a:pPr algn="ctr"/>
            <a:r>
              <a:rPr lang="it-IT" sz="2400" dirty="0">
                <a:solidFill>
                  <a:srgbClr val="C00000"/>
                </a:solidFill>
                <a:latin typeface="+mj-lt"/>
                <a:ea typeface="+mj-ea"/>
                <a:cs typeface="+mj-cs"/>
              </a:rPr>
              <a:t>La norma, conferme e novità</a:t>
            </a:r>
          </a:p>
          <a:p>
            <a:pPr algn="ctr"/>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p:txBody>
      </p:sp>
      <p:graphicFrame>
        <p:nvGraphicFramePr>
          <p:cNvPr id="4" name="Tabella 4">
            <a:extLst>
              <a:ext uri="{FF2B5EF4-FFF2-40B4-BE49-F238E27FC236}">
                <a16:creationId xmlns="" xmlns:a16="http://schemas.microsoft.com/office/drawing/2014/main" id="{2669ED04-81B3-D6BE-0D52-EFEF303E5BE2}"/>
              </a:ext>
            </a:extLst>
          </p:cNvPr>
          <p:cNvGraphicFramePr>
            <a:graphicFrameLocks noGrp="1"/>
          </p:cNvGraphicFramePr>
          <p:nvPr>
            <p:extLst>
              <p:ext uri="{D42A27DB-BD31-4B8C-83A1-F6EECF244321}">
                <p14:modId xmlns:p14="http://schemas.microsoft.com/office/powerpoint/2010/main" val="2426054264"/>
              </p:ext>
            </p:extLst>
          </p:nvPr>
        </p:nvGraphicFramePr>
        <p:xfrm>
          <a:off x="0" y="1300297"/>
          <a:ext cx="12191999" cy="4320327"/>
        </p:xfrm>
        <a:graphic>
          <a:graphicData uri="http://schemas.openxmlformats.org/drawingml/2006/table">
            <a:tbl>
              <a:tblPr firstRow="1" bandRow="1">
                <a:tableStyleId>{5C22544A-7EE6-4342-B048-85BDC9FD1C3A}</a:tableStyleId>
              </a:tblPr>
              <a:tblGrid>
                <a:gridCol w="12191999">
                  <a:extLst>
                    <a:ext uri="{9D8B030D-6E8A-4147-A177-3AD203B41FA5}">
                      <a16:colId xmlns="" xmlns:a16="http://schemas.microsoft.com/office/drawing/2014/main" val="3193958070"/>
                    </a:ext>
                  </a:extLst>
                </a:gridCol>
              </a:tblGrid>
              <a:tr h="382459">
                <a:tc>
                  <a:txBody>
                    <a:bodyPr/>
                    <a:lstStyle/>
                    <a:p>
                      <a:r>
                        <a:rPr lang="it-IT" dirty="0"/>
                        <a:t>art. 119 d.lgs. n. 50/2016</a:t>
                      </a:r>
                    </a:p>
                  </a:txBody>
                  <a:tcPr/>
                </a:tc>
                <a:extLst>
                  <a:ext uri="{0D108BD9-81ED-4DB2-BD59-A6C34878D82A}">
                    <a16:rowId xmlns="" xmlns:a16="http://schemas.microsoft.com/office/drawing/2014/main" val="541989628"/>
                  </a:ext>
                </a:extLst>
              </a:tr>
              <a:tr h="3937868">
                <a:tc>
                  <a:txBody>
                    <a:bodyPr/>
                    <a:lstStyle/>
                    <a:p>
                      <a:endParaRPr lang="it-IT" dirty="0"/>
                    </a:p>
                    <a:p>
                      <a:pPr algn="just"/>
                      <a:r>
                        <a:rPr lang="it-IT" sz="1800" b="0" i="0" kern="1200" dirty="0">
                          <a:solidFill>
                            <a:schemeClr val="dk1"/>
                          </a:solidFill>
                          <a:effectLst/>
                          <a:latin typeface="+mn-lt"/>
                          <a:ea typeface="+mn-ea"/>
                          <a:cs typeface="+mn-cs"/>
                        </a:rPr>
                        <a:t>10. </a:t>
                      </a:r>
                      <a:r>
                        <a:rPr lang="it-IT" sz="1800" b="1" i="0" kern="1200" dirty="0">
                          <a:solidFill>
                            <a:schemeClr val="dk1"/>
                          </a:solidFill>
                          <a:effectLst/>
                          <a:latin typeface="+mn-lt"/>
                          <a:ea typeface="+mn-ea"/>
                          <a:cs typeface="+mn-cs"/>
                        </a:rPr>
                        <a:t>L'affidatario sostituisce</a:t>
                      </a:r>
                      <a:r>
                        <a:rPr lang="it-IT" sz="1800" b="0" i="0" kern="1200" dirty="0">
                          <a:solidFill>
                            <a:schemeClr val="dk1"/>
                          </a:solidFill>
                          <a:effectLst/>
                          <a:latin typeface="+mn-lt"/>
                          <a:ea typeface="+mn-ea"/>
                          <a:cs typeface="+mn-cs"/>
                        </a:rPr>
                        <a:t>, previa autorizzazione della stazione appaltante, </a:t>
                      </a:r>
                      <a:r>
                        <a:rPr lang="it-IT" sz="1800" b="1" i="0" kern="1200" dirty="0">
                          <a:solidFill>
                            <a:schemeClr val="dk1"/>
                          </a:solidFill>
                          <a:effectLst/>
                          <a:latin typeface="+mn-lt"/>
                          <a:ea typeface="+mn-ea"/>
                          <a:cs typeface="+mn-cs"/>
                        </a:rPr>
                        <a:t>i subappaltatori </a:t>
                      </a:r>
                      <a:r>
                        <a:rPr lang="it-IT" sz="1800" b="0" i="0" kern="1200" dirty="0">
                          <a:solidFill>
                            <a:schemeClr val="dk1"/>
                          </a:solidFill>
                          <a:effectLst/>
                          <a:latin typeface="+mn-lt"/>
                          <a:ea typeface="+mn-ea"/>
                          <a:cs typeface="+mn-cs"/>
                        </a:rPr>
                        <a:t>relativamente ai quali, all'esito di apposita verifica, sia stata accertata la sussistenza di cause di esclusione di cui al Capo II del Titolo IV della Parte V del presente Libro.</a:t>
                      </a:r>
                    </a:p>
                    <a:p>
                      <a:pPr algn="just"/>
                      <a:r>
                        <a:rPr lang="it-IT" sz="1800" b="0" i="0" kern="1200" dirty="0">
                          <a:solidFill>
                            <a:schemeClr val="dk1"/>
                          </a:solidFill>
                          <a:effectLst/>
                          <a:latin typeface="+mn-lt"/>
                          <a:ea typeface="+mn-ea"/>
                          <a:cs typeface="+mn-cs"/>
                        </a:rPr>
                        <a:t>11. </a:t>
                      </a:r>
                      <a:r>
                        <a:rPr lang="it-IT" sz="1800" b="1" i="0" kern="1200" dirty="0">
                          <a:solidFill>
                            <a:schemeClr val="dk1"/>
                          </a:solidFill>
                          <a:effectLst/>
                          <a:latin typeface="+mn-lt"/>
                          <a:ea typeface="+mn-ea"/>
                          <a:cs typeface="+mn-cs"/>
                        </a:rPr>
                        <a:t>La stazione appaltante corrisponde direttamente al subappaltatore </a:t>
                      </a:r>
                      <a:r>
                        <a:rPr lang="it-IT" sz="1800" b="0" i="0" kern="1200" dirty="0">
                          <a:solidFill>
                            <a:schemeClr val="dk1"/>
                          </a:solidFill>
                          <a:effectLst/>
                          <a:latin typeface="+mn-lt"/>
                          <a:ea typeface="+mn-ea"/>
                          <a:cs typeface="+mn-cs"/>
                        </a:rPr>
                        <a:t>ed ai titolari di sub-contratti non costituenti subappalto ai sensi del quinto periodo del comma 2 l'importo dovuto per le prestazioni dagli stessi eseguite nei seguenti casi:</a:t>
                      </a:r>
                      <a:br>
                        <a:rPr lang="it-IT" sz="1800" b="0" i="0" kern="1200" dirty="0">
                          <a:solidFill>
                            <a:schemeClr val="dk1"/>
                          </a:solidFill>
                          <a:effectLst/>
                          <a:latin typeface="+mn-lt"/>
                          <a:ea typeface="+mn-ea"/>
                          <a:cs typeface="+mn-cs"/>
                        </a:rPr>
                      </a:br>
                      <a:r>
                        <a:rPr lang="it-IT" sz="1800" b="0" i="0" kern="1200" dirty="0">
                          <a:solidFill>
                            <a:schemeClr val="dk1"/>
                          </a:solidFill>
                          <a:effectLst/>
                          <a:latin typeface="+mn-lt"/>
                          <a:ea typeface="+mn-ea"/>
                          <a:cs typeface="+mn-cs"/>
                        </a:rPr>
                        <a:t>a)  quando il subcontraente è una </a:t>
                      </a:r>
                      <a:r>
                        <a:rPr lang="it-IT" sz="1800" b="1" i="0" kern="1200" dirty="0">
                          <a:solidFill>
                            <a:schemeClr val="dk1"/>
                          </a:solidFill>
                          <a:effectLst/>
                          <a:latin typeface="+mn-lt"/>
                          <a:ea typeface="+mn-ea"/>
                          <a:cs typeface="+mn-cs"/>
                        </a:rPr>
                        <a:t>microimpresa o piccola impresa</a:t>
                      </a:r>
                      <a:r>
                        <a:rPr lang="it-IT" sz="1800" b="0" i="0" kern="1200" dirty="0">
                          <a:solidFill>
                            <a:schemeClr val="dk1"/>
                          </a:solidFill>
                          <a:effectLst/>
                          <a:latin typeface="+mn-lt"/>
                          <a:ea typeface="+mn-ea"/>
                          <a:cs typeface="+mn-cs"/>
                        </a:rPr>
                        <a:t>;</a:t>
                      </a:r>
                    </a:p>
                    <a:p>
                      <a:pPr algn="just"/>
                      <a:r>
                        <a:rPr lang="it-IT" sz="1800" b="0" i="0" kern="1200" dirty="0">
                          <a:solidFill>
                            <a:schemeClr val="dk1"/>
                          </a:solidFill>
                          <a:effectLst/>
                          <a:latin typeface="+mn-lt"/>
                          <a:ea typeface="+mn-ea"/>
                          <a:cs typeface="+mn-cs"/>
                        </a:rPr>
                        <a:t>b)  </a:t>
                      </a:r>
                      <a:r>
                        <a:rPr lang="it-IT" sz="1800" b="1" i="0" kern="1200" dirty="0">
                          <a:solidFill>
                            <a:schemeClr val="dk1"/>
                          </a:solidFill>
                          <a:effectLst/>
                          <a:latin typeface="+mn-lt"/>
                          <a:ea typeface="+mn-ea"/>
                          <a:cs typeface="+mn-cs"/>
                        </a:rPr>
                        <a:t>in caso di inadempimento </a:t>
                      </a:r>
                      <a:r>
                        <a:rPr lang="it-IT" sz="1800" b="0" i="0" kern="1200" dirty="0">
                          <a:solidFill>
                            <a:schemeClr val="dk1"/>
                          </a:solidFill>
                          <a:effectLst/>
                          <a:latin typeface="+mn-lt"/>
                          <a:ea typeface="+mn-ea"/>
                          <a:cs typeface="+mn-cs"/>
                        </a:rPr>
                        <a:t>da parte dell'appaltatore;</a:t>
                      </a:r>
                    </a:p>
                    <a:p>
                      <a:pPr algn="just"/>
                      <a:r>
                        <a:rPr lang="it-IT" sz="1800" b="0" i="0" kern="1200" dirty="0">
                          <a:solidFill>
                            <a:schemeClr val="dk1"/>
                          </a:solidFill>
                          <a:effectLst/>
                          <a:latin typeface="+mn-lt"/>
                          <a:ea typeface="+mn-ea"/>
                          <a:cs typeface="+mn-cs"/>
                        </a:rPr>
                        <a:t>c)  </a:t>
                      </a:r>
                      <a:r>
                        <a:rPr lang="it-IT" sz="1800" b="1" i="0" kern="1200" dirty="0">
                          <a:solidFill>
                            <a:schemeClr val="dk1"/>
                          </a:solidFill>
                          <a:effectLst/>
                          <a:latin typeface="+mn-lt"/>
                          <a:ea typeface="+mn-ea"/>
                          <a:cs typeface="+mn-cs"/>
                        </a:rPr>
                        <a:t>su richiesta del subcontraente </a:t>
                      </a:r>
                      <a:r>
                        <a:rPr lang="it-IT" sz="1800" b="0" i="0" kern="1200" dirty="0">
                          <a:solidFill>
                            <a:schemeClr val="dk1"/>
                          </a:solidFill>
                          <a:effectLst/>
                          <a:latin typeface="+mn-lt"/>
                          <a:ea typeface="+mn-ea"/>
                          <a:cs typeface="+mn-cs"/>
                        </a:rPr>
                        <a:t>e se la natura del contratto lo consente.</a:t>
                      </a:r>
                    </a:p>
                    <a:p>
                      <a:endParaRPr lang="it-IT" dirty="0"/>
                    </a:p>
                  </a:txBody>
                  <a:tcPr/>
                </a:tc>
                <a:extLst>
                  <a:ext uri="{0D108BD9-81ED-4DB2-BD59-A6C34878D82A}">
                    <a16:rowId xmlns="" xmlns:a16="http://schemas.microsoft.com/office/drawing/2014/main" val="321465533"/>
                  </a:ext>
                </a:extLst>
              </a:tr>
            </a:tbl>
          </a:graphicData>
        </a:graphic>
      </p:graphicFrame>
      <p:pic>
        <p:nvPicPr>
          <p:cNvPr id="5" name="Immagine 4">
            <a:extLst>
              <a:ext uri="{FF2B5EF4-FFF2-40B4-BE49-F238E27FC236}">
                <a16:creationId xmlns="" xmlns:a16="http://schemas.microsoft.com/office/drawing/2014/main" id="{5628D933-4562-EC48-7FB7-B213937962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10409623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0" y="830510"/>
            <a:ext cx="12191999" cy="5092117"/>
          </a:xfrm>
        </p:spPr>
        <p:txBody>
          <a:bodyPr>
            <a:normAutofit/>
          </a:bodyPr>
          <a:lstStyle/>
          <a:p>
            <a:pPr algn="ctr"/>
            <a:r>
              <a:rPr lang="it-IT" sz="2400" dirty="0">
                <a:solidFill>
                  <a:srgbClr val="C00000"/>
                </a:solidFill>
                <a:latin typeface="+mj-lt"/>
                <a:ea typeface="+mj-ea"/>
                <a:cs typeface="+mj-cs"/>
              </a:rPr>
              <a:t>La norma, conferme e novità</a:t>
            </a:r>
          </a:p>
          <a:p>
            <a:pPr algn="ctr"/>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p:txBody>
      </p:sp>
      <p:graphicFrame>
        <p:nvGraphicFramePr>
          <p:cNvPr id="4" name="Tabella 4">
            <a:extLst>
              <a:ext uri="{FF2B5EF4-FFF2-40B4-BE49-F238E27FC236}">
                <a16:creationId xmlns="" xmlns:a16="http://schemas.microsoft.com/office/drawing/2014/main" id="{2669ED04-81B3-D6BE-0D52-EFEF303E5BE2}"/>
              </a:ext>
            </a:extLst>
          </p:cNvPr>
          <p:cNvGraphicFramePr>
            <a:graphicFrameLocks noGrp="1"/>
          </p:cNvGraphicFramePr>
          <p:nvPr>
            <p:extLst>
              <p:ext uri="{D42A27DB-BD31-4B8C-83A1-F6EECF244321}">
                <p14:modId xmlns:p14="http://schemas.microsoft.com/office/powerpoint/2010/main" val="3317772425"/>
              </p:ext>
            </p:extLst>
          </p:nvPr>
        </p:nvGraphicFramePr>
        <p:xfrm>
          <a:off x="0" y="1300297"/>
          <a:ext cx="12191999" cy="4320327"/>
        </p:xfrm>
        <a:graphic>
          <a:graphicData uri="http://schemas.openxmlformats.org/drawingml/2006/table">
            <a:tbl>
              <a:tblPr firstRow="1" bandRow="1">
                <a:tableStyleId>{5C22544A-7EE6-4342-B048-85BDC9FD1C3A}</a:tableStyleId>
              </a:tblPr>
              <a:tblGrid>
                <a:gridCol w="12191999">
                  <a:extLst>
                    <a:ext uri="{9D8B030D-6E8A-4147-A177-3AD203B41FA5}">
                      <a16:colId xmlns="" xmlns:a16="http://schemas.microsoft.com/office/drawing/2014/main" val="3193958070"/>
                    </a:ext>
                  </a:extLst>
                </a:gridCol>
              </a:tblGrid>
              <a:tr h="382459">
                <a:tc>
                  <a:txBody>
                    <a:bodyPr/>
                    <a:lstStyle/>
                    <a:p>
                      <a:r>
                        <a:rPr lang="it-IT" dirty="0"/>
                        <a:t>art. 119 d.lgs. n. 50/2016</a:t>
                      </a:r>
                    </a:p>
                  </a:txBody>
                  <a:tcPr/>
                </a:tc>
                <a:extLst>
                  <a:ext uri="{0D108BD9-81ED-4DB2-BD59-A6C34878D82A}">
                    <a16:rowId xmlns="" xmlns:a16="http://schemas.microsoft.com/office/drawing/2014/main" val="541989628"/>
                  </a:ext>
                </a:extLst>
              </a:tr>
              <a:tr h="3937868">
                <a:tc>
                  <a:txBody>
                    <a:bodyPr/>
                    <a:lstStyle/>
                    <a:p>
                      <a:endParaRPr lang="it-IT" dirty="0"/>
                    </a:p>
                    <a:p>
                      <a:pPr algn="just"/>
                      <a:r>
                        <a:rPr lang="it-IT" sz="1800" b="0" i="0" kern="1200" dirty="0" smtClean="0">
                          <a:solidFill>
                            <a:schemeClr val="dk1"/>
                          </a:solidFill>
                          <a:effectLst/>
                          <a:latin typeface="+mn-lt"/>
                          <a:ea typeface="+mn-ea"/>
                          <a:cs typeface="+mn-cs"/>
                        </a:rPr>
                        <a:t>12.</a:t>
                      </a:r>
                      <a:r>
                        <a:rPr lang="it-IT" sz="1800" b="0" i="0" kern="1200" baseline="0" dirty="0">
                          <a:solidFill>
                            <a:schemeClr val="dk1"/>
                          </a:solidFill>
                          <a:effectLst/>
                          <a:latin typeface="+mn-lt"/>
                          <a:ea typeface="+mn-ea"/>
                          <a:cs typeface="+mn-cs"/>
                        </a:rPr>
                        <a:t> </a:t>
                      </a:r>
                      <a:r>
                        <a:rPr lang="it-IT" sz="1800" b="0" i="0" kern="1200" dirty="0" smtClean="0">
                          <a:solidFill>
                            <a:schemeClr val="dk1"/>
                          </a:solidFill>
                          <a:effectLst/>
                          <a:latin typeface="+mn-lt"/>
                          <a:ea typeface="+mn-ea"/>
                          <a:cs typeface="+mn-cs"/>
                        </a:rPr>
                        <a:t>Il </a:t>
                      </a:r>
                      <a:r>
                        <a:rPr lang="it-IT" sz="1800" b="0" i="0" kern="1200" dirty="0">
                          <a:solidFill>
                            <a:schemeClr val="dk1"/>
                          </a:solidFill>
                          <a:effectLst/>
                          <a:latin typeface="+mn-lt"/>
                          <a:ea typeface="+mn-ea"/>
                          <a:cs typeface="+mn-cs"/>
                        </a:rPr>
                        <a:t>subappaltatore, per le prestazioni affidate in subappalto, deve </a:t>
                      </a:r>
                      <a:r>
                        <a:rPr lang="it-IT" sz="1800" b="1" i="0" kern="1200" dirty="0">
                          <a:solidFill>
                            <a:schemeClr val="dk1"/>
                          </a:solidFill>
                          <a:effectLst/>
                          <a:latin typeface="+mn-lt"/>
                          <a:ea typeface="+mn-ea"/>
                          <a:cs typeface="+mn-cs"/>
                        </a:rPr>
                        <a:t>garantire gli stessi standard qualitativi e prestazionali previsti nel contratto di appalto </a:t>
                      </a:r>
                      <a:r>
                        <a:rPr lang="it-IT" sz="1800" b="0" i="0" kern="1200" dirty="0">
                          <a:solidFill>
                            <a:schemeClr val="dk1"/>
                          </a:solidFill>
                          <a:effectLst/>
                          <a:latin typeface="+mn-lt"/>
                          <a:ea typeface="+mn-ea"/>
                          <a:cs typeface="+mn-cs"/>
                        </a:rPr>
                        <a:t>e riconoscere ai lavoratori un trattamento economico e normativo non inferiore a quello che avrebbe garantito il contraente principale. Il subappaltatore è tenuto ad applicare i medesimi contratti collettivi nazionali di lavoro del contraente principale, qualora le attività oggetto di subappalto coincidano con quelle caratterizzanti l'oggetto dell'appalto oppure riguardino le lavorazioni relative alle categorie prevalenti e siano incluse nell'oggetto sociale del contraente principale. L'affidatario corrisponde i costi della sicurezza e della manodopera, relativi alle prestazioni affidate in subappalto, alle imprese subappaltatrici senza alcun ribasso; la stazione appaltante, sentito il direttore dei lavori, il coordinatore della sicurezza in fase di esecuzione oppure il direttore dell'esecuzione, provvede alla verifica dell'effettiva applicazione della presente disposizione. </a:t>
                      </a:r>
                      <a:r>
                        <a:rPr lang="it-IT" sz="1800" b="1" i="0" kern="1200" dirty="0">
                          <a:solidFill>
                            <a:schemeClr val="dk1"/>
                          </a:solidFill>
                          <a:effectLst/>
                          <a:latin typeface="+mn-lt"/>
                          <a:ea typeface="+mn-ea"/>
                          <a:cs typeface="+mn-cs"/>
                        </a:rPr>
                        <a:t>L'affidatario è solidalmente responsabile con il subappaltatore </a:t>
                      </a:r>
                      <a:r>
                        <a:rPr lang="it-IT" sz="1800" b="0" i="0" kern="1200" dirty="0">
                          <a:solidFill>
                            <a:schemeClr val="dk1"/>
                          </a:solidFill>
                          <a:effectLst/>
                          <a:latin typeface="+mn-lt"/>
                          <a:ea typeface="+mn-ea"/>
                          <a:cs typeface="+mn-cs"/>
                        </a:rPr>
                        <a:t>degli adempimenti, da parte di quest'ultimo, degli obblighi di sicurezza previsti dalla normativa vigente.</a:t>
                      </a:r>
                      <a:endParaRPr lang="it-IT" dirty="0"/>
                    </a:p>
                  </a:txBody>
                  <a:tcPr/>
                </a:tc>
                <a:extLst>
                  <a:ext uri="{0D108BD9-81ED-4DB2-BD59-A6C34878D82A}">
                    <a16:rowId xmlns="" xmlns:a16="http://schemas.microsoft.com/office/drawing/2014/main" val="321465533"/>
                  </a:ext>
                </a:extLst>
              </a:tr>
            </a:tbl>
          </a:graphicData>
        </a:graphic>
      </p:graphicFrame>
      <p:pic>
        <p:nvPicPr>
          <p:cNvPr id="5" name="Immagine 4">
            <a:extLst>
              <a:ext uri="{FF2B5EF4-FFF2-40B4-BE49-F238E27FC236}">
                <a16:creationId xmlns="" xmlns:a16="http://schemas.microsoft.com/office/drawing/2014/main" id="{5628D933-4562-EC48-7FB7-B213937962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31686325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0" y="830510"/>
            <a:ext cx="12191999" cy="5092117"/>
          </a:xfrm>
        </p:spPr>
        <p:txBody>
          <a:bodyPr>
            <a:normAutofit/>
          </a:bodyPr>
          <a:lstStyle/>
          <a:p>
            <a:pPr algn="ctr"/>
            <a:r>
              <a:rPr lang="it-IT" sz="2400" dirty="0">
                <a:solidFill>
                  <a:srgbClr val="C00000"/>
                </a:solidFill>
                <a:latin typeface="+mj-lt"/>
                <a:ea typeface="+mj-ea"/>
                <a:cs typeface="+mj-cs"/>
              </a:rPr>
              <a:t>La norma, conferme e novità</a:t>
            </a:r>
          </a:p>
          <a:p>
            <a:pPr algn="ctr"/>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p:txBody>
      </p:sp>
      <p:graphicFrame>
        <p:nvGraphicFramePr>
          <p:cNvPr id="4" name="Tabella 4">
            <a:extLst>
              <a:ext uri="{FF2B5EF4-FFF2-40B4-BE49-F238E27FC236}">
                <a16:creationId xmlns="" xmlns:a16="http://schemas.microsoft.com/office/drawing/2014/main" id="{2669ED04-81B3-D6BE-0D52-EFEF303E5BE2}"/>
              </a:ext>
            </a:extLst>
          </p:cNvPr>
          <p:cNvGraphicFramePr>
            <a:graphicFrameLocks noGrp="1"/>
          </p:cNvGraphicFramePr>
          <p:nvPr>
            <p:extLst>
              <p:ext uri="{D42A27DB-BD31-4B8C-83A1-F6EECF244321}">
                <p14:modId xmlns:p14="http://schemas.microsoft.com/office/powerpoint/2010/main" val="3645479837"/>
              </p:ext>
            </p:extLst>
          </p:nvPr>
        </p:nvGraphicFramePr>
        <p:xfrm>
          <a:off x="0" y="1300297"/>
          <a:ext cx="12191999" cy="4320327"/>
        </p:xfrm>
        <a:graphic>
          <a:graphicData uri="http://schemas.openxmlformats.org/drawingml/2006/table">
            <a:tbl>
              <a:tblPr firstRow="1" bandRow="1">
                <a:tableStyleId>{5C22544A-7EE6-4342-B048-85BDC9FD1C3A}</a:tableStyleId>
              </a:tblPr>
              <a:tblGrid>
                <a:gridCol w="12191999">
                  <a:extLst>
                    <a:ext uri="{9D8B030D-6E8A-4147-A177-3AD203B41FA5}">
                      <a16:colId xmlns="" xmlns:a16="http://schemas.microsoft.com/office/drawing/2014/main" val="3193958070"/>
                    </a:ext>
                  </a:extLst>
                </a:gridCol>
              </a:tblGrid>
              <a:tr h="382459">
                <a:tc>
                  <a:txBody>
                    <a:bodyPr/>
                    <a:lstStyle/>
                    <a:p>
                      <a:r>
                        <a:rPr lang="it-IT" dirty="0"/>
                        <a:t>art. 119 d.lgs. n. 50/2016</a:t>
                      </a:r>
                    </a:p>
                  </a:txBody>
                  <a:tcPr/>
                </a:tc>
                <a:extLst>
                  <a:ext uri="{0D108BD9-81ED-4DB2-BD59-A6C34878D82A}">
                    <a16:rowId xmlns="" xmlns:a16="http://schemas.microsoft.com/office/drawing/2014/main" val="541989628"/>
                  </a:ext>
                </a:extLst>
              </a:tr>
              <a:tr h="3937868">
                <a:tc>
                  <a:txBody>
                    <a:bodyPr/>
                    <a:lstStyle/>
                    <a:p>
                      <a:endParaRPr lang="it-IT" dirty="0"/>
                    </a:p>
                    <a:p>
                      <a:r>
                        <a:rPr lang="it-IT" sz="1800" b="0" i="0" kern="1200" dirty="0">
                          <a:solidFill>
                            <a:schemeClr val="dk1"/>
                          </a:solidFill>
                          <a:effectLst/>
                          <a:latin typeface="+mn-lt"/>
                          <a:ea typeface="+mn-ea"/>
                          <a:cs typeface="+mn-cs"/>
                        </a:rPr>
                        <a:t>16. L'affidatario che si avvale del subappalto o del cottimo deve allegare alla </a:t>
                      </a:r>
                      <a:r>
                        <a:rPr lang="it-IT" sz="1800" b="1" i="0" kern="1200" dirty="0">
                          <a:solidFill>
                            <a:schemeClr val="dk1"/>
                          </a:solidFill>
                          <a:effectLst/>
                          <a:latin typeface="+mn-lt"/>
                          <a:ea typeface="+mn-ea"/>
                          <a:cs typeface="+mn-cs"/>
                        </a:rPr>
                        <a:t>copia autentica del contratto </a:t>
                      </a:r>
                      <a:r>
                        <a:rPr lang="it-IT" sz="1800" b="0" i="0" kern="1200" dirty="0">
                          <a:solidFill>
                            <a:schemeClr val="dk1"/>
                          </a:solidFill>
                          <a:effectLst/>
                          <a:latin typeface="+mn-lt"/>
                          <a:ea typeface="+mn-ea"/>
                          <a:cs typeface="+mn-cs"/>
                        </a:rPr>
                        <a:t>la dichiarazione circa la sussistenza o meno di eventuali forme di controllo o di collegamento a norma dell</a:t>
                      </a:r>
                      <a:r>
                        <a:rPr lang="it-IT" sz="1800" b="0" i="0" kern="1200" dirty="0">
                          <a:solidFill>
                            <a:schemeClr val="dk1"/>
                          </a:solidFill>
                          <a:effectLst/>
                          <a:latin typeface="+mn-lt"/>
                          <a:ea typeface="+mn-ea"/>
                          <a:cs typeface="+mn-cs"/>
                          <a:hlinkClick r:id="rId2"/>
                        </a:rPr>
                        <a:t>’</a:t>
                      </a:r>
                      <a:r>
                        <a:rPr lang="it-IT" sz="1800" b="0" i="0" kern="1200" dirty="0">
                          <a:solidFill>
                            <a:schemeClr val="dk1"/>
                          </a:solidFill>
                          <a:effectLst/>
                          <a:latin typeface="+mn-lt"/>
                          <a:ea typeface="+mn-ea"/>
                          <a:cs typeface="+mn-cs"/>
                        </a:rPr>
                        <a:t>articolo 2359 del codice civile con il titolare del subappalto o del cottimo. Analoga dichiarazione deve essere effettuata da ciascuno dei soggetti partecipanti nel caso di raggruppamento temporaneo, società o consorzio. La stazione appaltante rilascia l'</a:t>
                      </a:r>
                      <a:r>
                        <a:rPr lang="it-IT" sz="1800" b="1" i="0" kern="1200" dirty="0">
                          <a:solidFill>
                            <a:schemeClr val="dk1"/>
                          </a:solidFill>
                          <a:effectLst/>
                          <a:latin typeface="+mn-lt"/>
                          <a:ea typeface="+mn-ea"/>
                          <a:cs typeface="+mn-cs"/>
                        </a:rPr>
                        <a:t>autorizzazione </a:t>
                      </a:r>
                      <a:r>
                        <a:rPr lang="it-IT" sz="1800" b="0" i="0" kern="1200" dirty="0">
                          <a:solidFill>
                            <a:schemeClr val="dk1"/>
                          </a:solidFill>
                          <a:effectLst/>
                          <a:latin typeface="+mn-lt"/>
                          <a:ea typeface="+mn-ea"/>
                          <a:cs typeface="+mn-cs"/>
                        </a:rPr>
                        <a:t>di cui al comma 4 entro trenta giorni dalla relativa richiesta; tale termine può essere prorogato una sola volta, quando ricorrano giustificati motivi. Trascorso tale termine senza che si sia provveduto, l'autorizzazione si intende concessa. Per i subappalti o cottimi di importo inferiore al 2 per cento dell'importo delle prestazioni affidate o di importo inferiore a 100.000 euro, i termini per il rilascio dell'autorizzazione da parte della stazione appaltante sono ridotti della metà.</a:t>
                      </a:r>
                      <a:endParaRPr lang="it-IT" dirty="0"/>
                    </a:p>
                  </a:txBody>
                  <a:tcPr/>
                </a:tc>
                <a:extLst>
                  <a:ext uri="{0D108BD9-81ED-4DB2-BD59-A6C34878D82A}">
                    <a16:rowId xmlns="" xmlns:a16="http://schemas.microsoft.com/office/drawing/2014/main" val="321465533"/>
                  </a:ext>
                </a:extLst>
              </a:tr>
            </a:tbl>
          </a:graphicData>
        </a:graphic>
      </p:graphicFrame>
      <p:pic>
        <p:nvPicPr>
          <p:cNvPr id="5" name="Immagine 4">
            <a:extLst>
              <a:ext uri="{FF2B5EF4-FFF2-40B4-BE49-F238E27FC236}">
                <a16:creationId xmlns="" xmlns:a16="http://schemas.microsoft.com/office/drawing/2014/main" id="{5628D933-4562-EC48-7FB7-B2139379625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1236393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0" y="830510"/>
            <a:ext cx="12191999" cy="5092117"/>
          </a:xfrm>
        </p:spPr>
        <p:txBody>
          <a:bodyPr>
            <a:normAutofit/>
          </a:bodyPr>
          <a:lstStyle/>
          <a:p>
            <a:pPr algn="ctr"/>
            <a:r>
              <a:rPr lang="it-IT" sz="2400" dirty="0">
                <a:solidFill>
                  <a:srgbClr val="C00000"/>
                </a:solidFill>
                <a:latin typeface="+mj-lt"/>
                <a:ea typeface="+mj-ea"/>
                <a:cs typeface="+mj-cs"/>
              </a:rPr>
              <a:t>La norma, conferme e novità</a:t>
            </a:r>
          </a:p>
          <a:p>
            <a:pPr algn="ctr"/>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p:txBody>
      </p:sp>
      <p:graphicFrame>
        <p:nvGraphicFramePr>
          <p:cNvPr id="4" name="Tabella 4">
            <a:extLst>
              <a:ext uri="{FF2B5EF4-FFF2-40B4-BE49-F238E27FC236}">
                <a16:creationId xmlns="" xmlns:a16="http://schemas.microsoft.com/office/drawing/2014/main" id="{2669ED04-81B3-D6BE-0D52-EFEF303E5BE2}"/>
              </a:ext>
            </a:extLst>
          </p:cNvPr>
          <p:cNvGraphicFramePr>
            <a:graphicFrameLocks noGrp="1"/>
          </p:cNvGraphicFramePr>
          <p:nvPr>
            <p:extLst>
              <p:ext uri="{D42A27DB-BD31-4B8C-83A1-F6EECF244321}">
                <p14:modId xmlns:p14="http://schemas.microsoft.com/office/powerpoint/2010/main" val="2658472222"/>
              </p:ext>
            </p:extLst>
          </p:nvPr>
        </p:nvGraphicFramePr>
        <p:xfrm>
          <a:off x="0" y="1300297"/>
          <a:ext cx="12191999" cy="4320327"/>
        </p:xfrm>
        <a:graphic>
          <a:graphicData uri="http://schemas.openxmlformats.org/drawingml/2006/table">
            <a:tbl>
              <a:tblPr firstRow="1" bandRow="1">
                <a:tableStyleId>{5C22544A-7EE6-4342-B048-85BDC9FD1C3A}</a:tableStyleId>
              </a:tblPr>
              <a:tblGrid>
                <a:gridCol w="12191999">
                  <a:extLst>
                    <a:ext uri="{9D8B030D-6E8A-4147-A177-3AD203B41FA5}">
                      <a16:colId xmlns="" xmlns:a16="http://schemas.microsoft.com/office/drawing/2014/main" val="3193958070"/>
                    </a:ext>
                  </a:extLst>
                </a:gridCol>
              </a:tblGrid>
              <a:tr h="382459">
                <a:tc>
                  <a:txBody>
                    <a:bodyPr/>
                    <a:lstStyle/>
                    <a:p>
                      <a:r>
                        <a:rPr lang="it-IT" dirty="0"/>
                        <a:t>art. 119 d.lgs. n. 50/2016</a:t>
                      </a:r>
                    </a:p>
                  </a:txBody>
                  <a:tcPr/>
                </a:tc>
                <a:extLst>
                  <a:ext uri="{0D108BD9-81ED-4DB2-BD59-A6C34878D82A}">
                    <a16:rowId xmlns="" xmlns:a16="http://schemas.microsoft.com/office/drawing/2014/main" val="541989628"/>
                  </a:ext>
                </a:extLst>
              </a:tr>
              <a:tr h="3937868">
                <a:tc>
                  <a:txBody>
                    <a:bodyPr/>
                    <a:lstStyle/>
                    <a:p>
                      <a:endParaRPr lang="it-IT" dirty="0"/>
                    </a:p>
                    <a:p>
                      <a:pPr algn="just"/>
                      <a:r>
                        <a:rPr lang="it-IT" sz="1800" b="0" i="0" kern="1200" dirty="0" smtClean="0">
                          <a:solidFill>
                            <a:schemeClr val="dk1"/>
                          </a:solidFill>
                          <a:effectLst/>
                          <a:latin typeface="+mn-lt"/>
                          <a:ea typeface="+mn-ea"/>
                          <a:cs typeface="+mn-cs"/>
                        </a:rPr>
                        <a:t>17</a:t>
                      </a:r>
                      <a:r>
                        <a:rPr lang="it-IT" sz="1800" b="1" i="0" kern="1200" dirty="0" smtClean="0">
                          <a:solidFill>
                            <a:schemeClr val="dk1"/>
                          </a:solidFill>
                          <a:effectLst/>
                          <a:latin typeface="+mn-lt"/>
                          <a:ea typeface="+mn-ea"/>
                          <a:cs typeface="+mn-cs"/>
                        </a:rPr>
                        <a:t>.</a:t>
                      </a:r>
                      <a:r>
                        <a:rPr lang="it-IT" sz="1800" b="1" i="0" kern="1200" baseline="0" dirty="0">
                          <a:solidFill>
                            <a:schemeClr val="dk1"/>
                          </a:solidFill>
                          <a:effectLst/>
                          <a:latin typeface="+mn-lt"/>
                          <a:ea typeface="+mn-ea"/>
                          <a:cs typeface="+mn-cs"/>
                        </a:rPr>
                        <a:t> </a:t>
                      </a:r>
                      <a:r>
                        <a:rPr lang="it-IT" sz="1800" b="1" i="0" kern="1200" dirty="0" smtClean="0">
                          <a:solidFill>
                            <a:schemeClr val="dk1"/>
                          </a:solidFill>
                          <a:effectLst/>
                          <a:latin typeface="+mn-lt"/>
                          <a:ea typeface="+mn-ea"/>
                          <a:cs typeface="+mn-cs"/>
                        </a:rPr>
                        <a:t>Le </a:t>
                      </a:r>
                      <a:r>
                        <a:rPr lang="it-IT" sz="1800" b="1" i="0" kern="1200" dirty="0">
                          <a:solidFill>
                            <a:schemeClr val="dk1"/>
                          </a:solidFill>
                          <a:effectLst/>
                          <a:latin typeface="+mn-lt"/>
                          <a:ea typeface="+mn-ea"/>
                          <a:cs typeface="+mn-cs"/>
                        </a:rPr>
                        <a:t>stazioni appaltanti indicano nei documenti di gara </a:t>
                      </a:r>
                      <a:r>
                        <a:rPr lang="it-IT" sz="1800" b="0" i="0" kern="1200" dirty="0">
                          <a:solidFill>
                            <a:schemeClr val="dk1"/>
                          </a:solidFill>
                          <a:effectLst/>
                          <a:latin typeface="+mn-lt"/>
                          <a:ea typeface="+mn-ea"/>
                          <a:cs typeface="+mn-cs"/>
                        </a:rPr>
                        <a:t>le prestazioni o lavorazioni oggetto del contratto di appalto che, pur subappaltabili, </a:t>
                      </a:r>
                      <a:r>
                        <a:rPr lang="it-IT" sz="1800" b="1" i="0" kern="1200" dirty="0">
                          <a:solidFill>
                            <a:schemeClr val="dk1"/>
                          </a:solidFill>
                          <a:effectLst/>
                          <a:latin typeface="+mn-lt"/>
                          <a:ea typeface="+mn-ea"/>
                          <a:cs typeface="+mn-cs"/>
                        </a:rPr>
                        <a:t>non possono formare oggetto di ulteriore subappalto</a:t>
                      </a:r>
                      <a:r>
                        <a:rPr lang="it-IT" sz="1800" b="0" i="0" kern="1200" dirty="0">
                          <a:solidFill>
                            <a:schemeClr val="dk1"/>
                          </a:solidFill>
                          <a:effectLst/>
                          <a:latin typeface="+mn-lt"/>
                          <a:ea typeface="+mn-ea"/>
                          <a:cs typeface="+mn-cs"/>
                        </a:rPr>
                        <a:t>, in ragione delle specifiche caratteristiche dell'appalto e dell'esigenza, tenuto conto della natura o della complessità delle prestazioni o delle lavorazioni da effettuare, di rafforzare il controllo delle attività di cantiere e più in generale dei luoghi di lavoro o di garantire una più intensa tutela delle condizioni di lavoro e della salute e sicurezza dei lavoratori oppure di prevenire il rischio di infiltrazioni criminali. Si prescinde da tale ultima valutazione quando i subappaltatori ulteriori siano iscritti nell'elenco dei fornitori, prestatori di servizi ed esecutori di lavori di cui al comma 52 dell’articolo 1 della legge 6 novembre 2012, n. 190, ovvero nell'anagrafe antimafia degli esecutori istituita dall'</a:t>
                      </a:r>
                      <a:r>
                        <a:rPr lang="it-IT" sz="1800" b="0" i="0" u="none" strike="noStrike" kern="1200" dirty="0">
                          <a:solidFill>
                            <a:schemeClr val="dk1"/>
                          </a:solidFill>
                          <a:effectLst/>
                          <a:latin typeface="+mn-lt"/>
                          <a:ea typeface="+mn-ea"/>
                          <a:cs typeface="+mn-cs"/>
                        </a:rPr>
                        <a:t>articolo 30 del decreto-legge 17 ottobre 2016, n. 189</a:t>
                      </a:r>
                      <a:r>
                        <a:rPr lang="it-IT" sz="1800" b="0" i="0" kern="1200" dirty="0">
                          <a:solidFill>
                            <a:schemeClr val="dk1"/>
                          </a:solidFill>
                          <a:effectLst/>
                          <a:latin typeface="+mn-lt"/>
                          <a:ea typeface="+mn-ea"/>
                          <a:cs typeface="+mn-cs"/>
                        </a:rPr>
                        <a:t>, convertito, con modificazioni, dalla </a:t>
                      </a:r>
                      <a:r>
                        <a:rPr lang="it-IT" sz="1800" b="0" i="0" u="none" strike="noStrike" kern="1200" dirty="0">
                          <a:solidFill>
                            <a:schemeClr val="dk1"/>
                          </a:solidFill>
                          <a:effectLst/>
                          <a:latin typeface="+mn-lt"/>
                          <a:ea typeface="+mn-ea"/>
                          <a:cs typeface="+mn-cs"/>
                        </a:rPr>
                        <a:t>legge 15 dicembre 2016, n. 229.</a:t>
                      </a:r>
                      <a:endParaRPr lang="it-IT" dirty="0"/>
                    </a:p>
                  </a:txBody>
                  <a:tcPr/>
                </a:tc>
                <a:extLst>
                  <a:ext uri="{0D108BD9-81ED-4DB2-BD59-A6C34878D82A}">
                    <a16:rowId xmlns="" xmlns:a16="http://schemas.microsoft.com/office/drawing/2014/main" val="321465533"/>
                  </a:ext>
                </a:extLst>
              </a:tr>
            </a:tbl>
          </a:graphicData>
        </a:graphic>
      </p:graphicFrame>
      <p:pic>
        <p:nvPicPr>
          <p:cNvPr id="5" name="Immagine 4">
            <a:extLst>
              <a:ext uri="{FF2B5EF4-FFF2-40B4-BE49-F238E27FC236}">
                <a16:creationId xmlns="" xmlns:a16="http://schemas.microsoft.com/office/drawing/2014/main" id="{5628D933-4562-EC48-7FB7-B213937962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36587342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0" y="830510"/>
            <a:ext cx="12191999" cy="5092117"/>
          </a:xfrm>
        </p:spPr>
        <p:txBody>
          <a:bodyPr>
            <a:normAutofit/>
          </a:bodyPr>
          <a:lstStyle/>
          <a:p>
            <a:pPr algn="ctr"/>
            <a:r>
              <a:rPr lang="it-IT" sz="2400" dirty="0">
                <a:solidFill>
                  <a:srgbClr val="C00000"/>
                </a:solidFill>
                <a:latin typeface="+mj-lt"/>
                <a:ea typeface="+mj-ea"/>
                <a:cs typeface="+mj-cs"/>
              </a:rPr>
              <a:t>La norma, conferme e novità</a:t>
            </a:r>
          </a:p>
          <a:p>
            <a:pPr algn="ctr"/>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p:txBody>
      </p:sp>
      <p:graphicFrame>
        <p:nvGraphicFramePr>
          <p:cNvPr id="4" name="Tabella 4">
            <a:extLst>
              <a:ext uri="{FF2B5EF4-FFF2-40B4-BE49-F238E27FC236}">
                <a16:creationId xmlns="" xmlns:a16="http://schemas.microsoft.com/office/drawing/2014/main" id="{2669ED04-81B3-D6BE-0D52-EFEF303E5BE2}"/>
              </a:ext>
            </a:extLst>
          </p:cNvPr>
          <p:cNvGraphicFramePr>
            <a:graphicFrameLocks noGrp="1"/>
          </p:cNvGraphicFramePr>
          <p:nvPr>
            <p:extLst>
              <p:ext uri="{D42A27DB-BD31-4B8C-83A1-F6EECF244321}">
                <p14:modId xmlns:p14="http://schemas.microsoft.com/office/powerpoint/2010/main" val="3984584612"/>
              </p:ext>
            </p:extLst>
          </p:nvPr>
        </p:nvGraphicFramePr>
        <p:xfrm>
          <a:off x="0" y="1300297"/>
          <a:ext cx="12191999" cy="4320327"/>
        </p:xfrm>
        <a:graphic>
          <a:graphicData uri="http://schemas.openxmlformats.org/drawingml/2006/table">
            <a:tbl>
              <a:tblPr firstRow="1" bandRow="1">
                <a:tableStyleId>{5C22544A-7EE6-4342-B048-85BDC9FD1C3A}</a:tableStyleId>
              </a:tblPr>
              <a:tblGrid>
                <a:gridCol w="12191999">
                  <a:extLst>
                    <a:ext uri="{9D8B030D-6E8A-4147-A177-3AD203B41FA5}">
                      <a16:colId xmlns="" xmlns:a16="http://schemas.microsoft.com/office/drawing/2014/main" val="3193958070"/>
                    </a:ext>
                  </a:extLst>
                </a:gridCol>
              </a:tblGrid>
              <a:tr h="382459">
                <a:tc>
                  <a:txBody>
                    <a:bodyPr/>
                    <a:lstStyle/>
                    <a:p>
                      <a:r>
                        <a:rPr lang="it-IT" dirty="0"/>
                        <a:t>art. 188 d.lgs. n. </a:t>
                      </a:r>
                      <a:r>
                        <a:rPr lang="it-IT" dirty="0" smtClean="0"/>
                        <a:t>36/2023</a:t>
                      </a:r>
                      <a:endParaRPr lang="it-IT" dirty="0"/>
                    </a:p>
                  </a:txBody>
                  <a:tcPr/>
                </a:tc>
                <a:extLst>
                  <a:ext uri="{0D108BD9-81ED-4DB2-BD59-A6C34878D82A}">
                    <a16:rowId xmlns="" xmlns:a16="http://schemas.microsoft.com/office/drawing/2014/main" val="541989628"/>
                  </a:ext>
                </a:extLst>
              </a:tr>
              <a:tr h="3937868">
                <a:tc>
                  <a:txBody>
                    <a:bodyPr/>
                    <a:lstStyle/>
                    <a:p>
                      <a:endParaRPr lang="it-IT" dirty="0"/>
                    </a:p>
                    <a:p>
                      <a:pPr algn="just"/>
                      <a:r>
                        <a:rPr lang="it-IT" sz="1800" b="0" i="0" kern="1200" dirty="0" smtClean="0">
                          <a:solidFill>
                            <a:schemeClr val="dk1"/>
                          </a:solidFill>
                          <a:effectLst/>
                          <a:latin typeface="+mn-lt"/>
                          <a:ea typeface="+mn-ea"/>
                          <a:cs typeface="+mn-cs"/>
                        </a:rPr>
                        <a:t>1</a:t>
                      </a:r>
                      <a:r>
                        <a:rPr lang="it-IT" sz="1800" b="1" i="0" kern="1200" dirty="0" smtClean="0">
                          <a:solidFill>
                            <a:schemeClr val="dk1"/>
                          </a:solidFill>
                          <a:effectLst/>
                          <a:latin typeface="+mn-lt"/>
                          <a:ea typeface="+mn-ea"/>
                          <a:cs typeface="+mn-cs"/>
                        </a:rPr>
                        <a:t>.</a:t>
                      </a:r>
                      <a:r>
                        <a:rPr lang="it-IT" sz="1800" b="1" i="0" kern="1200" baseline="0" dirty="0">
                          <a:solidFill>
                            <a:schemeClr val="dk1"/>
                          </a:solidFill>
                          <a:effectLst/>
                          <a:latin typeface="+mn-lt"/>
                          <a:ea typeface="+mn-ea"/>
                          <a:cs typeface="+mn-cs"/>
                        </a:rPr>
                        <a:t> </a:t>
                      </a:r>
                      <a:r>
                        <a:rPr lang="it-IT" sz="1800" b="1" i="0" kern="1200" dirty="0" smtClean="0">
                          <a:solidFill>
                            <a:schemeClr val="dk1"/>
                          </a:solidFill>
                          <a:effectLst/>
                          <a:latin typeface="+mn-lt"/>
                          <a:ea typeface="+mn-ea"/>
                          <a:cs typeface="+mn-cs"/>
                        </a:rPr>
                        <a:t>Il </a:t>
                      </a:r>
                      <a:r>
                        <a:rPr lang="it-IT" sz="1800" b="1" i="0" kern="1200" dirty="0">
                          <a:solidFill>
                            <a:schemeClr val="dk1"/>
                          </a:solidFill>
                          <a:effectLst/>
                          <a:latin typeface="+mn-lt"/>
                          <a:ea typeface="+mn-ea"/>
                          <a:cs typeface="+mn-cs"/>
                        </a:rPr>
                        <a:t>ricorso al subappalto da parte del concessionario </a:t>
                      </a:r>
                      <a:r>
                        <a:rPr lang="it-IT" sz="1800" b="0" i="0" kern="1200" dirty="0">
                          <a:solidFill>
                            <a:schemeClr val="dk1"/>
                          </a:solidFill>
                          <a:effectLst/>
                          <a:latin typeface="+mn-lt"/>
                          <a:ea typeface="+mn-ea"/>
                          <a:cs typeface="+mn-cs"/>
                        </a:rPr>
                        <a:t>è regolato dalle corrispondenti disposizioni in materia di appalto, di cui all'</a:t>
                      </a:r>
                      <a:r>
                        <a:rPr lang="it-IT" sz="1800" b="1" i="0" kern="1200" dirty="0">
                          <a:solidFill>
                            <a:schemeClr val="dk1"/>
                          </a:solidFill>
                          <a:effectLst/>
                          <a:latin typeface="+mn-lt"/>
                          <a:ea typeface="+mn-ea"/>
                          <a:cs typeface="+mn-cs"/>
                        </a:rPr>
                        <a:t>articolo 119</a:t>
                      </a:r>
                      <a:r>
                        <a:rPr lang="it-IT" sz="1800" b="0" i="0" kern="1200" dirty="0">
                          <a:solidFill>
                            <a:schemeClr val="dk1"/>
                          </a:solidFill>
                          <a:effectLst/>
                          <a:latin typeface="+mn-lt"/>
                          <a:ea typeface="+mn-ea"/>
                          <a:cs typeface="+mn-cs"/>
                        </a:rPr>
                        <a:t>.</a:t>
                      </a:r>
                      <a:r>
                        <a:rPr lang="it-IT" sz="1800" b="1" i="0" kern="1200" dirty="0">
                          <a:solidFill>
                            <a:schemeClr val="dk1"/>
                          </a:solidFill>
                          <a:effectLst/>
                          <a:latin typeface="+mn-lt"/>
                          <a:ea typeface="+mn-ea"/>
                          <a:cs typeface="+mn-cs"/>
                        </a:rPr>
                        <a:t> </a:t>
                      </a:r>
                      <a:endParaRPr lang="it-IT" dirty="0"/>
                    </a:p>
                  </a:txBody>
                  <a:tcPr/>
                </a:tc>
                <a:extLst>
                  <a:ext uri="{0D108BD9-81ED-4DB2-BD59-A6C34878D82A}">
                    <a16:rowId xmlns="" xmlns:a16="http://schemas.microsoft.com/office/drawing/2014/main" val="321465533"/>
                  </a:ext>
                </a:extLst>
              </a:tr>
            </a:tbl>
          </a:graphicData>
        </a:graphic>
      </p:graphicFrame>
      <p:pic>
        <p:nvPicPr>
          <p:cNvPr id="5" name="Immagine 4">
            <a:extLst>
              <a:ext uri="{FF2B5EF4-FFF2-40B4-BE49-F238E27FC236}">
                <a16:creationId xmlns="" xmlns:a16="http://schemas.microsoft.com/office/drawing/2014/main" id="{5628D933-4562-EC48-7FB7-B213937962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2880657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830511"/>
            <a:ext cx="8825658" cy="4808290"/>
          </a:xfrm>
        </p:spPr>
        <p:txBody>
          <a:bodyPr>
            <a:normAutofit fontScale="92500" lnSpcReduction="20000"/>
          </a:bodyPr>
          <a:lstStyle/>
          <a:p>
            <a:pPr algn="ctr"/>
            <a:r>
              <a:rPr lang="it-IT" dirty="0">
                <a:solidFill>
                  <a:srgbClr val="C00000"/>
                </a:solidFill>
                <a:latin typeface="+mj-lt"/>
                <a:ea typeface="+mj-ea"/>
                <a:cs typeface="+mj-cs"/>
              </a:rPr>
              <a:t>A latere</a:t>
            </a:r>
            <a:endParaRPr lang="it-IT" sz="2400" dirty="0">
              <a:solidFill>
                <a:srgbClr val="C00000"/>
              </a:solidFill>
              <a:latin typeface="+mj-lt"/>
              <a:ea typeface="+mj-ea"/>
              <a:cs typeface="+mj-cs"/>
            </a:endParaRPr>
          </a:p>
          <a:p>
            <a:pPr algn="just"/>
            <a:endParaRPr lang="it-IT" sz="2400" dirty="0">
              <a:latin typeface="Arial" panose="020B0604020202020204" pitchFamily="34" charset="0"/>
              <a:ea typeface="+mj-ea"/>
              <a:cs typeface="Arial" panose="020B0604020202020204" pitchFamily="34" charset="0"/>
            </a:endParaRPr>
          </a:p>
          <a:p>
            <a:pPr algn="just"/>
            <a:r>
              <a:rPr lang="it-IT" sz="2400" dirty="0">
                <a:latin typeface="Arial" panose="020B0604020202020204" pitchFamily="34" charset="0"/>
                <a:ea typeface="+mj-ea"/>
                <a:cs typeface="Arial" panose="020B0604020202020204" pitchFamily="34" charset="0"/>
              </a:rPr>
              <a:t>→ </a:t>
            </a:r>
            <a:r>
              <a:rPr lang="it-IT" dirty="0">
                <a:ea typeface="+mj-ea"/>
                <a:cs typeface="Arial" panose="020B0604020202020204" pitchFamily="34" charset="0"/>
              </a:rPr>
              <a:t>confermata recente normativa in tema di </a:t>
            </a:r>
            <a:r>
              <a:rPr lang="it-IT" dirty="0" smtClean="0">
                <a:ea typeface="+mj-ea"/>
                <a:cs typeface="Arial" panose="020B0604020202020204" pitchFamily="34" charset="0"/>
              </a:rPr>
              <a:t>subappalto (d.l. n. 77/2021 e l. n. 231/2021), </a:t>
            </a:r>
            <a:r>
              <a:rPr lang="it-IT" dirty="0">
                <a:ea typeface="+mj-ea"/>
                <a:cs typeface="Arial" panose="020B0604020202020204" pitchFamily="34" charset="0"/>
              </a:rPr>
              <a:t>con </a:t>
            </a:r>
            <a:r>
              <a:rPr lang="it-IT" dirty="0">
                <a:solidFill>
                  <a:srgbClr val="C00000"/>
                </a:solidFill>
                <a:ea typeface="+mj-ea"/>
                <a:cs typeface="Arial" panose="020B0604020202020204" pitchFamily="34" charset="0"/>
              </a:rPr>
              <a:t>eliminazione del limite percentuale</a:t>
            </a:r>
            <a:r>
              <a:rPr lang="it-IT" dirty="0">
                <a:ea typeface="+mj-ea"/>
                <a:cs typeface="Arial" panose="020B0604020202020204" pitchFamily="34" charset="0"/>
              </a:rPr>
              <a:t>, dell’</a:t>
            </a:r>
            <a:r>
              <a:rPr lang="it-IT" dirty="0">
                <a:solidFill>
                  <a:srgbClr val="C00000"/>
                </a:solidFill>
                <a:ea typeface="+mj-ea"/>
                <a:cs typeface="Arial" panose="020B0604020202020204" pitchFamily="34" charset="0"/>
              </a:rPr>
              <a:t>obbligo preventiva indicazione della terna</a:t>
            </a:r>
            <a:r>
              <a:rPr lang="it-IT" dirty="0">
                <a:ea typeface="+mj-ea"/>
                <a:cs typeface="Arial" panose="020B0604020202020204" pitchFamily="34" charset="0"/>
              </a:rPr>
              <a:t>, del </a:t>
            </a:r>
            <a:r>
              <a:rPr lang="it-IT" dirty="0">
                <a:solidFill>
                  <a:srgbClr val="C00000"/>
                </a:solidFill>
                <a:ea typeface="+mj-ea"/>
                <a:cs typeface="Arial" panose="020B0604020202020204" pitchFamily="34" charset="0"/>
              </a:rPr>
              <a:t>divieto per l’offerente di essere subappaltatore</a:t>
            </a:r>
          </a:p>
          <a:p>
            <a:pPr algn="just"/>
            <a:endParaRPr lang="it-IT" sz="2400" dirty="0" smtClean="0">
              <a:latin typeface="Arial" panose="020B0604020202020204" pitchFamily="34" charset="0"/>
              <a:ea typeface="+mj-ea"/>
              <a:cs typeface="Arial" panose="020B0604020202020204" pitchFamily="34" charset="0"/>
            </a:endParaRPr>
          </a:p>
          <a:p>
            <a:pPr algn="just"/>
            <a:r>
              <a:rPr lang="it-IT" sz="2400" dirty="0" smtClean="0">
                <a:latin typeface="Arial" panose="020B0604020202020204" pitchFamily="34" charset="0"/>
                <a:ea typeface="+mj-ea"/>
                <a:cs typeface="Arial" panose="020B0604020202020204" pitchFamily="34" charset="0"/>
              </a:rPr>
              <a:t>→ </a:t>
            </a:r>
            <a:r>
              <a:rPr lang="it-IT" dirty="0">
                <a:ea typeface="+mj-ea"/>
                <a:cs typeface="Arial" panose="020B0604020202020204" pitchFamily="34" charset="0"/>
              </a:rPr>
              <a:t>novità </a:t>
            </a:r>
            <a:r>
              <a:rPr lang="it-IT" dirty="0">
                <a:solidFill>
                  <a:srgbClr val="C00000"/>
                </a:solidFill>
                <a:ea typeface="+mj-ea"/>
                <a:cs typeface="Arial" panose="020B0604020202020204" pitchFamily="34" charset="0"/>
              </a:rPr>
              <a:t>eliminazione del divieto di subappalto a cascata </a:t>
            </a:r>
            <a:r>
              <a:rPr lang="it-IT" dirty="0">
                <a:ea typeface="+mj-ea"/>
                <a:cs typeface="Arial" panose="020B0604020202020204" pitchFamily="34" charset="0"/>
              </a:rPr>
              <a:t>(si v. altresì art. 119, comma 17 </a:t>
            </a:r>
            <a:r>
              <a:rPr lang="it-IT" dirty="0" smtClean="0">
                <a:ea typeface="+mj-ea"/>
                <a:cs typeface="Arial" panose="020B0604020202020204" pitchFamily="34" charset="0"/>
              </a:rPr>
              <a:t>CCP (in risposta alla procedura di infrazione), </a:t>
            </a:r>
            <a:r>
              <a:rPr lang="it-IT" dirty="0">
                <a:ea typeface="+mj-ea"/>
                <a:cs typeface="Arial" panose="020B0604020202020204" pitchFamily="34" charset="0"/>
              </a:rPr>
              <a:t>con </a:t>
            </a:r>
            <a:r>
              <a:rPr lang="it-IT" dirty="0" smtClean="0">
                <a:ea typeface="+mj-ea"/>
                <a:cs typeface="Arial" panose="020B0604020202020204" pitchFamily="34" charset="0"/>
              </a:rPr>
              <a:t>dubbi </a:t>
            </a:r>
            <a:r>
              <a:rPr lang="it-IT" dirty="0">
                <a:ea typeface="+mj-ea"/>
                <a:cs typeface="Arial" panose="020B0604020202020204" pitchFamily="34" charset="0"/>
              </a:rPr>
              <a:t>applicativi</a:t>
            </a:r>
          </a:p>
          <a:p>
            <a:pPr algn="just"/>
            <a:endParaRPr lang="it-IT" sz="2400" dirty="0" smtClean="0">
              <a:latin typeface="Arial" panose="020B0604020202020204" pitchFamily="34" charset="0"/>
              <a:ea typeface="+mj-ea"/>
              <a:cs typeface="Arial" panose="020B0604020202020204" pitchFamily="34" charset="0"/>
            </a:endParaRPr>
          </a:p>
          <a:p>
            <a:pPr algn="just"/>
            <a:r>
              <a:rPr lang="it-IT" sz="2400" dirty="0" smtClean="0">
                <a:latin typeface="Arial" panose="020B0604020202020204" pitchFamily="34" charset="0"/>
                <a:ea typeface="+mj-ea"/>
                <a:cs typeface="Arial" panose="020B0604020202020204" pitchFamily="34" charset="0"/>
              </a:rPr>
              <a:t>→ </a:t>
            </a:r>
            <a:r>
              <a:rPr lang="it-IT" dirty="0">
                <a:solidFill>
                  <a:srgbClr val="C00000"/>
                </a:solidFill>
                <a:ea typeface="+mj-ea"/>
                <a:cs typeface="Arial" panose="020B0604020202020204" pitchFamily="34" charset="0"/>
              </a:rPr>
              <a:t>art. 119, comma 1 CCP</a:t>
            </a:r>
            <a:r>
              <a:rPr lang="it-IT" dirty="0">
                <a:ea typeface="+mj-ea"/>
                <a:cs typeface="Arial" panose="020B0604020202020204" pitchFamily="34" charset="0"/>
              </a:rPr>
              <a:t>: prevalente esecuzione, questione di   conformità con la soppressione dei limiti quantitativi a fronte della procedura  di infrazione n. 2018/2273  </a:t>
            </a:r>
            <a:r>
              <a:rPr lang="it-IT" dirty="0" smtClean="0">
                <a:ea typeface="+mj-ea"/>
                <a:cs typeface="Arial" panose="020B0604020202020204" pitchFamily="34" charset="0"/>
              </a:rPr>
              <a:t>(ma dall’altro, per le considerazioni svolte, </a:t>
            </a:r>
            <a:r>
              <a:rPr lang="it-IT" dirty="0" smtClean="0">
                <a:ea typeface="+mj-ea"/>
                <a:cs typeface="Arial" panose="020B0604020202020204" pitchFamily="34" charset="0"/>
              </a:rPr>
              <a:t>TAR </a:t>
            </a:r>
            <a:r>
              <a:rPr lang="it-IT" dirty="0">
                <a:ea typeface="+mj-ea"/>
                <a:cs typeface="Arial" panose="020B0604020202020204" pitchFamily="34" charset="0"/>
              </a:rPr>
              <a:t>Friuli Venezia giulia, 27.05.2023, n. 187</a:t>
            </a:r>
            <a:r>
              <a:rPr lang="it-IT" dirty="0" smtClean="0">
                <a:ea typeface="+mj-ea"/>
                <a:cs typeface="Arial" panose="020B0604020202020204" pitchFamily="34" charset="0"/>
              </a:rPr>
              <a:t>)</a:t>
            </a:r>
          </a:p>
          <a:p>
            <a:pPr algn="just"/>
            <a:endParaRPr lang="it-IT" dirty="0">
              <a:ea typeface="+mj-ea"/>
              <a:cs typeface="Arial" panose="020B0604020202020204" pitchFamily="34" charset="0"/>
            </a:endParaRPr>
          </a:p>
        </p:txBody>
      </p:sp>
      <p:pic>
        <p:nvPicPr>
          <p:cNvPr id="4" name="Immagine 3">
            <a:extLst>
              <a:ext uri="{FF2B5EF4-FFF2-40B4-BE49-F238E27FC236}">
                <a16:creationId xmlns="" xmlns:a16="http://schemas.microsoft.com/office/drawing/2014/main" id="{0F9BE547-4380-3CDB-62A6-B93682D5C5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22298676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830511"/>
            <a:ext cx="8825658" cy="4808290"/>
          </a:xfrm>
        </p:spPr>
        <p:txBody>
          <a:bodyPr>
            <a:normAutofit/>
          </a:bodyPr>
          <a:lstStyle/>
          <a:p>
            <a:pPr algn="ctr"/>
            <a:r>
              <a:rPr lang="it-IT" dirty="0">
                <a:solidFill>
                  <a:srgbClr val="C00000"/>
                </a:solidFill>
                <a:latin typeface="+mj-lt"/>
                <a:ea typeface="+mj-ea"/>
                <a:cs typeface="+mj-cs"/>
              </a:rPr>
              <a:t>A latere</a:t>
            </a:r>
            <a:endParaRPr lang="it-IT" sz="2400" dirty="0">
              <a:solidFill>
                <a:srgbClr val="C00000"/>
              </a:solidFill>
              <a:latin typeface="+mj-lt"/>
              <a:ea typeface="+mj-ea"/>
              <a:cs typeface="+mj-cs"/>
            </a:endParaRPr>
          </a:p>
          <a:p>
            <a:pPr algn="just"/>
            <a:endParaRPr lang="it-IT" sz="2400" dirty="0">
              <a:latin typeface="Arial" panose="020B0604020202020204" pitchFamily="34" charset="0"/>
              <a:ea typeface="+mj-ea"/>
              <a:cs typeface="Arial" panose="020B0604020202020204" pitchFamily="34" charset="0"/>
            </a:endParaRPr>
          </a:p>
          <a:p>
            <a:pPr algn="just"/>
            <a:r>
              <a:rPr lang="it-IT" sz="2400" dirty="0">
                <a:latin typeface="Arial" panose="020B0604020202020204" pitchFamily="34" charset="0"/>
                <a:ea typeface="+mj-ea"/>
                <a:cs typeface="Arial" panose="020B0604020202020204" pitchFamily="34" charset="0"/>
              </a:rPr>
              <a:t>→ </a:t>
            </a:r>
            <a:r>
              <a:rPr lang="it-IT" dirty="0" smtClean="0">
                <a:ea typeface="+mj-ea"/>
                <a:cs typeface="Arial" panose="020B0604020202020204" pitchFamily="34" charset="0"/>
              </a:rPr>
              <a:t>questioni applicative circa il subappalto </a:t>
            </a:r>
            <a:r>
              <a:rPr lang="it-IT" dirty="0" smtClean="0">
                <a:solidFill>
                  <a:srgbClr val="C00000"/>
                </a:solidFill>
                <a:ea typeface="+mj-ea"/>
                <a:cs typeface="Arial" panose="020B0604020202020204" pitchFamily="34" charset="0"/>
              </a:rPr>
              <a:t>qualificatorio</a:t>
            </a:r>
            <a:r>
              <a:rPr lang="it-IT" dirty="0" smtClean="0">
                <a:solidFill>
                  <a:srgbClr val="C00000"/>
                </a:solidFill>
                <a:ea typeface="+mj-ea"/>
                <a:cs typeface="Arial" panose="020B0604020202020204" pitchFamily="34" charset="0"/>
              </a:rPr>
              <a:t> </a:t>
            </a:r>
            <a:r>
              <a:rPr lang="it-IT" dirty="0" smtClean="0">
                <a:solidFill>
                  <a:srgbClr val="C00000"/>
                </a:solidFill>
                <a:ea typeface="+mj-ea"/>
                <a:cs typeface="Arial" panose="020B0604020202020204" pitchFamily="34" charset="0"/>
              </a:rPr>
              <a:t>o necessario</a:t>
            </a:r>
            <a:endParaRPr lang="it-IT" sz="2400" dirty="0" smtClean="0">
              <a:solidFill>
                <a:srgbClr val="C00000"/>
              </a:solidFill>
              <a:latin typeface="Arial" panose="020B0604020202020204" pitchFamily="34" charset="0"/>
              <a:ea typeface="+mj-ea"/>
              <a:cs typeface="Arial" panose="020B0604020202020204" pitchFamily="34" charset="0"/>
            </a:endParaRPr>
          </a:p>
          <a:p>
            <a:pPr algn="just"/>
            <a:endParaRPr lang="it-IT" sz="2400" dirty="0" smtClean="0">
              <a:latin typeface="Arial" panose="020B0604020202020204" pitchFamily="34" charset="0"/>
              <a:ea typeface="+mj-ea"/>
              <a:cs typeface="Arial" panose="020B0604020202020204" pitchFamily="34" charset="0"/>
            </a:endParaRPr>
          </a:p>
          <a:p>
            <a:pPr algn="just"/>
            <a:r>
              <a:rPr lang="it-IT" sz="2400" dirty="0" smtClean="0">
                <a:latin typeface="Arial" panose="020B0604020202020204" pitchFamily="34" charset="0"/>
                <a:ea typeface="+mj-ea"/>
                <a:cs typeface="Arial" panose="020B0604020202020204" pitchFamily="34" charset="0"/>
              </a:rPr>
              <a:t>→ </a:t>
            </a:r>
            <a:r>
              <a:rPr lang="it-IT" dirty="0" smtClean="0">
                <a:solidFill>
                  <a:srgbClr val="C00000"/>
                </a:solidFill>
                <a:ea typeface="+mj-ea"/>
                <a:cs typeface="Arial" panose="020B0604020202020204" pitchFamily="34" charset="0"/>
              </a:rPr>
              <a:t>contratti continuativi di cooperazione</a:t>
            </a:r>
            <a:r>
              <a:rPr lang="it-IT" dirty="0" smtClean="0">
                <a:ea typeface="+mj-ea"/>
                <a:cs typeface="Arial" panose="020B0604020202020204" pitchFamily="34" charset="0"/>
              </a:rPr>
              <a:t>, ne vedremo uno sviluppo per superare il regime del subappalto ? (si v. Cons. Stato, Sez. V, 28.02.2023, n. 2097, per la distinzione con il subappalto, e Tar Lazio, Roma, Sez. I, 11.4.2023)</a:t>
            </a:r>
          </a:p>
        </p:txBody>
      </p:sp>
      <p:pic>
        <p:nvPicPr>
          <p:cNvPr id="4" name="Immagine 3">
            <a:extLst>
              <a:ext uri="{FF2B5EF4-FFF2-40B4-BE49-F238E27FC236}">
                <a16:creationId xmlns="" xmlns:a16="http://schemas.microsoft.com/office/drawing/2014/main" id="{0F9BE547-4380-3CDB-62A6-B93682D5C5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17240188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1602297"/>
            <a:ext cx="8825658" cy="4036503"/>
          </a:xfrm>
        </p:spPr>
        <p:txBody>
          <a:bodyPr>
            <a:normAutofit/>
          </a:bodyPr>
          <a:lstStyle/>
          <a:p>
            <a:pPr algn="ctr"/>
            <a:endParaRPr lang="it-IT" sz="3200" dirty="0">
              <a:solidFill>
                <a:schemeClr val="bg2"/>
              </a:solidFill>
              <a:latin typeface="+mj-lt"/>
              <a:ea typeface="+mj-ea"/>
              <a:cs typeface="+mj-cs"/>
            </a:endParaRPr>
          </a:p>
          <a:p>
            <a:pPr algn="ctr"/>
            <a:endParaRPr lang="it-IT" sz="3200" dirty="0">
              <a:solidFill>
                <a:schemeClr val="bg2"/>
              </a:solidFill>
              <a:latin typeface="+mj-lt"/>
              <a:ea typeface="+mj-ea"/>
              <a:cs typeface="+mj-cs"/>
            </a:endParaRPr>
          </a:p>
          <a:p>
            <a:pPr algn="ctr"/>
            <a:r>
              <a:rPr lang="it-IT" sz="3200" b="1" dirty="0">
                <a:latin typeface="+mj-lt"/>
                <a:ea typeface="+mj-ea"/>
                <a:cs typeface="+mj-cs"/>
              </a:rPr>
              <a:t>Grazie per </a:t>
            </a:r>
            <a:r>
              <a:rPr lang="it-IT" sz="3200" b="1" dirty="0" smtClean="0">
                <a:latin typeface="+mj-lt"/>
                <a:ea typeface="+mj-ea"/>
                <a:cs typeface="+mj-cs"/>
              </a:rPr>
              <a:t>l’attenzione </a:t>
            </a:r>
            <a:r>
              <a:rPr lang="it-IT" sz="3200" b="1" dirty="0">
                <a:latin typeface="+mj-lt"/>
                <a:ea typeface="+mj-ea"/>
                <a:cs typeface="+mj-cs"/>
              </a:rPr>
              <a:t>! </a:t>
            </a:r>
          </a:p>
        </p:txBody>
      </p:sp>
      <p:pic>
        <p:nvPicPr>
          <p:cNvPr id="4" name="Immagine 3">
            <a:extLst>
              <a:ext uri="{FF2B5EF4-FFF2-40B4-BE49-F238E27FC236}">
                <a16:creationId xmlns="" xmlns:a16="http://schemas.microsoft.com/office/drawing/2014/main" id="{EA093C00-49AA-13E8-37E1-0B68071C0D2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2094278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830511"/>
            <a:ext cx="8825658" cy="4808290"/>
          </a:xfrm>
        </p:spPr>
        <p:txBody>
          <a:bodyPr>
            <a:normAutofit fontScale="92500" lnSpcReduction="20000"/>
          </a:bodyPr>
          <a:lstStyle/>
          <a:p>
            <a:pPr algn="ctr"/>
            <a:r>
              <a:rPr lang="it-IT" sz="2400" dirty="0">
                <a:solidFill>
                  <a:srgbClr val="C00000"/>
                </a:solidFill>
                <a:latin typeface="+mj-lt"/>
                <a:ea typeface="+mj-ea"/>
                <a:cs typeface="+mj-cs"/>
              </a:rPr>
              <a:t>La norma</a:t>
            </a:r>
            <a:r>
              <a:rPr lang="it-IT" dirty="0">
                <a:solidFill>
                  <a:srgbClr val="C00000"/>
                </a:solidFill>
                <a:latin typeface="+mj-lt"/>
                <a:ea typeface="+mj-ea"/>
                <a:cs typeface="+mj-cs"/>
              </a:rPr>
              <a:t>, conferme</a:t>
            </a:r>
            <a:r>
              <a:rPr lang="it-IT" sz="2400" dirty="0">
                <a:solidFill>
                  <a:srgbClr val="C00000"/>
                </a:solidFill>
                <a:latin typeface="+mj-lt"/>
                <a:ea typeface="+mj-ea"/>
                <a:cs typeface="+mj-cs"/>
              </a:rPr>
              <a:t> e novità</a:t>
            </a:r>
          </a:p>
          <a:p>
            <a:pPr algn="l"/>
            <a:endParaRPr lang="it-IT" dirty="0">
              <a:latin typeface="+mj-lt"/>
              <a:ea typeface="+mj-ea"/>
              <a:cs typeface="+mj-cs"/>
            </a:endParaRPr>
          </a:p>
          <a:p>
            <a:pPr algn="just"/>
            <a:r>
              <a:rPr lang="it-IT" dirty="0">
                <a:latin typeface="+mj-lt"/>
                <a:ea typeface="+mj-ea"/>
                <a:cs typeface="+mj-cs"/>
              </a:rPr>
              <a:t>In primo luogo, un richiamo alle </a:t>
            </a:r>
            <a:r>
              <a:rPr lang="it-IT" b="1" dirty="0">
                <a:latin typeface="+mj-lt"/>
                <a:ea typeface="+mj-ea"/>
                <a:cs typeface="+mj-cs"/>
              </a:rPr>
              <a:t>diverse tipologie di consorzio</a:t>
            </a:r>
            <a:r>
              <a:rPr lang="it-IT" dirty="0">
                <a:latin typeface="+mj-lt"/>
                <a:ea typeface="+mj-ea"/>
                <a:cs typeface="+mj-cs"/>
              </a:rPr>
              <a:t>, di nostro </a:t>
            </a:r>
          </a:p>
          <a:p>
            <a:pPr algn="l"/>
            <a:r>
              <a:rPr lang="it-IT" dirty="0">
                <a:latin typeface="+mj-lt"/>
                <a:ea typeface="+mj-ea"/>
                <a:cs typeface="+mj-cs"/>
              </a:rPr>
              <a:t>interesse:</a:t>
            </a:r>
          </a:p>
          <a:p>
            <a:pPr algn="l"/>
            <a:endParaRPr lang="it-IT" dirty="0">
              <a:latin typeface="+mj-lt"/>
              <a:ea typeface="+mj-ea"/>
              <a:cs typeface="+mj-cs"/>
            </a:endParaRPr>
          </a:p>
          <a:p>
            <a:pPr algn="l"/>
            <a:r>
              <a:rPr lang="it-IT" b="1" dirty="0">
                <a:latin typeface="Arial" panose="020B0604020202020204" pitchFamily="34" charset="0"/>
                <a:ea typeface="+mj-ea"/>
                <a:cs typeface="Arial" panose="020B0604020202020204" pitchFamily="34" charset="0"/>
              </a:rPr>
              <a:t>→ </a:t>
            </a:r>
            <a:r>
              <a:rPr lang="it-IT" b="1" dirty="0">
                <a:solidFill>
                  <a:srgbClr val="C00000"/>
                </a:solidFill>
                <a:latin typeface="+mj-lt"/>
                <a:ea typeface="+mj-ea"/>
                <a:cs typeface="+mj-cs"/>
              </a:rPr>
              <a:t>CONSORZI ORDINARI </a:t>
            </a:r>
            <a:r>
              <a:rPr lang="it-IT" dirty="0">
                <a:latin typeface="+mj-lt"/>
                <a:ea typeface="+mj-ea"/>
                <a:cs typeface="+mj-cs"/>
              </a:rPr>
              <a:t>(seguono il regime del RTI)</a:t>
            </a:r>
          </a:p>
          <a:p>
            <a:pPr algn="l"/>
            <a:endParaRPr lang="it-IT" b="1" dirty="0">
              <a:latin typeface="Arial" panose="020B0604020202020204" pitchFamily="34" charset="0"/>
              <a:ea typeface="+mj-ea"/>
              <a:cs typeface="Arial" panose="020B0604020202020204" pitchFamily="34" charset="0"/>
            </a:endParaRPr>
          </a:p>
          <a:p>
            <a:pPr algn="l"/>
            <a:r>
              <a:rPr lang="it-IT" b="1" dirty="0">
                <a:latin typeface="Arial" panose="020B0604020202020204" pitchFamily="34" charset="0"/>
                <a:ea typeface="+mj-ea"/>
                <a:cs typeface="Arial" panose="020B0604020202020204" pitchFamily="34" charset="0"/>
              </a:rPr>
              <a:t>→ </a:t>
            </a:r>
            <a:r>
              <a:rPr lang="it-IT" b="1" dirty="0">
                <a:solidFill>
                  <a:srgbClr val="C00000"/>
                </a:solidFill>
                <a:latin typeface="+mj-lt"/>
                <a:ea typeface="+mj-ea"/>
                <a:cs typeface="+mj-cs"/>
              </a:rPr>
              <a:t>CONSORZI DI COOPERATIVE DI PRODUZIONE E LAVORO</a:t>
            </a:r>
            <a:r>
              <a:rPr lang="it-IT" dirty="0">
                <a:latin typeface="+mj-lt"/>
                <a:ea typeface="+mj-ea"/>
                <a:cs typeface="+mj-cs"/>
              </a:rPr>
              <a:t>, ai sensi della </a:t>
            </a:r>
          </a:p>
          <a:p>
            <a:pPr algn="l"/>
            <a:r>
              <a:rPr lang="it-IT" dirty="0">
                <a:latin typeface="+mj-lt"/>
                <a:ea typeface="+mj-ea"/>
                <a:cs typeface="+mj-cs"/>
              </a:rPr>
              <a:t>l. n. 1909 n. 422 e dal </a:t>
            </a:r>
            <a:r>
              <a:rPr lang="it-IT" dirty="0">
                <a:latin typeface="+mj-lt"/>
                <a:ea typeface="+mj-ea"/>
                <a:cs typeface="+mj-cs"/>
              </a:rPr>
              <a:t>d.l.C.P.s</a:t>
            </a:r>
            <a:r>
              <a:rPr lang="it-IT" dirty="0">
                <a:latin typeface="+mj-lt"/>
                <a:ea typeface="+mj-ea"/>
                <a:cs typeface="+mj-cs"/>
              </a:rPr>
              <a:t>. n. 1577/1947 (regime «ibrido»)</a:t>
            </a:r>
          </a:p>
          <a:p>
            <a:pPr algn="l"/>
            <a:endParaRPr lang="it-IT" b="1" dirty="0">
              <a:latin typeface="Arial" panose="020B0604020202020204" pitchFamily="34" charset="0"/>
              <a:ea typeface="+mj-ea"/>
              <a:cs typeface="Arial" panose="020B0604020202020204" pitchFamily="34" charset="0"/>
            </a:endParaRPr>
          </a:p>
          <a:p>
            <a:pPr algn="l"/>
            <a:r>
              <a:rPr lang="it-IT" b="1" dirty="0">
                <a:latin typeface="Arial" panose="020B0604020202020204" pitchFamily="34" charset="0"/>
                <a:ea typeface="+mj-ea"/>
                <a:cs typeface="Arial" panose="020B0604020202020204" pitchFamily="34" charset="0"/>
              </a:rPr>
              <a:t>→ </a:t>
            </a:r>
            <a:r>
              <a:rPr lang="it-IT" b="1" dirty="0">
                <a:solidFill>
                  <a:srgbClr val="C00000"/>
                </a:solidFill>
                <a:latin typeface="+mj-lt"/>
                <a:ea typeface="+mj-ea"/>
                <a:cs typeface="+mj-cs"/>
              </a:rPr>
              <a:t>CONSORZI TRA IMPRESE ARTIGIANE</a:t>
            </a:r>
            <a:r>
              <a:rPr lang="it-IT" dirty="0">
                <a:latin typeface="+mj-lt"/>
                <a:ea typeface="+mj-ea"/>
                <a:cs typeface="+mj-cs"/>
              </a:rPr>
              <a:t>, ai sensi della l. n. 443/1995  </a:t>
            </a:r>
          </a:p>
          <a:p>
            <a:pPr algn="l"/>
            <a:endParaRPr lang="it-IT" b="1" dirty="0">
              <a:latin typeface="Arial" panose="020B0604020202020204" pitchFamily="34" charset="0"/>
              <a:ea typeface="+mj-ea"/>
              <a:cs typeface="Arial" panose="020B0604020202020204" pitchFamily="34" charset="0"/>
            </a:endParaRPr>
          </a:p>
          <a:p>
            <a:pPr algn="l"/>
            <a:r>
              <a:rPr lang="it-IT" b="1" dirty="0">
                <a:latin typeface="Arial" panose="020B0604020202020204" pitchFamily="34" charset="0"/>
                <a:ea typeface="+mj-ea"/>
                <a:cs typeface="Arial" panose="020B0604020202020204" pitchFamily="34" charset="0"/>
              </a:rPr>
              <a:t>→ </a:t>
            </a:r>
            <a:r>
              <a:rPr lang="it-IT" b="1" dirty="0">
                <a:solidFill>
                  <a:srgbClr val="C00000"/>
                </a:solidFill>
                <a:latin typeface="+mj-lt"/>
                <a:ea typeface="+mj-ea"/>
                <a:cs typeface="+mj-cs"/>
              </a:rPr>
              <a:t>CONSORZI STABILI </a:t>
            </a:r>
            <a:r>
              <a:rPr lang="it-IT" dirty="0">
                <a:latin typeface="+mj-lt"/>
                <a:ea typeface="+mj-ea"/>
                <a:cs typeface="+mj-cs"/>
              </a:rPr>
              <a:t>(anche di società di professionisti e di ingegneria)</a:t>
            </a:r>
          </a:p>
          <a:p>
            <a:pPr algn="l"/>
            <a:endParaRPr lang="it-IT" b="1" dirty="0">
              <a:latin typeface="+mj-lt"/>
              <a:ea typeface="+mj-ea"/>
              <a:cs typeface="+mj-cs"/>
            </a:endParaRPr>
          </a:p>
        </p:txBody>
      </p:sp>
      <p:pic>
        <p:nvPicPr>
          <p:cNvPr id="4" name="Immagine 3">
            <a:extLst>
              <a:ext uri="{FF2B5EF4-FFF2-40B4-BE49-F238E27FC236}">
                <a16:creationId xmlns="" xmlns:a16="http://schemas.microsoft.com/office/drawing/2014/main" id="{014437E3-74A2-60A8-3242-D7C97112F20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2332482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830510"/>
            <a:ext cx="8825658" cy="5058561"/>
          </a:xfrm>
        </p:spPr>
        <p:txBody>
          <a:bodyPr>
            <a:normAutofit lnSpcReduction="10000"/>
          </a:bodyPr>
          <a:lstStyle/>
          <a:p>
            <a:pPr algn="ctr"/>
            <a:r>
              <a:rPr lang="it-IT" sz="2400" dirty="0">
                <a:solidFill>
                  <a:srgbClr val="C00000"/>
                </a:solidFill>
                <a:latin typeface="+mj-lt"/>
                <a:ea typeface="+mj-ea"/>
                <a:cs typeface="+mj-cs"/>
              </a:rPr>
              <a:t>La norma, conferme e novità</a:t>
            </a:r>
            <a:endParaRPr lang="it-IT" dirty="0">
              <a:solidFill>
                <a:srgbClr val="C00000"/>
              </a:solidFill>
              <a:latin typeface="+mj-lt"/>
              <a:ea typeface="+mj-ea"/>
              <a:cs typeface="+mj-cs"/>
            </a:endParaRPr>
          </a:p>
          <a:p>
            <a:pPr algn="ctr"/>
            <a:endParaRPr lang="it-IT" sz="2400" dirty="0">
              <a:latin typeface="Arial" panose="020B0604020202020204" pitchFamily="34" charset="0"/>
              <a:ea typeface="+mj-ea"/>
              <a:cs typeface="Arial" panose="020B0604020202020204" pitchFamily="34" charset="0"/>
            </a:endParaRPr>
          </a:p>
          <a:p>
            <a:r>
              <a:rPr lang="it-IT" sz="2400" dirty="0">
                <a:latin typeface="Arial" panose="020B0604020202020204" pitchFamily="34" charset="0"/>
                <a:ea typeface="+mj-ea"/>
                <a:cs typeface="Arial" panose="020B0604020202020204" pitchFamily="34" charset="0"/>
              </a:rPr>
              <a:t>→ </a:t>
            </a:r>
            <a:r>
              <a:rPr lang="it-IT" sz="2400" b="1" dirty="0">
                <a:solidFill>
                  <a:srgbClr val="C00000"/>
                </a:solidFill>
                <a:latin typeface="+mj-lt"/>
                <a:ea typeface="+mj-ea"/>
                <a:cs typeface="+mj-cs"/>
              </a:rPr>
              <a:t>art. 65, comma 2 CCP</a:t>
            </a:r>
          </a:p>
          <a:p>
            <a:r>
              <a:rPr lang="it-IT" sz="2400" dirty="0">
                <a:solidFill>
                  <a:srgbClr val="C00000"/>
                </a:solidFill>
                <a:latin typeface="+mj-lt"/>
                <a:ea typeface="+mj-ea"/>
                <a:cs typeface="+mj-cs"/>
              </a:rPr>
              <a:t> </a:t>
            </a:r>
          </a:p>
          <a:p>
            <a:pPr algn="just"/>
            <a:r>
              <a:rPr lang="it-IT" sz="2400" dirty="0">
                <a:latin typeface="+mj-lt"/>
                <a:ea typeface="+mj-ea"/>
                <a:cs typeface="+mj-cs"/>
              </a:rPr>
              <a:t>«Rientrano nella definizione di operatori economici:</a:t>
            </a:r>
          </a:p>
          <a:p>
            <a:pPr algn="just"/>
            <a:r>
              <a:rPr lang="it-IT" dirty="0">
                <a:latin typeface="+mj-lt"/>
                <a:ea typeface="+mj-ea"/>
                <a:cs typeface="+mj-cs"/>
              </a:rPr>
              <a:t>d)  i </a:t>
            </a:r>
            <a:r>
              <a:rPr lang="it-IT" b="1" dirty="0">
                <a:latin typeface="+mj-lt"/>
                <a:ea typeface="+mj-ea"/>
                <a:cs typeface="+mj-cs"/>
              </a:rPr>
              <a:t>consorzi stabili</a:t>
            </a:r>
            <a:r>
              <a:rPr lang="it-IT" dirty="0">
                <a:latin typeface="+mj-lt"/>
                <a:ea typeface="+mj-ea"/>
                <a:cs typeface="+mj-cs"/>
              </a:rPr>
              <a:t>, costituiti anche in forma di società consortili ai sensi dell’art. 2615-ter del codice civile, tra imprenditori individuali, anche artigiani, società commerciali, società cooperative di produzione e lavoro; i consorzi stabili sono formati da </a:t>
            </a:r>
            <a:r>
              <a:rPr lang="it-IT" b="1" dirty="0">
                <a:latin typeface="+mj-lt"/>
                <a:ea typeface="+mj-ea"/>
                <a:cs typeface="+mj-cs"/>
              </a:rPr>
              <a:t>non meno di tre consorziati </a:t>
            </a:r>
            <a:r>
              <a:rPr lang="it-IT" dirty="0">
                <a:latin typeface="+mj-lt"/>
                <a:ea typeface="+mj-ea"/>
                <a:cs typeface="+mj-cs"/>
              </a:rPr>
              <a:t>che, con decisione assunta dai rispettivi organi deliberativi, abbiano stabilito di </a:t>
            </a:r>
            <a:r>
              <a:rPr lang="it-IT" b="1" dirty="0">
                <a:latin typeface="+mj-lt"/>
                <a:ea typeface="+mj-ea"/>
                <a:cs typeface="+mj-cs"/>
              </a:rPr>
              <a:t>operare in modo congiunto </a:t>
            </a:r>
            <a:r>
              <a:rPr lang="it-IT" dirty="0">
                <a:latin typeface="+mj-lt"/>
                <a:ea typeface="+mj-ea"/>
                <a:cs typeface="+mj-cs"/>
              </a:rPr>
              <a:t>nel settore dei contratti pubblici di lavori, servizi e forniture per un periodo di tempo </a:t>
            </a:r>
            <a:r>
              <a:rPr lang="it-IT" b="1" dirty="0">
                <a:latin typeface="+mj-lt"/>
                <a:ea typeface="+mj-ea"/>
                <a:cs typeface="+mj-cs"/>
              </a:rPr>
              <a:t>non inferiore a cinque anni</a:t>
            </a:r>
            <a:r>
              <a:rPr lang="it-IT" dirty="0">
                <a:latin typeface="+mj-lt"/>
                <a:ea typeface="+mj-ea"/>
                <a:cs typeface="+mj-cs"/>
              </a:rPr>
              <a:t>, istituendo a tal fine una </a:t>
            </a:r>
            <a:r>
              <a:rPr lang="it-IT" b="1" dirty="0">
                <a:latin typeface="+mj-lt"/>
                <a:ea typeface="+mj-ea"/>
                <a:cs typeface="+mj-cs"/>
              </a:rPr>
              <a:t>comune struttura di impresa</a:t>
            </a:r>
            <a:r>
              <a:rPr lang="it-IT" dirty="0">
                <a:latin typeface="+mj-lt"/>
                <a:ea typeface="+mj-ea"/>
                <a:cs typeface="+mj-cs"/>
              </a:rPr>
              <a:t>» (v. art. 45, comma 1, lett. c, d.lgs. n. 50/2016) </a:t>
            </a:r>
          </a:p>
        </p:txBody>
      </p:sp>
      <p:pic>
        <p:nvPicPr>
          <p:cNvPr id="4" name="Immagine 3">
            <a:extLst>
              <a:ext uri="{FF2B5EF4-FFF2-40B4-BE49-F238E27FC236}">
                <a16:creationId xmlns="" xmlns:a16="http://schemas.microsoft.com/office/drawing/2014/main" id="{76DBEE5E-4791-9CFB-9AC6-BF656B1E8D7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145080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830510"/>
            <a:ext cx="8825658" cy="5058561"/>
          </a:xfrm>
        </p:spPr>
        <p:txBody>
          <a:bodyPr>
            <a:normAutofit/>
          </a:bodyPr>
          <a:lstStyle/>
          <a:p>
            <a:pPr algn="ctr"/>
            <a:r>
              <a:rPr lang="it-IT" sz="2400" dirty="0">
                <a:solidFill>
                  <a:srgbClr val="C00000"/>
                </a:solidFill>
                <a:latin typeface="+mj-lt"/>
                <a:ea typeface="+mj-ea"/>
                <a:cs typeface="+mj-cs"/>
              </a:rPr>
              <a:t>La norma, conferme e novità</a:t>
            </a:r>
          </a:p>
          <a:p>
            <a:r>
              <a:rPr lang="it-IT" b="1" dirty="0">
                <a:latin typeface="Arial" panose="020B0604020202020204" pitchFamily="34" charset="0"/>
                <a:ea typeface="+mj-ea"/>
                <a:cs typeface="Arial" panose="020B0604020202020204" pitchFamily="34" charset="0"/>
              </a:rPr>
              <a:t>→ </a:t>
            </a:r>
            <a:r>
              <a:rPr lang="it-IT" b="1" dirty="0">
                <a:solidFill>
                  <a:srgbClr val="C00000"/>
                </a:solidFill>
                <a:ea typeface="+mj-ea"/>
                <a:cs typeface="Arial" panose="020B0604020202020204" pitchFamily="34" charset="0"/>
              </a:rPr>
              <a:t>raffronto</a:t>
            </a:r>
          </a:p>
          <a:p>
            <a:pPr algn="l"/>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p:txBody>
      </p:sp>
      <p:graphicFrame>
        <p:nvGraphicFramePr>
          <p:cNvPr id="4" name="Tabella 4">
            <a:extLst>
              <a:ext uri="{FF2B5EF4-FFF2-40B4-BE49-F238E27FC236}">
                <a16:creationId xmlns="" xmlns:a16="http://schemas.microsoft.com/office/drawing/2014/main" id="{2669ED04-81B3-D6BE-0D52-EFEF303E5BE2}"/>
              </a:ext>
            </a:extLst>
          </p:cNvPr>
          <p:cNvGraphicFramePr>
            <a:graphicFrameLocks noGrp="1"/>
          </p:cNvGraphicFramePr>
          <p:nvPr>
            <p:extLst>
              <p:ext uri="{D42A27DB-BD31-4B8C-83A1-F6EECF244321}">
                <p14:modId xmlns:p14="http://schemas.microsoft.com/office/powerpoint/2010/main" val="3190565400"/>
              </p:ext>
            </p:extLst>
          </p:nvPr>
        </p:nvGraphicFramePr>
        <p:xfrm>
          <a:off x="0" y="1770077"/>
          <a:ext cx="12191999" cy="4423377"/>
        </p:xfrm>
        <a:graphic>
          <a:graphicData uri="http://schemas.openxmlformats.org/drawingml/2006/table">
            <a:tbl>
              <a:tblPr firstRow="1" bandRow="1">
                <a:tableStyleId>{5C22544A-7EE6-4342-B048-85BDC9FD1C3A}</a:tableStyleId>
              </a:tblPr>
              <a:tblGrid>
                <a:gridCol w="3993160">
                  <a:extLst>
                    <a:ext uri="{9D8B030D-6E8A-4147-A177-3AD203B41FA5}">
                      <a16:colId xmlns="" xmlns:a16="http://schemas.microsoft.com/office/drawing/2014/main" val="3193958070"/>
                    </a:ext>
                  </a:extLst>
                </a:gridCol>
                <a:gridCol w="8198839">
                  <a:extLst>
                    <a:ext uri="{9D8B030D-6E8A-4147-A177-3AD203B41FA5}">
                      <a16:colId xmlns="" xmlns:a16="http://schemas.microsoft.com/office/drawing/2014/main" val="3547544195"/>
                    </a:ext>
                  </a:extLst>
                </a:gridCol>
              </a:tblGrid>
              <a:tr h="491457">
                <a:tc>
                  <a:txBody>
                    <a:bodyPr/>
                    <a:lstStyle/>
                    <a:p>
                      <a:r>
                        <a:rPr lang="it-IT" dirty="0"/>
                        <a:t>art. 47 d.lgs. n. 50/2016</a:t>
                      </a:r>
                    </a:p>
                  </a:txBody>
                  <a:tcPr/>
                </a:tc>
                <a:tc>
                  <a:txBody>
                    <a:bodyPr/>
                    <a:lstStyle/>
                    <a:p>
                      <a:r>
                        <a:rPr lang="it-IT" dirty="0"/>
                        <a:t>art. 67 d.lgs. n. 36/2023 </a:t>
                      </a:r>
                    </a:p>
                  </a:txBody>
                  <a:tcPr/>
                </a:tc>
                <a:extLst>
                  <a:ext uri="{0D108BD9-81ED-4DB2-BD59-A6C34878D82A}">
                    <a16:rowId xmlns="" xmlns:a16="http://schemas.microsoft.com/office/drawing/2014/main" val="541989628"/>
                  </a:ext>
                </a:extLst>
              </a:tr>
              <a:tr h="3627537">
                <a:tc>
                  <a:txBody>
                    <a:bodyPr/>
                    <a:lstStyle/>
                    <a:p>
                      <a:pPr algn="just"/>
                      <a:r>
                        <a:rPr lang="it-IT" sz="1800" b="0" i="0" kern="1200" dirty="0">
                          <a:solidFill>
                            <a:schemeClr val="dk1"/>
                          </a:solidFill>
                          <a:effectLst/>
                          <a:latin typeface="+mn-lt"/>
                          <a:ea typeface="+mn-ea"/>
                          <a:cs typeface="+mn-cs"/>
                        </a:rPr>
                        <a:t>1. requisiti di idoneità tecnica e finanziaria per l'ammissione alle procedure di affidamento dei soggetti di cui all'articolo 45, comma 2, lettere b) e c), devono essere posseduti e comprovati dagli stessi con le modalità previste dal presente codice, salvo che per quelli relativi alla disponibilità delle </a:t>
                      </a:r>
                      <a:r>
                        <a:rPr lang="it-IT" sz="1800" b="1" i="0" kern="1200" dirty="0">
                          <a:solidFill>
                            <a:schemeClr val="dk1"/>
                          </a:solidFill>
                          <a:effectLst/>
                          <a:latin typeface="+mn-lt"/>
                          <a:ea typeface="+mn-ea"/>
                          <a:cs typeface="+mn-cs"/>
                        </a:rPr>
                        <a:t>attrezzature e dei mezzi d'opera</a:t>
                      </a:r>
                      <a:r>
                        <a:rPr lang="it-IT" sz="1800" b="0" i="0" kern="1200" dirty="0">
                          <a:solidFill>
                            <a:schemeClr val="dk1"/>
                          </a:solidFill>
                          <a:effectLst/>
                          <a:latin typeface="+mn-lt"/>
                          <a:ea typeface="+mn-ea"/>
                          <a:cs typeface="+mn-cs"/>
                        </a:rPr>
                        <a:t>, nonché all'</a:t>
                      </a:r>
                      <a:r>
                        <a:rPr lang="it-IT" sz="1800" b="1" i="0" kern="1200" dirty="0">
                          <a:solidFill>
                            <a:schemeClr val="dk1"/>
                          </a:solidFill>
                          <a:effectLst/>
                          <a:latin typeface="+mn-lt"/>
                          <a:ea typeface="+mn-ea"/>
                          <a:cs typeface="+mn-cs"/>
                        </a:rPr>
                        <a:t>organico medio annuo</a:t>
                      </a:r>
                      <a:r>
                        <a:rPr lang="it-IT" sz="1800" b="0" i="0" kern="1200" dirty="0">
                          <a:solidFill>
                            <a:schemeClr val="dk1"/>
                          </a:solidFill>
                          <a:effectLst/>
                          <a:latin typeface="+mn-lt"/>
                          <a:ea typeface="+mn-ea"/>
                          <a:cs typeface="+mn-cs"/>
                        </a:rPr>
                        <a:t>, che sono computati cumulativamente in capo al consorzio ancorché posseduti dalle singole imprese consorziate</a:t>
                      </a:r>
                      <a:endParaRPr lang="it-IT" i="0" dirty="0"/>
                    </a:p>
                  </a:txBody>
                  <a:tcPr/>
                </a:tc>
                <a:tc>
                  <a:txBody>
                    <a:bodyPr/>
                    <a:lstStyle/>
                    <a:p>
                      <a:pPr algn="just"/>
                      <a:r>
                        <a:rPr lang="it-IT" sz="1800" b="0" i="0" kern="1200" dirty="0">
                          <a:solidFill>
                            <a:schemeClr val="dk1"/>
                          </a:solidFill>
                          <a:effectLst/>
                          <a:latin typeface="+mn-lt"/>
                          <a:ea typeface="+mn-ea"/>
                          <a:cs typeface="+mn-cs"/>
                        </a:rPr>
                        <a:t>1. I requisiti di capacità tecnica e finanziaria per l'ammissione alle procedure di affidamento dei soggetti di cui agli articoli 65, comma 2, lettere b), c) e d), e 66, comma 1, lettera g), sono disciplinati dal </a:t>
                      </a:r>
                      <a:r>
                        <a:rPr lang="it-IT" sz="1800" b="1" i="0" kern="1200" dirty="0">
                          <a:solidFill>
                            <a:schemeClr val="dk1"/>
                          </a:solidFill>
                          <a:effectLst/>
                          <a:latin typeface="+mn-lt"/>
                          <a:ea typeface="+mn-ea"/>
                          <a:cs typeface="+mn-cs"/>
                        </a:rPr>
                        <a:t>regolamento di cui all'articolo 100, comma 4</a:t>
                      </a:r>
                      <a:r>
                        <a:rPr lang="it-IT" sz="1800" b="0" i="0" kern="1200" dirty="0">
                          <a:solidFill>
                            <a:schemeClr val="dk1"/>
                          </a:solidFill>
                          <a:effectLst/>
                          <a:latin typeface="+mn-lt"/>
                          <a:ea typeface="+mn-ea"/>
                          <a:cs typeface="+mn-cs"/>
                        </a:rPr>
                        <a:t>.</a:t>
                      </a:r>
                    </a:p>
                    <a:p>
                      <a:pPr algn="just"/>
                      <a:r>
                        <a:rPr lang="it-IT" sz="1800" b="0" i="0" kern="1200" dirty="0">
                          <a:solidFill>
                            <a:schemeClr val="dk1"/>
                          </a:solidFill>
                          <a:effectLst/>
                          <a:latin typeface="+mn-lt"/>
                          <a:ea typeface="+mn-ea"/>
                          <a:cs typeface="+mn-cs"/>
                        </a:rPr>
                        <a:t>2. </a:t>
                      </a:r>
                      <a:r>
                        <a:rPr lang="it-IT" sz="1800" b="1" i="0" kern="1200" dirty="0">
                          <a:solidFill>
                            <a:schemeClr val="dk1"/>
                          </a:solidFill>
                          <a:effectLst/>
                          <a:latin typeface="+mn-lt"/>
                          <a:ea typeface="+mn-ea"/>
                          <a:cs typeface="+mn-cs"/>
                        </a:rPr>
                        <a:t>L'allegato II.12</a:t>
                      </a:r>
                      <a:r>
                        <a:rPr lang="it-IT" sz="1800" b="0" i="0" kern="1200" dirty="0">
                          <a:solidFill>
                            <a:schemeClr val="dk1"/>
                          </a:solidFill>
                          <a:effectLst/>
                          <a:latin typeface="+mn-lt"/>
                          <a:ea typeface="+mn-ea"/>
                          <a:cs typeface="+mn-cs"/>
                        </a:rPr>
                        <a:t> disciplina, nelle more dell'adozione del regolamento di cui all'articolo 100, comma 4, la qualificazione degli operatori economici, fermo restando che per i consorzi di cui all'articolo 65, comma 2, lettera d):</a:t>
                      </a:r>
                      <a:br>
                        <a:rPr lang="it-IT" sz="1800" b="0" i="0" kern="1200" dirty="0">
                          <a:solidFill>
                            <a:schemeClr val="dk1"/>
                          </a:solidFill>
                          <a:effectLst/>
                          <a:latin typeface="+mn-lt"/>
                          <a:ea typeface="+mn-ea"/>
                          <a:cs typeface="+mn-cs"/>
                        </a:rPr>
                      </a:br>
                      <a:r>
                        <a:rPr lang="it-IT" sz="1800" b="0" i="0" kern="1200" dirty="0">
                          <a:solidFill>
                            <a:schemeClr val="dk1"/>
                          </a:solidFill>
                          <a:effectLst/>
                          <a:latin typeface="+mn-lt"/>
                          <a:ea typeface="+mn-ea"/>
                          <a:cs typeface="+mn-cs"/>
                        </a:rPr>
                        <a:t>a)  per gli </a:t>
                      </a:r>
                      <a:r>
                        <a:rPr lang="it-IT" sz="1800" b="1" i="0" kern="1200" dirty="0">
                          <a:solidFill>
                            <a:schemeClr val="dk1"/>
                          </a:solidFill>
                          <a:effectLst/>
                          <a:latin typeface="+mn-lt"/>
                          <a:ea typeface="+mn-ea"/>
                          <a:cs typeface="+mn-cs"/>
                        </a:rPr>
                        <a:t>appalti di servizi e forniture</a:t>
                      </a:r>
                      <a:r>
                        <a:rPr lang="it-IT" sz="1800" b="0" i="0" kern="1200" dirty="0">
                          <a:solidFill>
                            <a:schemeClr val="dk1"/>
                          </a:solidFill>
                          <a:effectLst/>
                          <a:latin typeface="+mn-lt"/>
                          <a:ea typeface="+mn-ea"/>
                          <a:cs typeface="+mn-cs"/>
                        </a:rPr>
                        <a:t>, i requisiti di capacità tecnica e finanziaria sono computati </a:t>
                      </a:r>
                      <a:r>
                        <a:rPr lang="it-IT" sz="1800" b="1" i="0" kern="1200" dirty="0">
                          <a:solidFill>
                            <a:schemeClr val="dk1"/>
                          </a:solidFill>
                          <a:effectLst/>
                          <a:latin typeface="+mn-lt"/>
                          <a:ea typeface="+mn-ea"/>
                          <a:cs typeface="+mn-cs"/>
                        </a:rPr>
                        <a:t>cumulativamente</a:t>
                      </a:r>
                      <a:r>
                        <a:rPr lang="it-IT" sz="1800" b="0" i="0" kern="1200" dirty="0">
                          <a:solidFill>
                            <a:schemeClr val="dk1"/>
                          </a:solidFill>
                          <a:effectLst/>
                          <a:latin typeface="+mn-lt"/>
                          <a:ea typeface="+mn-ea"/>
                          <a:cs typeface="+mn-cs"/>
                        </a:rPr>
                        <a:t> in capo al consorzio ancorché posseduti dalle singole imprese consorziate;</a:t>
                      </a:r>
                    </a:p>
                    <a:p>
                      <a:pPr algn="just"/>
                      <a:r>
                        <a:rPr lang="it-IT" sz="1800" b="0" i="0" kern="1200" dirty="0">
                          <a:solidFill>
                            <a:schemeClr val="dk1"/>
                          </a:solidFill>
                          <a:effectLst/>
                          <a:latin typeface="+mn-lt"/>
                          <a:ea typeface="+mn-ea"/>
                          <a:cs typeface="+mn-cs"/>
                        </a:rPr>
                        <a:t>b)  per gli </a:t>
                      </a:r>
                      <a:r>
                        <a:rPr lang="it-IT" sz="1800" b="1" i="0" kern="1200" dirty="0">
                          <a:solidFill>
                            <a:schemeClr val="dk1"/>
                          </a:solidFill>
                          <a:effectLst/>
                          <a:latin typeface="+mn-lt"/>
                          <a:ea typeface="+mn-ea"/>
                          <a:cs typeface="+mn-cs"/>
                        </a:rPr>
                        <a:t>appalti di lavori</a:t>
                      </a:r>
                      <a:r>
                        <a:rPr lang="it-IT" sz="1800" b="0" i="0" kern="1200" dirty="0">
                          <a:solidFill>
                            <a:schemeClr val="dk1"/>
                          </a:solidFill>
                          <a:effectLst/>
                          <a:latin typeface="+mn-lt"/>
                          <a:ea typeface="+mn-ea"/>
                          <a:cs typeface="+mn-cs"/>
                        </a:rPr>
                        <a:t>, i requisiti di capacità tecnica e finanziaria per l'ammissione alle procedure di affidamento sono posseduti e comprovati dagli stessi sulla base delle qualificazioni possedute dalle singole imprese consorziate.</a:t>
                      </a:r>
                    </a:p>
                    <a:p>
                      <a:endParaRPr lang="it-IT" dirty="0"/>
                    </a:p>
                  </a:txBody>
                  <a:tcPr/>
                </a:tc>
                <a:extLst>
                  <a:ext uri="{0D108BD9-81ED-4DB2-BD59-A6C34878D82A}">
                    <a16:rowId xmlns="" xmlns:a16="http://schemas.microsoft.com/office/drawing/2014/main" val="321465533"/>
                  </a:ext>
                </a:extLst>
              </a:tr>
            </a:tbl>
          </a:graphicData>
        </a:graphic>
      </p:graphicFrame>
      <p:pic>
        <p:nvPicPr>
          <p:cNvPr id="5" name="Immagine 4">
            <a:extLst>
              <a:ext uri="{FF2B5EF4-FFF2-40B4-BE49-F238E27FC236}">
                <a16:creationId xmlns="" xmlns:a16="http://schemas.microsoft.com/office/drawing/2014/main" id="{5628D933-4562-EC48-7FB7-B213937962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3418719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830510"/>
            <a:ext cx="8825658" cy="5058561"/>
          </a:xfrm>
        </p:spPr>
        <p:txBody>
          <a:bodyPr>
            <a:normAutofit/>
          </a:bodyPr>
          <a:lstStyle/>
          <a:p>
            <a:pPr algn="ctr"/>
            <a:r>
              <a:rPr lang="it-IT" sz="2400" dirty="0">
                <a:solidFill>
                  <a:srgbClr val="C00000"/>
                </a:solidFill>
                <a:latin typeface="+mj-lt"/>
                <a:ea typeface="+mj-ea"/>
                <a:cs typeface="+mj-cs"/>
              </a:rPr>
              <a:t>La norma, conferme e novità</a:t>
            </a:r>
          </a:p>
          <a:p>
            <a:r>
              <a:rPr lang="it-IT" b="1" dirty="0">
                <a:latin typeface="Arial" panose="020B0604020202020204" pitchFamily="34" charset="0"/>
                <a:ea typeface="+mj-ea"/>
                <a:cs typeface="Arial" panose="020B0604020202020204" pitchFamily="34" charset="0"/>
              </a:rPr>
              <a:t>→ </a:t>
            </a:r>
            <a:r>
              <a:rPr lang="it-IT" b="1" dirty="0">
                <a:solidFill>
                  <a:srgbClr val="C00000"/>
                </a:solidFill>
                <a:ea typeface="+mj-ea"/>
                <a:cs typeface="Arial" panose="020B0604020202020204" pitchFamily="34" charset="0"/>
              </a:rPr>
              <a:t>raffronto</a:t>
            </a:r>
          </a:p>
          <a:p>
            <a:pPr algn="l"/>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p:txBody>
      </p:sp>
      <p:graphicFrame>
        <p:nvGraphicFramePr>
          <p:cNvPr id="4" name="Tabella 4">
            <a:extLst>
              <a:ext uri="{FF2B5EF4-FFF2-40B4-BE49-F238E27FC236}">
                <a16:creationId xmlns="" xmlns:a16="http://schemas.microsoft.com/office/drawing/2014/main" id="{2669ED04-81B3-D6BE-0D52-EFEF303E5BE2}"/>
              </a:ext>
            </a:extLst>
          </p:cNvPr>
          <p:cNvGraphicFramePr>
            <a:graphicFrameLocks noGrp="1"/>
          </p:cNvGraphicFramePr>
          <p:nvPr>
            <p:extLst>
              <p:ext uri="{D42A27DB-BD31-4B8C-83A1-F6EECF244321}">
                <p14:modId xmlns:p14="http://schemas.microsoft.com/office/powerpoint/2010/main" val="2480246425"/>
              </p:ext>
            </p:extLst>
          </p:nvPr>
        </p:nvGraphicFramePr>
        <p:xfrm>
          <a:off x="0" y="1800405"/>
          <a:ext cx="12192000" cy="4043494"/>
        </p:xfrm>
        <a:graphic>
          <a:graphicData uri="http://schemas.openxmlformats.org/drawingml/2006/table">
            <a:tbl>
              <a:tblPr firstRow="1" bandRow="1">
                <a:tableStyleId>{5C22544A-7EE6-4342-B048-85BDC9FD1C3A}</a:tableStyleId>
              </a:tblPr>
              <a:tblGrid>
                <a:gridCol w="5340439">
                  <a:extLst>
                    <a:ext uri="{9D8B030D-6E8A-4147-A177-3AD203B41FA5}">
                      <a16:colId xmlns="" xmlns:a16="http://schemas.microsoft.com/office/drawing/2014/main" val="3193958070"/>
                    </a:ext>
                  </a:extLst>
                </a:gridCol>
                <a:gridCol w="6851561">
                  <a:extLst>
                    <a:ext uri="{9D8B030D-6E8A-4147-A177-3AD203B41FA5}">
                      <a16:colId xmlns="" xmlns:a16="http://schemas.microsoft.com/office/drawing/2014/main" val="3547544195"/>
                    </a:ext>
                  </a:extLst>
                </a:gridCol>
              </a:tblGrid>
              <a:tr h="482449">
                <a:tc>
                  <a:txBody>
                    <a:bodyPr/>
                    <a:lstStyle/>
                    <a:p>
                      <a:r>
                        <a:rPr lang="it-IT" dirty="0"/>
                        <a:t>art. 47 d.lgs. n. 50/2016</a:t>
                      </a:r>
                    </a:p>
                  </a:txBody>
                  <a:tcPr/>
                </a:tc>
                <a:tc>
                  <a:txBody>
                    <a:bodyPr/>
                    <a:lstStyle/>
                    <a:p>
                      <a:r>
                        <a:rPr lang="it-IT" dirty="0"/>
                        <a:t>art. 67 d.lgs. n. 36/2023 </a:t>
                      </a:r>
                    </a:p>
                  </a:txBody>
                  <a:tcPr/>
                </a:tc>
                <a:extLst>
                  <a:ext uri="{0D108BD9-81ED-4DB2-BD59-A6C34878D82A}">
                    <a16:rowId xmlns="" xmlns:a16="http://schemas.microsoft.com/office/drawing/2014/main" val="541989628"/>
                  </a:ext>
                </a:extLst>
              </a:tr>
              <a:tr h="3561045">
                <a:tc>
                  <a:txBody>
                    <a:bodyPr/>
                    <a:lstStyle/>
                    <a:p>
                      <a:pPr algn="just"/>
                      <a:r>
                        <a:rPr lang="it-IT" sz="1800" b="0" i="0" kern="1200" dirty="0">
                          <a:solidFill>
                            <a:schemeClr val="dk1"/>
                          </a:solidFill>
                          <a:effectLst/>
                          <a:latin typeface="+mn-lt"/>
                          <a:ea typeface="+mn-ea"/>
                          <a:cs typeface="+mn-cs"/>
                        </a:rPr>
                        <a:t>2. I consorzi stabili (…) eseguono le prestazioni o con la propria struttura o tramite i consorziati indicati in sede di gara senza che ciò costituisca subappalto, ferma la responsabilità solidale degli stessi nei confronti della stazione appaltante. Per i lavori, ai fini della qualificazione di cui all'articolo 84, con il regolamento di cui all'articolo 216, comma 27-octies, sono stabiliti i criteri per l'imputazione delle prestazioni eseguite al consorzio o ai singoli consorziati che eseguono le prestazioni. L'affidamento delle prestazioni da parte dei soggetti di cui all'articolo 45, comma 2, lettera b), ai propri consorziati non costituisce subappalto</a:t>
                      </a:r>
                      <a:endParaRPr lang="it-IT" i="0" dirty="0"/>
                    </a:p>
                  </a:txBody>
                  <a:tcPr/>
                </a:tc>
                <a:tc>
                  <a:txBody>
                    <a:bodyPr/>
                    <a:lstStyle/>
                    <a:p>
                      <a:pPr algn="just"/>
                      <a:r>
                        <a:rPr lang="it-IT" sz="1800" b="0" i="0" kern="1200" dirty="0">
                          <a:solidFill>
                            <a:schemeClr val="dk1"/>
                          </a:solidFill>
                          <a:effectLst/>
                          <a:latin typeface="+mn-lt"/>
                          <a:ea typeface="+mn-ea"/>
                          <a:cs typeface="+mn-cs"/>
                        </a:rPr>
                        <a:t>4.    I consorzi stabili (…) eseguono le prestazioni o con la propria struttura o tramite i consorziati indicati in sede di gara senza che ciò costituisca subappalto, ferma la </a:t>
                      </a:r>
                      <a:r>
                        <a:rPr lang="it-IT" sz="1800" b="1" i="0" kern="1200" dirty="0">
                          <a:solidFill>
                            <a:schemeClr val="dk1"/>
                          </a:solidFill>
                          <a:effectLst/>
                          <a:latin typeface="+mn-lt"/>
                          <a:ea typeface="+mn-ea"/>
                          <a:cs typeface="+mn-cs"/>
                        </a:rPr>
                        <a:t>responsabilità solidale </a:t>
                      </a:r>
                      <a:r>
                        <a:rPr lang="it-IT" sz="1800" b="0" i="0" kern="1200" dirty="0">
                          <a:solidFill>
                            <a:schemeClr val="dk1"/>
                          </a:solidFill>
                          <a:effectLst/>
                          <a:latin typeface="+mn-lt"/>
                          <a:ea typeface="+mn-ea"/>
                          <a:cs typeface="+mn-cs"/>
                        </a:rPr>
                        <a:t>nei confronti della stazione appaltante. (…) I consorzi, di cui agli articoli 65, comma 2, lettera d) e 66, comma 1, lettera g), indicano in sede di offerta per quali consorziati il consorzio concorre. La partecipazione alla gara in qualsiasi altra forma da parte del consorziato designato dal consorzio offerente determina l'esclusione del medesimo se sono integrati i presupposti di cui all'articolo 95, comma 1, lettera d), sempre che l'operatore economico </a:t>
                      </a:r>
                      <a:r>
                        <a:rPr lang="it-IT" sz="1800" b="1" i="0" kern="1200" dirty="0">
                          <a:solidFill>
                            <a:schemeClr val="dk1"/>
                          </a:solidFill>
                          <a:effectLst/>
                          <a:latin typeface="+mn-lt"/>
                          <a:ea typeface="+mn-ea"/>
                          <a:cs typeface="+mn-cs"/>
                        </a:rPr>
                        <a:t>non dimostri che la circostanza non ha influito sulla gara</a:t>
                      </a:r>
                      <a:r>
                        <a:rPr lang="it-IT" sz="1800" b="0" i="0" kern="1200" dirty="0">
                          <a:solidFill>
                            <a:schemeClr val="dk1"/>
                          </a:solidFill>
                          <a:effectLst/>
                          <a:latin typeface="+mn-lt"/>
                          <a:ea typeface="+mn-ea"/>
                          <a:cs typeface="+mn-cs"/>
                        </a:rPr>
                        <a:t>, né è idonea a incidere sulla capacità di rispettare gli obblighi contrattuali, fatta salva la facoltà di cui all'articolo 97.</a:t>
                      </a:r>
                      <a:endParaRPr lang="it-IT" dirty="0"/>
                    </a:p>
                  </a:txBody>
                  <a:tcPr/>
                </a:tc>
                <a:extLst>
                  <a:ext uri="{0D108BD9-81ED-4DB2-BD59-A6C34878D82A}">
                    <a16:rowId xmlns="" xmlns:a16="http://schemas.microsoft.com/office/drawing/2014/main" val="321465533"/>
                  </a:ext>
                </a:extLst>
              </a:tr>
            </a:tbl>
          </a:graphicData>
        </a:graphic>
      </p:graphicFrame>
      <p:pic>
        <p:nvPicPr>
          <p:cNvPr id="5" name="Immagine 4">
            <a:extLst>
              <a:ext uri="{FF2B5EF4-FFF2-40B4-BE49-F238E27FC236}">
                <a16:creationId xmlns="" xmlns:a16="http://schemas.microsoft.com/office/drawing/2014/main" id="{5628D933-4562-EC48-7FB7-B213937962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3344036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830510"/>
            <a:ext cx="8825658" cy="5058561"/>
          </a:xfrm>
        </p:spPr>
        <p:txBody>
          <a:bodyPr>
            <a:normAutofit/>
          </a:bodyPr>
          <a:lstStyle/>
          <a:p>
            <a:pPr algn="ctr"/>
            <a:r>
              <a:rPr lang="it-IT" sz="2400" dirty="0">
                <a:solidFill>
                  <a:srgbClr val="C00000"/>
                </a:solidFill>
                <a:latin typeface="+mj-lt"/>
                <a:ea typeface="+mj-ea"/>
                <a:cs typeface="+mj-cs"/>
              </a:rPr>
              <a:t>La norma, conferme e novità</a:t>
            </a:r>
          </a:p>
          <a:p>
            <a:r>
              <a:rPr lang="it-IT" b="1" dirty="0">
                <a:latin typeface="Arial" panose="020B0604020202020204" pitchFamily="34" charset="0"/>
                <a:ea typeface="+mj-ea"/>
                <a:cs typeface="Arial" panose="020B0604020202020204" pitchFamily="34" charset="0"/>
              </a:rPr>
              <a:t>→ </a:t>
            </a:r>
            <a:r>
              <a:rPr lang="it-IT" b="1" dirty="0">
                <a:solidFill>
                  <a:srgbClr val="C00000"/>
                </a:solidFill>
                <a:ea typeface="+mj-ea"/>
                <a:cs typeface="Arial" panose="020B0604020202020204" pitchFamily="34" charset="0"/>
              </a:rPr>
              <a:t>raffronto</a:t>
            </a:r>
          </a:p>
          <a:p>
            <a:pPr algn="l"/>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p:txBody>
      </p:sp>
      <p:graphicFrame>
        <p:nvGraphicFramePr>
          <p:cNvPr id="4" name="Tabella 4">
            <a:extLst>
              <a:ext uri="{FF2B5EF4-FFF2-40B4-BE49-F238E27FC236}">
                <a16:creationId xmlns="" xmlns:a16="http://schemas.microsoft.com/office/drawing/2014/main" id="{2669ED04-81B3-D6BE-0D52-EFEF303E5BE2}"/>
              </a:ext>
            </a:extLst>
          </p:cNvPr>
          <p:cNvGraphicFramePr>
            <a:graphicFrameLocks noGrp="1"/>
          </p:cNvGraphicFramePr>
          <p:nvPr>
            <p:extLst>
              <p:ext uri="{D42A27DB-BD31-4B8C-83A1-F6EECF244321}">
                <p14:modId xmlns:p14="http://schemas.microsoft.com/office/powerpoint/2010/main" val="601468815"/>
              </p:ext>
            </p:extLst>
          </p:nvPr>
        </p:nvGraphicFramePr>
        <p:xfrm>
          <a:off x="109057" y="1845577"/>
          <a:ext cx="11912367" cy="4043494"/>
        </p:xfrm>
        <a:graphic>
          <a:graphicData uri="http://schemas.openxmlformats.org/drawingml/2006/table">
            <a:tbl>
              <a:tblPr firstRow="1" bandRow="1">
                <a:tableStyleId>{5C22544A-7EE6-4342-B048-85BDC9FD1C3A}</a:tableStyleId>
              </a:tblPr>
              <a:tblGrid>
                <a:gridCol w="5217952">
                  <a:extLst>
                    <a:ext uri="{9D8B030D-6E8A-4147-A177-3AD203B41FA5}">
                      <a16:colId xmlns="" xmlns:a16="http://schemas.microsoft.com/office/drawing/2014/main" val="3193958070"/>
                    </a:ext>
                  </a:extLst>
                </a:gridCol>
                <a:gridCol w="6694415">
                  <a:extLst>
                    <a:ext uri="{9D8B030D-6E8A-4147-A177-3AD203B41FA5}">
                      <a16:colId xmlns="" xmlns:a16="http://schemas.microsoft.com/office/drawing/2014/main" val="3547544195"/>
                    </a:ext>
                  </a:extLst>
                </a:gridCol>
              </a:tblGrid>
              <a:tr h="482449">
                <a:tc>
                  <a:txBody>
                    <a:bodyPr/>
                    <a:lstStyle/>
                    <a:p>
                      <a:r>
                        <a:rPr lang="it-IT" dirty="0"/>
                        <a:t>art. 47 d.lgs. n. 50/2016</a:t>
                      </a:r>
                    </a:p>
                  </a:txBody>
                  <a:tcPr/>
                </a:tc>
                <a:tc>
                  <a:txBody>
                    <a:bodyPr/>
                    <a:lstStyle/>
                    <a:p>
                      <a:r>
                        <a:rPr lang="it-IT" dirty="0"/>
                        <a:t>art. 67 d.lgs. n. 36/2023 </a:t>
                      </a:r>
                    </a:p>
                  </a:txBody>
                  <a:tcPr/>
                </a:tc>
                <a:extLst>
                  <a:ext uri="{0D108BD9-81ED-4DB2-BD59-A6C34878D82A}">
                    <a16:rowId xmlns="" xmlns:a16="http://schemas.microsoft.com/office/drawing/2014/main" val="541989628"/>
                  </a:ext>
                </a:extLst>
              </a:tr>
              <a:tr h="3561045">
                <a:tc>
                  <a:txBody>
                    <a:bodyPr/>
                    <a:lstStyle/>
                    <a:p>
                      <a:pPr algn="just"/>
                      <a:r>
                        <a:rPr lang="it-IT" sz="1800" b="0" i="0" kern="1200" dirty="0">
                          <a:solidFill>
                            <a:schemeClr val="dk1"/>
                          </a:solidFill>
                          <a:effectLst/>
                          <a:latin typeface="+mn-lt"/>
                          <a:ea typeface="+mn-ea"/>
                          <a:cs typeface="+mn-cs"/>
                        </a:rPr>
                        <a:t>2. ter  La sussistenza in capo ai consorzi stabili dei requisiti richiesti nel bando di gara per l'affidamento di servizi e forniture è valutata, a seguito della verifica della effettiva esistenza dei predetti requisiti in capo ai singoli consorziati. In caso di scioglimento del consorzio stabile per servizi e forniture, ai consorziati sono attribuiti pro quota i requisiti economico-finanziari e tecnico-organizzativi maturati a favore del consorzio e non assegnati in esecuzione ai consorziati. Le quote di assegnazione sono proporzionali all'apporto reso dai singoli consorziati nell'esecuzione delle prestazioni nel quinquennio antecedente</a:t>
                      </a:r>
                      <a:endParaRPr lang="it-IT" i="0" dirty="0"/>
                    </a:p>
                  </a:txBody>
                  <a:tcPr/>
                </a:tc>
                <a:tc>
                  <a:txBody>
                    <a:bodyPr/>
                    <a:lstStyle/>
                    <a:p>
                      <a:pPr algn="just"/>
                      <a:r>
                        <a:rPr lang="it-IT" sz="1800" b="0" i="0" kern="1200" dirty="0">
                          <a:solidFill>
                            <a:schemeClr val="dk1"/>
                          </a:solidFill>
                          <a:effectLst/>
                          <a:latin typeface="+mn-lt"/>
                          <a:ea typeface="+mn-ea"/>
                          <a:cs typeface="+mn-cs"/>
                        </a:rPr>
                        <a:t>6.    Per i lavori, </a:t>
                      </a:r>
                      <a:r>
                        <a:rPr lang="it-IT" sz="1800" b="1" i="0" kern="1200" dirty="0">
                          <a:solidFill>
                            <a:schemeClr val="dk1"/>
                          </a:solidFill>
                          <a:effectLst/>
                          <a:latin typeface="+mn-lt"/>
                          <a:ea typeface="+mn-ea"/>
                          <a:cs typeface="+mn-cs"/>
                        </a:rPr>
                        <a:t>ai fini della qualificazione </a:t>
                      </a:r>
                      <a:r>
                        <a:rPr lang="it-IT" sz="1800" b="0" i="0" kern="1200" dirty="0">
                          <a:solidFill>
                            <a:schemeClr val="dk1"/>
                          </a:solidFill>
                          <a:effectLst/>
                          <a:latin typeface="+mn-lt"/>
                          <a:ea typeface="+mn-ea"/>
                          <a:cs typeface="+mn-cs"/>
                        </a:rPr>
                        <a:t>di cui all'articolo 100, nell'allegato II.12 sono stabiliti i criteri per l'imputazione delle prestazioni eseguite al consorzio stabile o ai singoli consorziati che le eseguono. </a:t>
                      </a:r>
                      <a:r>
                        <a:rPr lang="it-IT" sz="1800" b="1" i="0" kern="1200" dirty="0">
                          <a:solidFill>
                            <a:schemeClr val="dk1"/>
                          </a:solidFill>
                          <a:effectLst/>
                          <a:latin typeface="+mn-lt"/>
                          <a:ea typeface="+mn-ea"/>
                          <a:cs typeface="+mn-cs"/>
                        </a:rPr>
                        <a:t>In caso di scioglimento del consorzio </a:t>
                      </a:r>
                      <a:r>
                        <a:rPr lang="it-IT" sz="1800" b="0" i="0" kern="1200" dirty="0">
                          <a:solidFill>
                            <a:schemeClr val="dk1"/>
                          </a:solidFill>
                          <a:effectLst/>
                          <a:latin typeface="+mn-lt"/>
                          <a:ea typeface="+mn-ea"/>
                          <a:cs typeface="+mn-cs"/>
                        </a:rPr>
                        <a:t>stabile per servizi e forniture ai consorziati sono attribuiti pro quota i requisiti economico-finanziari e tecnico-organizzativi maturati a favore del consorzio e non assegnati in esecuzione ai consorziati. Le quote di assegnazione sono proporzionali all'apporto reso dai singoli consorziati nell'esecuzione delle prestazioni nel quinquennio antecedente.</a:t>
                      </a:r>
                      <a:endParaRPr lang="it-IT" dirty="0"/>
                    </a:p>
                  </a:txBody>
                  <a:tcPr/>
                </a:tc>
                <a:extLst>
                  <a:ext uri="{0D108BD9-81ED-4DB2-BD59-A6C34878D82A}">
                    <a16:rowId xmlns="" xmlns:a16="http://schemas.microsoft.com/office/drawing/2014/main" val="321465533"/>
                  </a:ext>
                </a:extLst>
              </a:tr>
            </a:tbl>
          </a:graphicData>
        </a:graphic>
      </p:graphicFrame>
      <p:pic>
        <p:nvPicPr>
          <p:cNvPr id="5" name="Immagine 4">
            <a:extLst>
              <a:ext uri="{FF2B5EF4-FFF2-40B4-BE49-F238E27FC236}">
                <a16:creationId xmlns="" xmlns:a16="http://schemas.microsoft.com/office/drawing/2014/main" id="{5628D933-4562-EC48-7FB7-B213937962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170020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830510"/>
            <a:ext cx="8825658" cy="5058561"/>
          </a:xfrm>
        </p:spPr>
        <p:txBody>
          <a:bodyPr>
            <a:normAutofit/>
          </a:bodyPr>
          <a:lstStyle/>
          <a:p>
            <a:pPr algn="ctr"/>
            <a:r>
              <a:rPr lang="it-IT" sz="2400" dirty="0">
                <a:solidFill>
                  <a:srgbClr val="C00000"/>
                </a:solidFill>
                <a:latin typeface="+mj-lt"/>
                <a:ea typeface="+mj-ea"/>
                <a:cs typeface="+mj-cs"/>
              </a:rPr>
              <a:t>La norma, conferme e novità</a:t>
            </a:r>
          </a:p>
          <a:p>
            <a:r>
              <a:rPr lang="it-IT" b="1" dirty="0">
                <a:latin typeface="Arial" panose="020B0604020202020204" pitchFamily="34" charset="0"/>
                <a:ea typeface="+mj-ea"/>
                <a:cs typeface="Arial" panose="020B0604020202020204" pitchFamily="34" charset="0"/>
              </a:rPr>
              <a:t>→ </a:t>
            </a:r>
            <a:r>
              <a:rPr lang="it-IT" b="1" dirty="0">
                <a:solidFill>
                  <a:srgbClr val="C00000"/>
                </a:solidFill>
                <a:ea typeface="+mj-ea"/>
                <a:cs typeface="Arial" panose="020B0604020202020204" pitchFamily="34" charset="0"/>
              </a:rPr>
              <a:t>raffronto</a:t>
            </a:r>
          </a:p>
          <a:p>
            <a:pPr algn="l"/>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p:txBody>
      </p:sp>
      <p:graphicFrame>
        <p:nvGraphicFramePr>
          <p:cNvPr id="4" name="Tabella 4">
            <a:extLst>
              <a:ext uri="{FF2B5EF4-FFF2-40B4-BE49-F238E27FC236}">
                <a16:creationId xmlns="" xmlns:a16="http://schemas.microsoft.com/office/drawing/2014/main" id="{2669ED04-81B3-D6BE-0D52-EFEF303E5BE2}"/>
              </a:ext>
            </a:extLst>
          </p:cNvPr>
          <p:cNvGraphicFramePr>
            <a:graphicFrameLocks noGrp="1"/>
          </p:cNvGraphicFramePr>
          <p:nvPr>
            <p:extLst>
              <p:ext uri="{D42A27DB-BD31-4B8C-83A1-F6EECF244321}">
                <p14:modId xmlns:p14="http://schemas.microsoft.com/office/powerpoint/2010/main" val="2679728957"/>
              </p:ext>
            </p:extLst>
          </p:nvPr>
        </p:nvGraphicFramePr>
        <p:xfrm>
          <a:off x="139816" y="1749022"/>
          <a:ext cx="11912367" cy="4140049"/>
        </p:xfrm>
        <a:graphic>
          <a:graphicData uri="http://schemas.openxmlformats.org/drawingml/2006/table">
            <a:tbl>
              <a:tblPr firstRow="1" bandRow="1">
                <a:tableStyleId>{5C22544A-7EE6-4342-B048-85BDC9FD1C3A}</a:tableStyleId>
              </a:tblPr>
              <a:tblGrid>
                <a:gridCol w="5108895">
                  <a:extLst>
                    <a:ext uri="{9D8B030D-6E8A-4147-A177-3AD203B41FA5}">
                      <a16:colId xmlns="" xmlns:a16="http://schemas.microsoft.com/office/drawing/2014/main" val="3193958070"/>
                    </a:ext>
                  </a:extLst>
                </a:gridCol>
                <a:gridCol w="6803472">
                  <a:extLst>
                    <a:ext uri="{9D8B030D-6E8A-4147-A177-3AD203B41FA5}">
                      <a16:colId xmlns="" xmlns:a16="http://schemas.microsoft.com/office/drawing/2014/main" val="3547544195"/>
                    </a:ext>
                  </a:extLst>
                </a:gridCol>
              </a:tblGrid>
              <a:tr h="482449">
                <a:tc>
                  <a:txBody>
                    <a:bodyPr/>
                    <a:lstStyle/>
                    <a:p>
                      <a:r>
                        <a:rPr lang="it-IT" dirty="0"/>
                        <a:t>art. 47 d.lgs. n. 50/2016</a:t>
                      </a:r>
                    </a:p>
                  </a:txBody>
                  <a:tcPr/>
                </a:tc>
                <a:tc>
                  <a:txBody>
                    <a:bodyPr/>
                    <a:lstStyle/>
                    <a:p>
                      <a:r>
                        <a:rPr lang="it-IT" dirty="0"/>
                        <a:t>art. 67 d.lgs. n. 36/2023 </a:t>
                      </a:r>
                    </a:p>
                  </a:txBody>
                  <a:tcPr/>
                </a:tc>
                <a:extLst>
                  <a:ext uri="{0D108BD9-81ED-4DB2-BD59-A6C34878D82A}">
                    <a16:rowId xmlns="" xmlns:a16="http://schemas.microsoft.com/office/drawing/2014/main" val="541989628"/>
                  </a:ext>
                </a:extLst>
              </a:tr>
              <a:tr h="3561045">
                <a:tc>
                  <a:txBody>
                    <a:bodyPr/>
                    <a:lstStyle/>
                    <a:p>
                      <a:pPr algn="just"/>
                      <a:r>
                        <a:rPr lang="it-IT" sz="1800" b="0" i="0" kern="1200" dirty="0">
                          <a:solidFill>
                            <a:schemeClr val="dk1"/>
                          </a:solidFill>
                          <a:effectLst/>
                          <a:latin typeface="+mn-lt"/>
                          <a:ea typeface="+mn-ea"/>
                          <a:cs typeface="+mn-cs"/>
                        </a:rPr>
                        <a:t>2. ter  La sussistenza in capo ai consorzi stabili dei requisiti richiesti nel bando di gara per l'affidamento di servizi e forniture è valutata, a seguito della verifica della effettiva esistenza dei predetti requisiti in capo ai singoli consorziati. In caso di scioglimento del consorzio stabile per servizi e forniture, ai consorziati sono attribuiti pro quota i requisiti economico-finanziari e tecnico-organizzativi maturati a favore del consorzio e non assegnati in esecuzione ai consorziati. Le quote di assegnazione sono proporzionali all'apporto reso dai singoli consorziati nell'esecuzione delle prestazioni nel quinquennio antecedente</a:t>
                      </a:r>
                      <a:endParaRPr lang="it-IT" i="0" dirty="0"/>
                    </a:p>
                  </a:txBody>
                  <a:tcPr/>
                </a:tc>
                <a:tc>
                  <a:txBody>
                    <a:bodyPr/>
                    <a:lstStyle/>
                    <a:p>
                      <a:pPr algn="just"/>
                      <a:r>
                        <a:rPr lang="it-IT" sz="1800" b="0" i="0" kern="1200" dirty="0">
                          <a:solidFill>
                            <a:schemeClr val="dk1"/>
                          </a:solidFill>
                          <a:effectLst/>
                          <a:latin typeface="+mn-lt"/>
                          <a:ea typeface="+mn-ea"/>
                          <a:cs typeface="+mn-cs"/>
                        </a:rPr>
                        <a:t>7.    Possono essere oggetto di </a:t>
                      </a:r>
                      <a:r>
                        <a:rPr lang="it-IT" sz="1800" b="1" i="0" kern="1200" dirty="0">
                          <a:solidFill>
                            <a:schemeClr val="dk1"/>
                          </a:solidFill>
                          <a:effectLst/>
                          <a:latin typeface="+mn-lt"/>
                          <a:ea typeface="+mn-ea"/>
                          <a:cs typeface="+mn-cs"/>
                        </a:rPr>
                        <a:t>avvalimento </a:t>
                      </a:r>
                      <a:r>
                        <a:rPr lang="it-IT" sz="1800" b="0" i="0" kern="1200" dirty="0">
                          <a:solidFill>
                            <a:schemeClr val="dk1"/>
                          </a:solidFill>
                          <a:effectLst/>
                          <a:latin typeface="+mn-lt"/>
                          <a:ea typeface="+mn-ea"/>
                          <a:cs typeface="+mn-cs"/>
                        </a:rPr>
                        <a:t>solo i requisiti maturati dallo stesso consorzio.</a:t>
                      </a:r>
                    </a:p>
                    <a:p>
                      <a:pPr algn="just"/>
                      <a:r>
                        <a:rPr lang="it-IT" sz="1800" b="0" i="0" kern="1200" dirty="0">
                          <a:solidFill>
                            <a:schemeClr val="dk1"/>
                          </a:solidFill>
                          <a:effectLst/>
                          <a:latin typeface="+mn-lt"/>
                          <a:ea typeface="+mn-ea"/>
                          <a:cs typeface="+mn-cs"/>
                        </a:rPr>
                        <a:t>8.    Con riguardo ai consorzi di cui all'articolo 65, comma 2, lettera d), ai fini del rilascio o del rinnovo dell'</a:t>
                      </a:r>
                      <a:r>
                        <a:rPr lang="it-IT" sz="1800" b="1" i="0" kern="1200" dirty="0">
                          <a:solidFill>
                            <a:schemeClr val="dk1"/>
                          </a:solidFill>
                          <a:effectLst/>
                          <a:latin typeface="+mn-lt"/>
                          <a:ea typeface="+mn-ea"/>
                          <a:cs typeface="+mn-cs"/>
                        </a:rPr>
                        <a:t>attestazione di qualificazione SOA</a:t>
                      </a:r>
                      <a:r>
                        <a:rPr lang="it-IT" sz="1800" b="0" i="0" kern="1200" dirty="0">
                          <a:solidFill>
                            <a:schemeClr val="dk1"/>
                          </a:solidFill>
                          <a:effectLst/>
                          <a:latin typeface="+mn-lt"/>
                          <a:ea typeface="+mn-ea"/>
                          <a:cs typeface="+mn-cs"/>
                        </a:rPr>
                        <a:t>, i requisiti di capacità tecnica e finanziaria sono posseduti e comprovati dai consorzi sulla base delle qualificazioni possedute dalle singole imprese consorziate. La qualificazione è acquisita con riferimento a una determinata categoria di opere generali o specialistiche per la classifica corrispondente alla somma di quelle possedute dalle imprese consorziate. Per la qualificazione alla classifica di importo illimitato è in ogni caso necessario che almeno una tra le imprese consorziate già possieda tale qualificazione (…).</a:t>
                      </a:r>
                      <a:endParaRPr lang="it-IT" dirty="0"/>
                    </a:p>
                  </a:txBody>
                  <a:tcPr/>
                </a:tc>
                <a:extLst>
                  <a:ext uri="{0D108BD9-81ED-4DB2-BD59-A6C34878D82A}">
                    <a16:rowId xmlns="" xmlns:a16="http://schemas.microsoft.com/office/drawing/2014/main" val="321465533"/>
                  </a:ext>
                </a:extLst>
              </a:tr>
            </a:tbl>
          </a:graphicData>
        </a:graphic>
      </p:graphicFrame>
      <p:pic>
        <p:nvPicPr>
          <p:cNvPr id="5" name="Immagine 4">
            <a:extLst>
              <a:ext uri="{FF2B5EF4-FFF2-40B4-BE49-F238E27FC236}">
                <a16:creationId xmlns="" xmlns:a16="http://schemas.microsoft.com/office/drawing/2014/main" id="{5628D933-4562-EC48-7FB7-B213937962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1057537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AB142618-FFB6-D8C6-7121-5FDB96947889}"/>
              </a:ext>
            </a:extLst>
          </p:cNvPr>
          <p:cNvSpPr>
            <a:spLocks noGrp="1"/>
          </p:cNvSpPr>
          <p:nvPr>
            <p:ph type="subTitle" idx="1"/>
          </p:nvPr>
        </p:nvSpPr>
        <p:spPr>
          <a:xfrm>
            <a:off x="1154955" y="830510"/>
            <a:ext cx="8825658" cy="5058561"/>
          </a:xfrm>
        </p:spPr>
        <p:txBody>
          <a:bodyPr>
            <a:normAutofit/>
          </a:bodyPr>
          <a:lstStyle/>
          <a:p>
            <a:pPr algn="ctr"/>
            <a:r>
              <a:rPr lang="it-IT" sz="2400" dirty="0">
                <a:solidFill>
                  <a:srgbClr val="C00000"/>
                </a:solidFill>
                <a:latin typeface="+mj-lt"/>
                <a:ea typeface="+mj-ea"/>
                <a:cs typeface="+mj-cs"/>
              </a:rPr>
              <a:t>La norma, conferme e novità</a:t>
            </a:r>
          </a:p>
          <a:p>
            <a:r>
              <a:rPr lang="it-IT" b="1" dirty="0">
                <a:latin typeface="Arial" panose="020B0604020202020204" pitchFamily="34" charset="0"/>
                <a:ea typeface="+mj-ea"/>
                <a:cs typeface="Arial" panose="020B0604020202020204" pitchFamily="34" charset="0"/>
              </a:rPr>
              <a:t>→ </a:t>
            </a:r>
            <a:r>
              <a:rPr lang="it-IT" b="1" dirty="0">
                <a:solidFill>
                  <a:srgbClr val="C00000"/>
                </a:solidFill>
                <a:ea typeface="+mj-ea"/>
                <a:cs typeface="Arial" panose="020B0604020202020204" pitchFamily="34" charset="0"/>
              </a:rPr>
              <a:t>raffronto</a:t>
            </a:r>
          </a:p>
          <a:p>
            <a:pPr algn="l"/>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a:p>
            <a:pPr algn="ctr"/>
            <a:endParaRPr lang="it-IT" sz="2400" dirty="0">
              <a:solidFill>
                <a:srgbClr val="C00000"/>
              </a:solidFill>
              <a:latin typeface="+mj-lt"/>
              <a:ea typeface="+mj-ea"/>
              <a:cs typeface="+mj-cs"/>
            </a:endParaRPr>
          </a:p>
        </p:txBody>
      </p:sp>
      <p:graphicFrame>
        <p:nvGraphicFramePr>
          <p:cNvPr id="4" name="Tabella 4">
            <a:extLst>
              <a:ext uri="{FF2B5EF4-FFF2-40B4-BE49-F238E27FC236}">
                <a16:creationId xmlns="" xmlns:a16="http://schemas.microsoft.com/office/drawing/2014/main" id="{2669ED04-81B3-D6BE-0D52-EFEF303E5BE2}"/>
              </a:ext>
            </a:extLst>
          </p:cNvPr>
          <p:cNvGraphicFramePr>
            <a:graphicFrameLocks noGrp="1"/>
          </p:cNvGraphicFramePr>
          <p:nvPr>
            <p:extLst>
              <p:ext uri="{D42A27DB-BD31-4B8C-83A1-F6EECF244321}">
                <p14:modId xmlns:p14="http://schemas.microsoft.com/office/powerpoint/2010/main" val="3968381386"/>
              </p:ext>
            </p:extLst>
          </p:nvPr>
        </p:nvGraphicFramePr>
        <p:xfrm>
          <a:off x="1" y="1761646"/>
          <a:ext cx="12192000" cy="4414369"/>
        </p:xfrm>
        <a:graphic>
          <a:graphicData uri="http://schemas.openxmlformats.org/drawingml/2006/table">
            <a:tbl>
              <a:tblPr firstRow="1" bandRow="1">
                <a:tableStyleId>{5C22544A-7EE6-4342-B048-85BDC9FD1C3A}</a:tableStyleId>
              </a:tblPr>
              <a:tblGrid>
                <a:gridCol w="5203064">
                  <a:extLst>
                    <a:ext uri="{9D8B030D-6E8A-4147-A177-3AD203B41FA5}">
                      <a16:colId xmlns="" xmlns:a16="http://schemas.microsoft.com/office/drawing/2014/main" val="3193958070"/>
                    </a:ext>
                  </a:extLst>
                </a:gridCol>
                <a:gridCol w="6988936">
                  <a:extLst>
                    <a:ext uri="{9D8B030D-6E8A-4147-A177-3AD203B41FA5}">
                      <a16:colId xmlns="" xmlns:a16="http://schemas.microsoft.com/office/drawing/2014/main" val="3547544195"/>
                    </a:ext>
                  </a:extLst>
                </a:gridCol>
              </a:tblGrid>
              <a:tr h="482449">
                <a:tc>
                  <a:txBody>
                    <a:bodyPr/>
                    <a:lstStyle/>
                    <a:p>
                      <a:r>
                        <a:rPr lang="it-IT" dirty="0"/>
                        <a:t>art. 47 d.lgs. n. 50/2016</a:t>
                      </a:r>
                    </a:p>
                  </a:txBody>
                  <a:tcPr/>
                </a:tc>
                <a:tc>
                  <a:txBody>
                    <a:bodyPr/>
                    <a:lstStyle/>
                    <a:p>
                      <a:r>
                        <a:rPr lang="it-IT" dirty="0"/>
                        <a:t>art. 67 d.lgs. n. 36/2023 </a:t>
                      </a:r>
                    </a:p>
                  </a:txBody>
                  <a:tcPr/>
                </a:tc>
                <a:extLst>
                  <a:ext uri="{0D108BD9-81ED-4DB2-BD59-A6C34878D82A}">
                    <a16:rowId xmlns="" xmlns:a16="http://schemas.microsoft.com/office/drawing/2014/main" val="541989628"/>
                  </a:ext>
                </a:extLst>
              </a:tr>
              <a:tr h="3561045">
                <a:tc>
                  <a:txBody>
                    <a:bodyPr/>
                    <a:lstStyle/>
                    <a:p>
                      <a:pPr algn="just"/>
                      <a:r>
                        <a:rPr lang="it-IT" sz="1800" b="0" i="0" kern="1200" dirty="0">
                          <a:solidFill>
                            <a:schemeClr val="dk1"/>
                          </a:solidFill>
                          <a:effectLst/>
                          <a:latin typeface="+mn-lt"/>
                          <a:ea typeface="+mn-ea"/>
                          <a:cs typeface="+mn-cs"/>
                        </a:rPr>
                        <a:t>2. ter  La sussistenza in capo ai consorzi stabili dei requisiti richiesti nel bando di gara per l'affidamento di servizi e forniture è valutata, a seguito della verifica della effettiva esistenza dei predetti requisiti in capo ai singoli consorziati. In caso di scioglimento del consorzio stabile per servizi e forniture, ai consorziati sono attribuiti pro quota i requisiti economico-finanziari e tecnico-organizzativi maturati a favore del consorzio e non assegnati in esecuzione ai consorziati. Le quote di assegnazione sono proporzionali all'apporto reso dai singoli consorziati nell'esecuzione delle prestazioni nel quinquennio antecedente</a:t>
                      </a:r>
                      <a:endParaRPr lang="it-IT" i="0" dirty="0"/>
                    </a:p>
                  </a:txBody>
                  <a:tcPr/>
                </a:tc>
                <a:tc>
                  <a:txBody>
                    <a:bodyPr/>
                    <a:lstStyle/>
                    <a:p>
                      <a:pPr algn="just"/>
                      <a:r>
                        <a:rPr lang="it-IT" sz="1800" b="0" i="0" kern="1200" dirty="0">
                          <a:solidFill>
                            <a:schemeClr val="dk1"/>
                          </a:solidFill>
                          <a:effectLst/>
                          <a:latin typeface="+mn-lt"/>
                          <a:ea typeface="+mn-ea"/>
                          <a:cs typeface="+mn-cs"/>
                        </a:rPr>
                        <a:t>8. (… ). </a:t>
                      </a:r>
                      <a:r>
                        <a:rPr lang="it-IT" sz="1800" b="1" i="0" kern="1200" dirty="0">
                          <a:solidFill>
                            <a:schemeClr val="dk1"/>
                          </a:solidFill>
                          <a:effectLst/>
                          <a:latin typeface="+mn-lt"/>
                          <a:ea typeface="+mn-ea"/>
                          <a:cs typeface="+mn-cs"/>
                        </a:rPr>
                        <a:t>Per la qualificazione </a:t>
                      </a:r>
                      <a:r>
                        <a:rPr lang="it-IT" sz="1800" b="0" i="0" kern="1200" dirty="0">
                          <a:solidFill>
                            <a:schemeClr val="dk1"/>
                          </a:solidFill>
                          <a:effectLst/>
                          <a:latin typeface="+mn-lt"/>
                          <a:ea typeface="+mn-ea"/>
                          <a:cs typeface="+mn-cs"/>
                        </a:rPr>
                        <a:t>per prestazioni di progettazione e costruzione, nonché per la fruizione dei meccanismi premiali di cui all'articolo 106, comma 8, è in ogni caso sufficiente che i corrispondenti requisiti siano posseduti da almeno una delle imprese consorziate. Qualora la somma delle classifiche delle imprese consorziate non coincida con una delle classifiche di cui all'allegato II.12, la qualificazione è acquisita nella classifica immediatamente inferiore o in quella immediatamente superiore alla somma delle classifiche possedute dalle imprese consorziate, a seconda che tale somma si collochi rispettivamente al di sotto, ovvero al di sopra o alla pari della metà dell'intervallo tra le due classifiche. Gli atti adottati dall'ANAC restano efficaci fino alla data di entrata in vigore del regolamento di cui al comma 2.</a:t>
                      </a:r>
                    </a:p>
                    <a:p>
                      <a:pPr algn="just"/>
                      <a:endParaRPr lang="it-IT" dirty="0"/>
                    </a:p>
                  </a:txBody>
                  <a:tcPr/>
                </a:tc>
                <a:extLst>
                  <a:ext uri="{0D108BD9-81ED-4DB2-BD59-A6C34878D82A}">
                    <a16:rowId xmlns="" xmlns:a16="http://schemas.microsoft.com/office/drawing/2014/main" val="321465533"/>
                  </a:ext>
                </a:extLst>
              </a:tr>
            </a:tbl>
          </a:graphicData>
        </a:graphic>
      </p:graphicFrame>
      <p:pic>
        <p:nvPicPr>
          <p:cNvPr id="5" name="Immagine 4">
            <a:extLst>
              <a:ext uri="{FF2B5EF4-FFF2-40B4-BE49-F238E27FC236}">
                <a16:creationId xmlns="" xmlns:a16="http://schemas.microsoft.com/office/drawing/2014/main" id="{5628D933-4562-EC48-7FB7-B213937962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18613" y="5991837"/>
            <a:ext cx="762000" cy="352425"/>
          </a:xfrm>
          <a:prstGeom prst="rect">
            <a:avLst/>
          </a:prstGeom>
          <a:noFill/>
          <a:ln>
            <a:noFill/>
          </a:ln>
        </p:spPr>
      </p:pic>
    </p:spTree>
    <p:extLst>
      <p:ext uri="{BB962C8B-B14F-4D97-AF65-F5344CB8AC3E}">
        <p14:creationId xmlns:p14="http://schemas.microsoft.com/office/powerpoint/2010/main" val="270394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566</TotalTime>
  <Words>2384</Words>
  <Application>Microsoft Office PowerPoint</Application>
  <PresentationFormat>Personalizzato</PresentationFormat>
  <Paragraphs>171</Paragraphs>
  <Slides>29</Slides>
  <Notes>0</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Tema di Office</vt:lpstr>
      <vt:lpstr>SOLOM COA MILANO  CORSO  CONTRATTUALISTICA PUBBLICA 2023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SOLOM COA MILANO CORSO  CONTRATTUALISTICA PUBBLICA 2023</dc:title>
  <dc:creator>Luigi Gili</dc:creator>
  <cp:lastModifiedBy>Luigi</cp:lastModifiedBy>
  <cp:revision>14</cp:revision>
  <dcterms:created xsi:type="dcterms:W3CDTF">2023-09-12T06:49:41Z</dcterms:created>
  <dcterms:modified xsi:type="dcterms:W3CDTF">2023-09-14T14:55:28Z</dcterms:modified>
</cp:coreProperties>
</file>