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2" r:id="rId5"/>
    <p:sldId id="264" r:id="rId6"/>
    <p:sldId id="263" r:id="rId7"/>
    <p:sldId id="265" r:id="rId8"/>
    <p:sldId id="266" r:id="rId9"/>
    <p:sldId id="267" r:id="rId10"/>
    <p:sldId id="261" r:id="rId11"/>
    <p:sldId id="259" r:id="rId12"/>
    <p:sldId id="260"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71"/>
    <p:restoredTop sz="95846"/>
  </p:normalViewPr>
  <p:slideViewPr>
    <p:cSldViewPr snapToGrid="0">
      <p:cViewPr varScale="1">
        <p:scale>
          <a:sx n="71" d="100"/>
          <a:sy n="71" d="100"/>
        </p:scale>
        <p:origin x="200" y="9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10/3/23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10/3/23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10/3/23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2A54C80-263E-416B-A8E0-580EDEADCBDC}" type="datetimeFigureOut">
              <a:rPr lang="en-US" dirty="0"/>
              <a:t>10/3/23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10/3/23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10/3/23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applewebdata://CACE62A2-D0CE-44B5-B1CF-BCFA8BF59C86/#/ricerca/fonti_documento?idDatabank=7&amp;idDocMaster=4977851&amp;idUnitaDoc=29881291&amp;nVigUnitaDoc=1&amp;docIdx=1&amp;isCorrelazioniSearch=true&amp;correlatoA=Giurisprudenza"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310C0D4-5578-5F36-BA1D-92651CC92D04}"/>
              </a:ext>
            </a:extLst>
          </p:cNvPr>
          <p:cNvSpPr>
            <a:spLocks noGrp="1"/>
          </p:cNvSpPr>
          <p:nvPr>
            <p:ph type="ctrTitle"/>
          </p:nvPr>
        </p:nvSpPr>
        <p:spPr/>
        <p:txBody>
          <a:bodyPr/>
          <a:lstStyle/>
          <a:p>
            <a:r>
              <a:rPr lang="it-IT" dirty="0"/>
              <a:t>La finanza di progetto</a:t>
            </a:r>
          </a:p>
        </p:txBody>
      </p:sp>
      <p:sp>
        <p:nvSpPr>
          <p:cNvPr id="3" name="Sottotitolo 2">
            <a:extLst>
              <a:ext uri="{FF2B5EF4-FFF2-40B4-BE49-F238E27FC236}">
                <a16:creationId xmlns:a16="http://schemas.microsoft.com/office/drawing/2014/main" id="{601C3EA3-E61C-E06C-CBC0-B4C76F9FF7AC}"/>
              </a:ext>
            </a:extLst>
          </p:cNvPr>
          <p:cNvSpPr>
            <a:spLocks noGrp="1"/>
          </p:cNvSpPr>
          <p:nvPr>
            <p:ph type="subTitle" idx="1"/>
          </p:nvPr>
        </p:nvSpPr>
        <p:spPr/>
        <p:txBody>
          <a:bodyPr/>
          <a:lstStyle/>
          <a:p>
            <a:r>
              <a:rPr lang="it-IT" dirty="0"/>
              <a:t>Corso </a:t>
            </a:r>
            <a:r>
              <a:rPr lang="it-IT" dirty="0" err="1"/>
              <a:t>Solom</a:t>
            </a:r>
            <a:r>
              <a:rPr lang="it-IT" dirty="0"/>
              <a:t> contrattualistica pubblica - 5 ottobre 2023</a:t>
            </a:r>
          </a:p>
        </p:txBody>
      </p:sp>
    </p:spTree>
    <p:extLst>
      <p:ext uri="{BB962C8B-B14F-4D97-AF65-F5344CB8AC3E}">
        <p14:creationId xmlns:p14="http://schemas.microsoft.com/office/powerpoint/2010/main" val="2606535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7E5915-773F-271E-771E-0ABC3884218E}"/>
              </a:ext>
            </a:extLst>
          </p:cNvPr>
          <p:cNvSpPr>
            <a:spLocks noGrp="1"/>
          </p:cNvSpPr>
          <p:nvPr>
            <p:ph type="title"/>
          </p:nvPr>
        </p:nvSpPr>
        <p:spPr/>
        <p:txBody>
          <a:bodyPr/>
          <a:lstStyle/>
          <a:p>
            <a:r>
              <a:rPr lang="it-IT" dirty="0"/>
              <a:t>PROJECT FINANCING: </a:t>
            </a:r>
            <a:br>
              <a:rPr lang="it-IT" dirty="0"/>
            </a:br>
            <a:r>
              <a:rPr lang="it-IT" dirty="0"/>
              <a:t>PARTECIPAZIONE ALLA PROCEDURA</a:t>
            </a:r>
          </a:p>
        </p:txBody>
      </p:sp>
      <p:sp>
        <p:nvSpPr>
          <p:cNvPr id="3" name="Segnaposto contenuto 2">
            <a:extLst>
              <a:ext uri="{FF2B5EF4-FFF2-40B4-BE49-F238E27FC236}">
                <a16:creationId xmlns:a16="http://schemas.microsoft.com/office/drawing/2014/main" id="{496A1AA2-641E-4EAB-0D21-C935B5C29B44}"/>
              </a:ext>
            </a:extLst>
          </p:cNvPr>
          <p:cNvSpPr>
            <a:spLocks noGrp="1"/>
          </p:cNvSpPr>
          <p:nvPr>
            <p:ph idx="1"/>
          </p:nvPr>
        </p:nvSpPr>
        <p:spPr/>
        <p:txBody>
          <a:bodyPr/>
          <a:lstStyle/>
          <a:p>
            <a:pPr marL="0" indent="0" algn="ctr" eaLnBrk="1" hangingPunct="1">
              <a:lnSpc>
                <a:spcPct val="80000"/>
              </a:lnSpc>
              <a:buNone/>
            </a:pPr>
            <a:endParaRPr lang="it-IT" altLang="it-IT" sz="1800" dirty="0">
              <a:latin typeface="Times New Roman"/>
              <a:cs typeface="Times New Roman"/>
            </a:endParaRPr>
          </a:p>
          <a:p>
            <a:pPr marL="0" indent="0" algn="ctr" eaLnBrk="1" hangingPunct="1">
              <a:lnSpc>
                <a:spcPct val="80000"/>
              </a:lnSpc>
              <a:buNone/>
            </a:pPr>
            <a:endParaRPr lang="it-IT" altLang="it-IT" sz="1800" u="sng" dirty="0">
              <a:latin typeface="Times New Roman"/>
              <a:cs typeface="Times New Roman"/>
            </a:endParaRPr>
          </a:p>
          <a:p>
            <a:pPr marL="0" indent="0" algn="ctr" eaLnBrk="1" hangingPunct="1">
              <a:lnSpc>
                <a:spcPct val="80000"/>
              </a:lnSpc>
              <a:buNone/>
            </a:pPr>
            <a:r>
              <a:rPr lang="it-IT" altLang="it-IT" sz="2600" dirty="0"/>
              <a:t>OBBLIGO DEL PROMOTORE/CONCORRENTE </a:t>
            </a:r>
          </a:p>
          <a:p>
            <a:pPr marL="0" indent="0" algn="ctr" eaLnBrk="1" hangingPunct="1">
              <a:lnSpc>
                <a:spcPct val="80000"/>
              </a:lnSpc>
              <a:buNone/>
            </a:pPr>
            <a:r>
              <a:rPr lang="it-IT" altLang="it-IT" sz="2600" dirty="0"/>
              <a:t>DI POSSEDERE I REQUISITI DI PARTECIPAZIONE</a:t>
            </a:r>
          </a:p>
          <a:p>
            <a:pPr marL="457200" lvl="1" indent="0" algn="ctr">
              <a:buNone/>
            </a:pPr>
            <a:r>
              <a:rPr lang="it-IT" altLang="it-IT" sz="2600" dirty="0">
                <a:latin typeface="Times New Roman"/>
                <a:cs typeface="Times New Roman"/>
              </a:rPr>
              <a:t>(CONSIGLIO DI STATO, SEZ.V, 10 agosto 2021, N. 5841)</a:t>
            </a:r>
          </a:p>
          <a:p>
            <a:pPr marL="457200" lvl="1" indent="0" algn="ctr">
              <a:buNone/>
            </a:pPr>
            <a:endParaRPr lang="it-IT" sz="2600" u="sng" dirty="0">
              <a:latin typeface="Times New Roman"/>
              <a:cs typeface="Times New Roman"/>
            </a:endParaRPr>
          </a:p>
          <a:p>
            <a:pPr marL="457200" lvl="1" indent="0" algn="ctr">
              <a:buNone/>
            </a:pPr>
            <a:r>
              <a:rPr lang="it-IT" sz="2600" dirty="0"/>
              <a:t>POSSIBILITA’ di MODIFICARE </a:t>
            </a:r>
          </a:p>
          <a:p>
            <a:pPr marL="457200" lvl="1" indent="0" algn="ctr">
              <a:buNone/>
            </a:pPr>
            <a:r>
              <a:rPr lang="it-IT" sz="2600" dirty="0"/>
              <a:t>CONFIGURAZIONE GIURIDICA</a:t>
            </a:r>
          </a:p>
        </p:txBody>
      </p:sp>
    </p:spTree>
    <p:extLst>
      <p:ext uri="{BB962C8B-B14F-4D97-AF65-F5344CB8AC3E}">
        <p14:creationId xmlns:p14="http://schemas.microsoft.com/office/powerpoint/2010/main" val="3243125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A890BE-FBE7-894F-E759-6C4E386944E8}"/>
              </a:ext>
            </a:extLst>
          </p:cNvPr>
          <p:cNvSpPr>
            <a:spLocks noGrp="1"/>
          </p:cNvSpPr>
          <p:nvPr>
            <p:ph type="title"/>
          </p:nvPr>
        </p:nvSpPr>
        <p:spPr/>
        <p:txBody>
          <a:bodyPr/>
          <a:lstStyle/>
          <a:p>
            <a:pPr algn="ctr"/>
            <a:r>
              <a:rPr lang="it-IT" dirty="0"/>
              <a:t>PROJECT FINANING: PARTECIPAZIONE / ESERCIZIO PRELAZIONE</a:t>
            </a:r>
          </a:p>
        </p:txBody>
      </p:sp>
      <p:sp>
        <p:nvSpPr>
          <p:cNvPr id="3" name="Segnaposto contenuto 2">
            <a:extLst>
              <a:ext uri="{FF2B5EF4-FFF2-40B4-BE49-F238E27FC236}">
                <a16:creationId xmlns:a16="http://schemas.microsoft.com/office/drawing/2014/main" id="{E0047E2C-105D-36F1-9DA0-217D2BA8C865}"/>
              </a:ext>
            </a:extLst>
          </p:cNvPr>
          <p:cNvSpPr>
            <a:spLocks noGrp="1"/>
          </p:cNvSpPr>
          <p:nvPr>
            <p:ph idx="1"/>
          </p:nvPr>
        </p:nvSpPr>
        <p:spPr/>
        <p:txBody>
          <a:bodyPr/>
          <a:lstStyle/>
          <a:p>
            <a:pPr eaLnBrk="1" hangingPunct="1">
              <a:lnSpc>
                <a:spcPct val="80000"/>
              </a:lnSpc>
            </a:pPr>
            <a:r>
              <a:rPr lang="it-IT" altLang="it-IT" sz="1800" dirty="0"/>
              <a:t>ESCLUSIONE DIRITTO DI PRELAZIONE IN CASO DI ESCLUSIONE DALLA PARTECIPAZIONE ALLA GARA</a:t>
            </a:r>
          </a:p>
          <a:p>
            <a:pPr eaLnBrk="1" hangingPunct="1">
              <a:lnSpc>
                <a:spcPct val="80000"/>
              </a:lnSpc>
            </a:pPr>
            <a:endParaRPr lang="it-IT" altLang="it-IT" sz="1800" dirty="0"/>
          </a:p>
          <a:p>
            <a:pPr lvl="1">
              <a:lnSpc>
                <a:spcPct val="80000"/>
              </a:lnSpc>
            </a:pPr>
            <a:r>
              <a:rPr lang="it-IT" altLang="it-IT" dirty="0"/>
              <a:t>CONS. STATO, V, 10 FEBBRAIO 2020, N. 1005</a:t>
            </a:r>
          </a:p>
          <a:p>
            <a:pPr eaLnBrk="1" hangingPunct="1">
              <a:lnSpc>
                <a:spcPct val="80000"/>
              </a:lnSpc>
            </a:pPr>
            <a:endParaRPr lang="it-IT" altLang="it-IT" sz="1800" dirty="0"/>
          </a:p>
          <a:p>
            <a:pPr lvl="1">
              <a:lnSpc>
                <a:spcPct val="80000"/>
              </a:lnSpc>
            </a:pPr>
            <a:r>
              <a:rPr lang="it-IT" altLang="it-IT" dirty="0"/>
              <a:t>TAR LOMBARDIA, IV, 7 GENNAIO 2021, N. 37</a:t>
            </a:r>
          </a:p>
          <a:p>
            <a:pPr eaLnBrk="1" hangingPunct="1">
              <a:lnSpc>
                <a:spcPct val="80000"/>
              </a:lnSpc>
            </a:pPr>
            <a:endParaRPr lang="it-IT" altLang="it-IT" sz="1800" dirty="0"/>
          </a:p>
          <a:p>
            <a:pPr eaLnBrk="1" hangingPunct="1">
              <a:lnSpc>
                <a:spcPct val="80000"/>
              </a:lnSpc>
            </a:pPr>
            <a:r>
              <a:rPr lang="it-IT" altLang="it-IT" sz="1800" dirty="0"/>
              <a:t>MA DUBBI LEGITTIMITA’ IN CASO DI MOTIVI DI ESCLUSIONE LEGATI ALLA FORMULAZIONE DELL’OFFERTA E NON AD ELEMENTI «SOGGETTIVI» DEL CONCORRENTE/PROMOTORE</a:t>
            </a:r>
          </a:p>
          <a:p>
            <a:endParaRPr lang="it-IT" dirty="0"/>
          </a:p>
        </p:txBody>
      </p:sp>
    </p:spTree>
    <p:extLst>
      <p:ext uri="{BB962C8B-B14F-4D97-AF65-F5344CB8AC3E}">
        <p14:creationId xmlns:p14="http://schemas.microsoft.com/office/powerpoint/2010/main" val="3620054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5E1E86-7C5C-8534-D250-71D1C563F9C1}"/>
              </a:ext>
            </a:extLst>
          </p:cNvPr>
          <p:cNvSpPr>
            <a:spLocks noGrp="1"/>
          </p:cNvSpPr>
          <p:nvPr>
            <p:ph type="title"/>
          </p:nvPr>
        </p:nvSpPr>
        <p:spPr/>
        <p:txBody>
          <a:bodyPr/>
          <a:lstStyle/>
          <a:p>
            <a:pPr algn="ctr"/>
            <a:r>
              <a:rPr lang="it-IT" dirty="0"/>
              <a:t>PROJECT FINANCING: PRELAZIONE</a:t>
            </a:r>
          </a:p>
        </p:txBody>
      </p:sp>
      <p:sp>
        <p:nvSpPr>
          <p:cNvPr id="3" name="Segnaposto contenuto 2">
            <a:extLst>
              <a:ext uri="{FF2B5EF4-FFF2-40B4-BE49-F238E27FC236}">
                <a16:creationId xmlns:a16="http://schemas.microsoft.com/office/drawing/2014/main" id="{B491D2E0-27AD-42B9-5DC7-6B14373FF9C9}"/>
              </a:ext>
            </a:extLst>
          </p:cNvPr>
          <p:cNvSpPr>
            <a:spLocks noGrp="1"/>
          </p:cNvSpPr>
          <p:nvPr>
            <p:ph idx="1"/>
          </p:nvPr>
        </p:nvSpPr>
        <p:spPr>
          <a:xfrm>
            <a:off x="677334" y="1773132"/>
            <a:ext cx="8596668" cy="4255709"/>
          </a:xfrm>
        </p:spPr>
        <p:txBody>
          <a:bodyPr>
            <a:normAutofit/>
          </a:bodyPr>
          <a:lstStyle/>
          <a:p>
            <a:r>
              <a:rPr lang="it-IT" dirty="0"/>
              <a:t>Dubbi legittimità comunitaria</a:t>
            </a:r>
            <a:r>
              <a:rPr lang="it-IT" dirty="0">
                <a:sym typeface="Wingdings" pitchFamily="2" charset="2"/>
              </a:rPr>
              <a:t> (costituzione in mora da parte della Commissione C(2008)0108 del 30 gennaio 2008</a:t>
            </a:r>
          </a:p>
          <a:p>
            <a:r>
              <a:rPr lang="it-IT" dirty="0">
                <a:sym typeface="Wingdings" pitchFamily="2" charset="2"/>
              </a:rPr>
              <a:t>Violazione par condicio e concorrenza</a:t>
            </a:r>
          </a:p>
          <a:p>
            <a:r>
              <a:rPr lang="it-IT" dirty="0">
                <a:sym typeface="Wingdings" pitchFamily="2" charset="2"/>
              </a:rPr>
              <a:t>Questione rimessa alla Corte di Giustizia su aspetto peculiare (legato al superamento del termine di 3 mesi per approvazione)</a:t>
            </a:r>
          </a:p>
          <a:p>
            <a:pPr marL="0" indent="0" algn="ctr">
              <a:buNone/>
            </a:pPr>
            <a:r>
              <a:rPr lang="it-IT" b="1" dirty="0">
                <a:sym typeface="Wingdings" pitchFamily="2" charset="2"/>
              </a:rPr>
              <a:t>Cons. Stato, sez. V, 7 giugno 2023 n. 5615</a:t>
            </a:r>
            <a:endParaRPr lang="it-IT" b="1" dirty="0"/>
          </a:p>
          <a:p>
            <a:pPr marL="0" indent="0">
              <a:buNone/>
            </a:pPr>
            <a:r>
              <a:rPr lang="it-IT" sz="1800" dirty="0">
                <a:effectLst/>
                <a:latin typeface="Arial" panose="020B0604020202020204" pitchFamily="34" charset="0"/>
                <a:ea typeface="Arial" panose="020B0604020202020204" pitchFamily="34" charset="0"/>
              </a:rPr>
              <a:t>"</a:t>
            </a:r>
            <a:r>
              <a:rPr lang="it-IT" sz="1800" i="1" dirty="0">
                <a:effectLst/>
                <a:latin typeface="Arial" panose="020B0604020202020204" pitchFamily="34" charset="0"/>
                <a:ea typeface="Arial" panose="020B0604020202020204" pitchFamily="34" charset="0"/>
              </a:rPr>
              <a:t>se l'</a:t>
            </a:r>
            <a:r>
              <a:rPr lang="it-IT" sz="1800" i="1" u="none" strike="noStrike" dirty="0">
                <a:solidFill>
                  <a:srgbClr val="000000"/>
                </a:solidFill>
                <a:effectLst/>
                <a:latin typeface="Arial" panose="020B0604020202020204" pitchFamily="34" charset="0"/>
                <a:ea typeface="Arial" panose="020B0604020202020204" pitchFamily="34" charset="0"/>
                <a:hlinkClick r:id="rId2"/>
              </a:rPr>
              <a:t>art. 184, comma 15, del d.lgs. n. 50 del 2016</a:t>
            </a:r>
            <a:r>
              <a:rPr lang="it-IT" sz="1800" i="1" dirty="0">
                <a:effectLst/>
                <a:latin typeface="Arial" panose="020B0604020202020204" pitchFamily="34" charset="0"/>
                <a:ea typeface="Arial" panose="020B0604020202020204" pitchFamily="34" charset="0"/>
              </a:rPr>
              <a:t> è contrario al diritto UE e in particolare ai principi di pubblicità, imparzialità e non discriminazione contenuti sia nel Trattato che nei principi UE, propri di tutte le procedure comparative, laddove interpretato così da consentire trattamenti discriminatori in una procedura di attribuzione del diritto di prelazione, senza </a:t>
            </a:r>
            <a:r>
              <a:rPr lang="it-IT" sz="1800" i="1" dirty="0" err="1">
                <a:effectLst/>
                <a:latin typeface="Arial" panose="020B0604020202020204" pitchFamily="34" charset="0"/>
                <a:ea typeface="Arial" panose="020B0604020202020204" pitchFamily="34" charset="0"/>
              </a:rPr>
              <a:t>predefinizione</a:t>
            </a:r>
            <a:r>
              <a:rPr lang="it-IT" sz="1800" i="1" dirty="0">
                <a:effectLst/>
                <a:latin typeface="Arial" panose="020B0604020202020204" pitchFamily="34" charset="0"/>
                <a:ea typeface="Arial" panose="020B0604020202020204" pitchFamily="34" charset="0"/>
              </a:rPr>
              <a:t> dei criteri e comunque senza comunicazione dei medesimi a tutti i concorrenti ma solo ad alcuni di essi, quanto meno al decorso dei tre mesi di urgenza previsti da tale articolo</a:t>
            </a:r>
            <a:r>
              <a:rPr lang="it-IT" sz="1800" dirty="0">
                <a:effectLst/>
                <a:latin typeface="Arial" panose="020B0604020202020204" pitchFamily="34" charset="0"/>
                <a:ea typeface="Arial" panose="020B0604020202020204" pitchFamily="34" charset="0"/>
              </a:rPr>
              <a:t>"</a:t>
            </a:r>
            <a:r>
              <a:rPr lang="it-IT" dirty="0">
                <a:effectLst/>
              </a:rPr>
              <a:t> </a:t>
            </a:r>
            <a:endParaRPr lang="it-IT" dirty="0"/>
          </a:p>
          <a:p>
            <a:endParaRPr lang="it-IT" dirty="0"/>
          </a:p>
          <a:p>
            <a:pPr marL="0" indent="0" algn="ctr">
              <a:buNone/>
            </a:pPr>
            <a:endParaRPr lang="it-IT" dirty="0">
              <a:highlight>
                <a:srgbClr val="FFFF00"/>
              </a:highlight>
            </a:endParaRPr>
          </a:p>
        </p:txBody>
      </p:sp>
    </p:spTree>
    <p:extLst>
      <p:ext uri="{BB962C8B-B14F-4D97-AF65-F5344CB8AC3E}">
        <p14:creationId xmlns:p14="http://schemas.microsoft.com/office/powerpoint/2010/main" val="3373979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6E95C4-C0B3-B498-1BB1-2713CB988FC1}"/>
              </a:ext>
            </a:extLst>
          </p:cNvPr>
          <p:cNvSpPr>
            <a:spLocks noGrp="1"/>
          </p:cNvSpPr>
          <p:nvPr>
            <p:ph type="title"/>
          </p:nvPr>
        </p:nvSpPr>
        <p:spPr/>
        <p:txBody>
          <a:bodyPr/>
          <a:lstStyle/>
          <a:p>
            <a:r>
              <a:rPr lang="it-IT" dirty="0"/>
              <a:t>PROJECT FINANCING: SOCIETA</a:t>
            </a:r>
            <a:r>
              <a:rPr lang="it-IT"/>
              <a:t>’ di SCOPO</a:t>
            </a:r>
            <a:endParaRPr lang="it-IT" dirty="0"/>
          </a:p>
        </p:txBody>
      </p:sp>
      <p:sp>
        <p:nvSpPr>
          <p:cNvPr id="3" name="Segnaposto contenuto 2">
            <a:extLst>
              <a:ext uri="{FF2B5EF4-FFF2-40B4-BE49-F238E27FC236}">
                <a16:creationId xmlns:a16="http://schemas.microsoft.com/office/drawing/2014/main" id="{5C51A0E5-7944-408B-4DCC-18563EDF0DFF}"/>
              </a:ext>
            </a:extLst>
          </p:cNvPr>
          <p:cNvSpPr>
            <a:spLocks noGrp="1"/>
          </p:cNvSpPr>
          <p:nvPr>
            <p:ph idx="1"/>
          </p:nvPr>
        </p:nvSpPr>
        <p:spPr/>
        <p:txBody>
          <a:bodyPr>
            <a:normAutofit/>
          </a:bodyPr>
          <a:lstStyle/>
          <a:p>
            <a:r>
              <a:rPr lang="it-IT" sz="2200" dirty="0"/>
              <a:t>OBBLIGATORIA PER AFFIDAMENTI SOPRA SOGLIA</a:t>
            </a:r>
          </a:p>
          <a:p>
            <a:r>
              <a:rPr lang="it-IT" sz="2200" dirty="0"/>
              <a:t>OBBLIGO INDICARE QUOTA DI PARTECIPAZIONE AL CAPITALE SOCIALE</a:t>
            </a:r>
          </a:p>
          <a:p>
            <a:r>
              <a:rPr lang="it-IT" sz="2200" dirty="0"/>
              <a:t>RESPONSABILITA’ SOLIDALE SOCI PER RIMBORSO ANTICIPAZIONI</a:t>
            </a:r>
          </a:p>
          <a:p>
            <a:r>
              <a:rPr lang="it-IT" sz="2200" dirty="0"/>
              <a:t>CONTRATTO DI CONCESSIONE REGOLA MODALITA’ SOSTITUZIONE IN CASO DI PERDITA DEI REQUISITI DA PARTE DI UN SOCIO</a:t>
            </a:r>
          </a:p>
        </p:txBody>
      </p:sp>
    </p:spTree>
    <p:extLst>
      <p:ext uri="{BB962C8B-B14F-4D97-AF65-F5344CB8AC3E}">
        <p14:creationId xmlns:p14="http://schemas.microsoft.com/office/powerpoint/2010/main" val="3376520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9E38CE-166D-459A-33ED-7441D18C2E54}"/>
              </a:ext>
            </a:extLst>
          </p:cNvPr>
          <p:cNvSpPr>
            <a:spLocks noGrp="1"/>
          </p:cNvSpPr>
          <p:nvPr>
            <p:ph type="title"/>
          </p:nvPr>
        </p:nvSpPr>
        <p:spPr/>
        <p:txBody>
          <a:bodyPr/>
          <a:lstStyle/>
          <a:p>
            <a:r>
              <a:rPr lang="it-IT" dirty="0"/>
              <a:t>Project financing: natura</a:t>
            </a:r>
          </a:p>
        </p:txBody>
      </p:sp>
      <p:sp>
        <p:nvSpPr>
          <p:cNvPr id="3" name="Segnaposto contenuto 2">
            <a:extLst>
              <a:ext uri="{FF2B5EF4-FFF2-40B4-BE49-F238E27FC236}">
                <a16:creationId xmlns:a16="http://schemas.microsoft.com/office/drawing/2014/main" id="{593FD7CF-9F83-2D4C-80D7-E0A9684DBEE5}"/>
              </a:ext>
            </a:extLst>
          </p:cNvPr>
          <p:cNvSpPr>
            <a:spLocks noGrp="1"/>
          </p:cNvSpPr>
          <p:nvPr>
            <p:ph idx="1"/>
          </p:nvPr>
        </p:nvSpPr>
        <p:spPr/>
        <p:txBody>
          <a:bodyPr>
            <a:normAutofit lnSpcReduction="10000"/>
          </a:bodyPr>
          <a:lstStyle/>
          <a:p>
            <a:r>
              <a:rPr lang="it-IT" sz="2400" dirty="0"/>
              <a:t>P.F. </a:t>
            </a:r>
            <a:r>
              <a:rPr lang="it-IT" sz="4000" b="1" dirty="0"/>
              <a:t>≠</a:t>
            </a:r>
            <a:r>
              <a:rPr lang="it-IT" sz="3200" dirty="0"/>
              <a:t> </a:t>
            </a:r>
            <a:r>
              <a:rPr lang="it-IT" sz="2400" dirty="0"/>
              <a:t>contratto tipico (utilizzabile per le concessioni e per altri contratti di P.P.P.)</a:t>
            </a:r>
          </a:p>
          <a:p>
            <a:pPr marL="0" indent="0">
              <a:buNone/>
            </a:pPr>
            <a:endParaRPr lang="it-IT" sz="2400" dirty="0"/>
          </a:p>
          <a:p>
            <a:r>
              <a:rPr lang="it-IT" sz="2400" dirty="0"/>
              <a:t>P.F. </a:t>
            </a:r>
            <a:r>
              <a:rPr lang="it-IT" sz="4000" b="1" dirty="0"/>
              <a:t>=</a:t>
            </a:r>
            <a:r>
              <a:rPr lang="it-IT" sz="2400" dirty="0"/>
              <a:t> Modalità di finanziamento per la realizzazione di un’opera o di un servizio pubblico </a:t>
            </a:r>
          </a:p>
          <a:p>
            <a:endParaRPr lang="it-IT" sz="2400" dirty="0"/>
          </a:p>
          <a:p>
            <a:r>
              <a:rPr lang="it-IT" sz="2400" dirty="0"/>
              <a:t>P.F. </a:t>
            </a:r>
            <a:r>
              <a:rPr lang="it-IT" sz="4000" b="1" dirty="0"/>
              <a:t>=</a:t>
            </a:r>
            <a:r>
              <a:rPr lang="it-IT" sz="2400" dirty="0"/>
              <a:t> procedura di affidamento</a:t>
            </a:r>
          </a:p>
        </p:txBody>
      </p:sp>
    </p:spTree>
    <p:extLst>
      <p:ext uri="{BB962C8B-B14F-4D97-AF65-F5344CB8AC3E}">
        <p14:creationId xmlns:p14="http://schemas.microsoft.com/office/powerpoint/2010/main" val="3479830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0C6AF66-B7D7-6AD6-4BDB-BFD4E5290347}"/>
              </a:ext>
            </a:extLst>
          </p:cNvPr>
          <p:cNvSpPr>
            <a:spLocks noGrp="1"/>
          </p:cNvSpPr>
          <p:nvPr>
            <p:ph type="title"/>
          </p:nvPr>
        </p:nvSpPr>
        <p:spPr/>
        <p:txBody>
          <a:bodyPr/>
          <a:lstStyle/>
          <a:p>
            <a:r>
              <a:rPr lang="it-IT" dirty="0"/>
              <a:t>Project financing</a:t>
            </a:r>
          </a:p>
        </p:txBody>
      </p:sp>
      <p:sp>
        <p:nvSpPr>
          <p:cNvPr id="3" name="Segnaposto contenuto 2">
            <a:extLst>
              <a:ext uri="{FF2B5EF4-FFF2-40B4-BE49-F238E27FC236}">
                <a16:creationId xmlns:a16="http://schemas.microsoft.com/office/drawing/2014/main" id="{0E1042DF-0B95-AB83-489F-0671EF1A0C19}"/>
              </a:ext>
            </a:extLst>
          </p:cNvPr>
          <p:cNvSpPr>
            <a:spLocks noGrp="1"/>
          </p:cNvSpPr>
          <p:nvPr>
            <p:ph idx="1"/>
          </p:nvPr>
        </p:nvSpPr>
        <p:spPr/>
        <p:txBody>
          <a:bodyPr>
            <a:normAutofit/>
          </a:bodyPr>
          <a:lstStyle/>
          <a:p>
            <a:pPr marL="0" indent="0" algn="ctr">
              <a:buNone/>
            </a:pPr>
            <a:r>
              <a:rPr lang="it-IT" sz="3200" dirty="0"/>
              <a:t>DUE SERIE PROCEDIMENTALI COLLEGATE</a:t>
            </a:r>
          </a:p>
          <a:p>
            <a:pPr marL="0" indent="0" algn="ctr">
              <a:buNone/>
            </a:pPr>
            <a:endParaRPr lang="it-IT" sz="2400" dirty="0"/>
          </a:p>
          <a:p>
            <a:pPr marL="0" indent="0" algn="ctr">
              <a:buNone/>
            </a:pPr>
            <a:endParaRPr lang="it-IT" sz="2400" dirty="0"/>
          </a:p>
          <a:p>
            <a:pPr marL="0" indent="0" algn="just">
              <a:buNone/>
            </a:pPr>
            <a:r>
              <a:rPr lang="it-IT" sz="2400" dirty="0"/>
              <a:t>Individuazione progetto					Individuazione dell’ /promotore									esecutore</a:t>
            </a:r>
          </a:p>
          <a:p>
            <a:pPr marL="0" indent="0" algn="just">
              <a:buNone/>
            </a:pPr>
            <a:endParaRPr lang="it-IT" sz="2400" dirty="0"/>
          </a:p>
          <a:p>
            <a:pPr marL="0" indent="0" algn="ctr">
              <a:buNone/>
            </a:pPr>
            <a:r>
              <a:rPr lang="it-IT" sz="2400" dirty="0"/>
              <a:t>CONSIGLIO STATO, V, 10 febbraio 2020 n. 1005</a:t>
            </a:r>
          </a:p>
        </p:txBody>
      </p:sp>
      <p:sp>
        <p:nvSpPr>
          <p:cNvPr id="4" name="Freccia angolare bidirezionale 3">
            <a:extLst>
              <a:ext uri="{FF2B5EF4-FFF2-40B4-BE49-F238E27FC236}">
                <a16:creationId xmlns:a16="http://schemas.microsoft.com/office/drawing/2014/main" id="{925E0BF9-CDD3-A5B7-D0C4-9C317DEA6DE5}"/>
              </a:ext>
            </a:extLst>
          </p:cNvPr>
          <p:cNvSpPr/>
          <p:nvPr/>
        </p:nvSpPr>
        <p:spPr>
          <a:xfrm rot="13459969">
            <a:off x="4550472" y="2913888"/>
            <a:ext cx="850392" cy="850392"/>
          </a:xfrm>
          <a:prstGeom prst="leftUpArrow">
            <a:avLst>
              <a:gd name="adj1" fmla="val 22902"/>
              <a:gd name="adj2" fmla="val 25000"/>
              <a:gd name="adj3" fmla="val 2500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731026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330B0C-ADE3-1751-9D2B-0ED8E1C89683}"/>
              </a:ext>
            </a:extLst>
          </p:cNvPr>
          <p:cNvSpPr>
            <a:spLocks noGrp="1"/>
          </p:cNvSpPr>
          <p:nvPr>
            <p:ph type="title"/>
          </p:nvPr>
        </p:nvSpPr>
        <p:spPr/>
        <p:txBody>
          <a:bodyPr/>
          <a:lstStyle/>
          <a:p>
            <a:r>
              <a:rPr lang="it-IT" dirty="0"/>
              <a:t>NUOVA DISCIPLINA: SEMPLIFICAZIONI</a:t>
            </a:r>
          </a:p>
        </p:txBody>
      </p:sp>
      <p:sp>
        <p:nvSpPr>
          <p:cNvPr id="3" name="Segnaposto contenuto 2">
            <a:extLst>
              <a:ext uri="{FF2B5EF4-FFF2-40B4-BE49-F238E27FC236}">
                <a16:creationId xmlns:a16="http://schemas.microsoft.com/office/drawing/2014/main" id="{A5402572-1FDE-18EF-A469-5C8D6F4A1708}"/>
              </a:ext>
            </a:extLst>
          </p:cNvPr>
          <p:cNvSpPr>
            <a:spLocks noGrp="1"/>
          </p:cNvSpPr>
          <p:nvPr>
            <p:ph idx="1"/>
          </p:nvPr>
        </p:nvSpPr>
        <p:spPr/>
        <p:txBody>
          <a:bodyPr>
            <a:normAutofit/>
          </a:bodyPr>
          <a:lstStyle/>
          <a:p>
            <a:r>
              <a:rPr lang="it-IT" sz="3000" dirty="0"/>
              <a:t>ELIMINATO PROJECT FINANCING A INIZIATIVA PUBBLICA (DUPLICAZIONE AFFIDAMENTO CONCESSIONI)</a:t>
            </a:r>
          </a:p>
          <a:p>
            <a:r>
              <a:rPr lang="it-IT" sz="3000" dirty="0"/>
              <a:t>ELIMINATI RIFERIMENTI ALLA NAUTICA DI DIPORTO</a:t>
            </a:r>
          </a:p>
          <a:p>
            <a:r>
              <a:rPr lang="it-IT" sz="3000" dirty="0"/>
              <a:t>ELIMINATA RICHIESTA REQUISITI ECONOMICI E GARANZIE PER PRESENTARE PROPOSTA</a:t>
            </a:r>
          </a:p>
          <a:p>
            <a:endParaRPr lang="it-IT" dirty="0"/>
          </a:p>
          <a:p>
            <a:endParaRPr lang="it-IT" dirty="0"/>
          </a:p>
        </p:txBody>
      </p:sp>
    </p:spTree>
    <p:extLst>
      <p:ext uri="{BB962C8B-B14F-4D97-AF65-F5344CB8AC3E}">
        <p14:creationId xmlns:p14="http://schemas.microsoft.com/office/powerpoint/2010/main" val="3016579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9F801F5-8EAB-B0A3-1546-27692E00FA7E}"/>
              </a:ext>
            </a:extLst>
          </p:cNvPr>
          <p:cNvSpPr>
            <a:spLocks noGrp="1"/>
          </p:cNvSpPr>
          <p:nvPr>
            <p:ph type="title"/>
          </p:nvPr>
        </p:nvSpPr>
        <p:spPr/>
        <p:txBody>
          <a:bodyPr/>
          <a:lstStyle/>
          <a:p>
            <a:r>
              <a:rPr lang="it-IT" dirty="0"/>
              <a:t>PROJECT FINANCING: INVESTITORI ISTITUZIONALI</a:t>
            </a:r>
          </a:p>
        </p:txBody>
      </p:sp>
      <p:sp>
        <p:nvSpPr>
          <p:cNvPr id="3" name="Segnaposto contenuto 2">
            <a:extLst>
              <a:ext uri="{FF2B5EF4-FFF2-40B4-BE49-F238E27FC236}">
                <a16:creationId xmlns:a16="http://schemas.microsoft.com/office/drawing/2014/main" id="{747FAEAC-E9A4-C643-F1DD-4BC5A26B4D95}"/>
              </a:ext>
            </a:extLst>
          </p:cNvPr>
          <p:cNvSpPr>
            <a:spLocks noGrp="1"/>
          </p:cNvSpPr>
          <p:nvPr>
            <p:ph idx="1"/>
          </p:nvPr>
        </p:nvSpPr>
        <p:spPr/>
        <p:txBody>
          <a:bodyPr>
            <a:normAutofit/>
          </a:bodyPr>
          <a:lstStyle/>
          <a:p>
            <a:r>
              <a:rPr lang="it-IT" sz="2000" dirty="0"/>
              <a:t>DISCIPLINA VOLTA A INCENTIVARE PARTECIPAZIONE DI INVESTITORI ISTITUZIONALI (banche, assicurazione, fondi, CDP, Istituto credito sportivo, etc.)</a:t>
            </a:r>
          </a:p>
          <a:p>
            <a:pPr lvl="2"/>
            <a:r>
              <a:rPr lang="it-IT" sz="1800" dirty="0"/>
              <a:t>Possibilità di AVVALIMENTO ANCHE INTEGRALE delle capacità di altri soggetti</a:t>
            </a:r>
          </a:p>
          <a:p>
            <a:pPr lvl="2"/>
            <a:r>
              <a:rPr lang="it-IT" sz="1800" dirty="0"/>
              <a:t>Possibilità di SUBAPPALTARE ANCHE INTEGRALMENTE a imprese in possesso dei requisiti richiesti dal bando - COMUNICAZIONE DEL NOMINATIVO DEL SUBAPPALTATORE ALLA PRESENTAZIONE DELL’OFFERTA</a:t>
            </a:r>
          </a:p>
        </p:txBody>
      </p:sp>
    </p:spTree>
    <p:extLst>
      <p:ext uri="{BB962C8B-B14F-4D97-AF65-F5344CB8AC3E}">
        <p14:creationId xmlns:p14="http://schemas.microsoft.com/office/powerpoint/2010/main" val="2556747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6B473C-B7D2-1F6E-D24E-BFA547B2BA38}"/>
              </a:ext>
            </a:extLst>
          </p:cNvPr>
          <p:cNvSpPr>
            <a:spLocks noGrp="1"/>
          </p:cNvSpPr>
          <p:nvPr>
            <p:ph type="title"/>
          </p:nvPr>
        </p:nvSpPr>
        <p:spPr/>
        <p:txBody>
          <a:bodyPr/>
          <a:lstStyle/>
          <a:p>
            <a:r>
              <a:rPr lang="it-IT" dirty="0"/>
              <a:t>PROJECT FINANCING: individuazione promotore</a:t>
            </a:r>
          </a:p>
        </p:txBody>
      </p:sp>
      <p:sp>
        <p:nvSpPr>
          <p:cNvPr id="3" name="Segnaposto contenuto 2">
            <a:extLst>
              <a:ext uri="{FF2B5EF4-FFF2-40B4-BE49-F238E27FC236}">
                <a16:creationId xmlns:a16="http://schemas.microsoft.com/office/drawing/2014/main" id="{2AE1262D-94C3-87E2-283D-961DE3AF6D33}"/>
              </a:ext>
            </a:extLst>
          </p:cNvPr>
          <p:cNvSpPr>
            <a:spLocks noGrp="1"/>
          </p:cNvSpPr>
          <p:nvPr>
            <p:ph idx="1"/>
          </p:nvPr>
        </p:nvSpPr>
        <p:spPr/>
        <p:txBody>
          <a:bodyPr/>
          <a:lstStyle/>
          <a:p>
            <a:r>
              <a:rPr lang="it-IT" dirty="0"/>
              <a:t>NON E’ UNA GARA AD EVIDENZA PUBBLICA: </a:t>
            </a:r>
          </a:p>
          <a:p>
            <a:pPr lvl="1"/>
            <a:r>
              <a:rPr lang="it-IT" dirty="0"/>
              <a:t>NO VALUTAZIONE OFFERTA TECNICAMENTE MIGLIORE O ECONOMICAMENTE PIU’ VANTAGGIOSA </a:t>
            </a:r>
          </a:p>
          <a:p>
            <a:pPr lvl="1"/>
            <a:r>
              <a:rPr lang="it-IT" dirty="0"/>
              <a:t>SI VALUTAZIONE PROGETTO PIU’ IDONEO A SODDISFARE INTERESSE PUBBLICO</a:t>
            </a:r>
          </a:p>
          <a:p>
            <a:pPr marL="457200" lvl="1" indent="0">
              <a:buNone/>
            </a:pPr>
            <a:endParaRPr lang="it-IT" dirty="0"/>
          </a:p>
          <a:p>
            <a:pPr marL="457200" lvl="1" indent="0" algn="ctr">
              <a:buNone/>
            </a:pPr>
            <a:r>
              <a:rPr lang="it-IT" sz="1800" dirty="0"/>
              <a:t>CONSIGLIO DI STATO, SEZ. V, 31 GENNAIO 2023, n. 1065</a:t>
            </a:r>
          </a:p>
          <a:p>
            <a:pPr marL="457200" lvl="1" indent="0" algn="ctr">
              <a:buNone/>
            </a:pPr>
            <a:endParaRPr lang="it-IT" sz="1800" dirty="0"/>
          </a:p>
          <a:p>
            <a:pPr marL="457200" lvl="1" indent="0" algn="just">
              <a:buNone/>
            </a:pPr>
            <a:r>
              <a:rPr lang="it-IT" sz="1800" dirty="0"/>
              <a:t>ATTO LESIVO / AMPIA DISCREZIONALITA’ AMMINISTRATIVA / IMPUGNABILE PER IRRAGIONEVOLEZZA DELLA MOTIVAZIONE RISPETTO ALLA FINALITA’ DI INTERESSE PUBBLICO / VIOLAZIONE AUTOVINCOLO</a:t>
            </a:r>
          </a:p>
        </p:txBody>
      </p:sp>
    </p:spTree>
    <p:extLst>
      <p:ext uri="{BB962C8B-B14F-4D97-AF65-F5344CB8AC3E}">
        <p14:creationId xmlns:p14="http://schemas.microsoft.com/office/powerpoint/2010/main" val="1620400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E840AC-5BA1-4066-CDFB-6A54B211CEFF}"/>
              </a:ext>
            </a:extLst>
          </p:cNvPr>
          <p:cNvSpPr>
            <a:spLocks noGrp="1"/>
          </p:cNvSpPr>
          <p:nvPr>
            <p:ph type="title"/>
          </p:nvPr>
        </p:nvSpPr>
        <p:spPr/>
        <p:txBody>
          <a:bodyPr/>
          <a:lstStyle/>
          <a:p>
            <a:r>
              <a:rPr lang="it-IT" dirty="0"/>
              <a:t>PROJECT FINANCING: PROPOSTA</a:t>
            </a:r>
          </a:p>
        </p:txBody>
      </p:sp>
      <p:sp>
        <p:nvSpPr>
          <p:cNvPr id="3" name="Segnaposto contenuto 2">
            <a:extLst>
              <a:ext uri="{FF2B5EF4-FFF2-40B4-BE49-F238E27FC236}">
                <a16:creationId xmlns:a16="http://schemas.microsoft.com/office/drawing/2014/main" id="{EEB54B21-B9B9-C8EE-903F-FC8D447CFF57}"/>
              </a:ext>
            </a:extLst>
          </p:cNvPr>
          <p:cNvSpPr>
            <a:spLocks noGrp="1"/>
          </p:cNvSpPr>
          <p:nvPr>
            <p:ph idx="1"/>
          </p:nvPr>
        </p:nvSpPr>
        <p:spPr/>
        <p:txBody>
          <a:bodyPr>
            <a:normAutofit/>
          </a:bodyPr>
          <a:lstStyle/>
          <a:p>
            <a:r>
              <a:rPr lang="it-IT" sz="2800" dirty="0"/>
              <a:t>PROGETTO DI FATTIBILITA’</a:t>
            </a:r>
          </a:p>
          <a:p>
            <a:r>
              <a:rPr lang="it-IT" sz="2800" dirty="0"/>
              <a:t>BOZZA DI CONVENZIONE</a:t>
            </a:r>
          </a:p>
          <a:p>
            <a:r>
              <a:rPr lang="it-IT" sz="2800" dirty="0"/>
              <a:t>PEF ASSEVERATO</a:t>
            </a:r>
          </a:p>
          <a:p>
            <a:r>
              <a:rPr lang="it-IT" sz="2800" dirty="0"/>
              <a:t>SPECIFICAZIONE CARATTERISTICHE DEL SERVIZIO E DELLA GESTIONE</a:t>
            </a:r>
          </a:p>
        </p:txBody>
      </p:sp>
    </p:spTree>
    <p:extLst>
      <p:ext uri="{BB962C8B-B14F-4D97-AF65-F5344CB8AC3E}">
        <p14:creationId xmlns:p14="http://schemas.microsoft.com/office/powerpoint/2010/main" val="3028932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38AFA4-3F8C-480E-EE1F-C48E9419B41C}"/>
              </a:ext>
            </a:extLst>
          </p:cNvPr>
          <p:cNvSpPr>
            <a:spLocks noGrp="1"/>
          </p:cNvSpPr>
          <p:nvPr>
            <p:ph type="title"/>
          </p:nvPr>
        </p:nvSpPr>
        <p:spPr/>
        <p:txBody>
          <a:bodyPr/>
          <a:lstStyle/>
          <a:p>
            <a:r>
              <a:rPr lang="it-IT" dirty="0"/>
              <a:t>PROJECT FINANCING: </a:t>
            </a:r>
            <a:br>
              <a:rPr lang="it-IT" dirty="0"/>
            </a:br>
            <a:r>
              <a:rPr lang="it-IT" dirty="0"/>
              <a:t>VALUTAZIONE PROPOSTA</a:t>
            </a:r>
          </a:p>
        </p:txBody>
      </p:sp>
      <p:sp>
        <p:nvSpPr>
          <p:cNvPr id="3" name="Segnaposto contenuto 2">
            <a:extLst>
              <a:ext uri="{FF2B5EF4-FFF2-40B4-BE49-F238E27FC236}">
                <a16:creationId xmlns:a16="http://schemas.microsoft.com/office/drawing/2014/main" id="{47E85B90-527F-2FF6-65D2-A7B3FE6E83A9}"/>
              </a:ext>
            </a:extLst>
          </p:cNvPr>
          <p:cNvSpPr>
            <a:spLocks noGrp="1"/>
          </p:cNvSpPr>
          <p:nvPr>
            <p:ph idx="1"/>
          </p:nvPr>
        </p:nvSpPr>
        <p:spPr/>
        <p:txBody>
          <a:bodyPr/>
          <a:lstStyle/>
          <a:p>
            <a:r>
              <a:rPr lang="it-IT" dirty="0"/>
              <a:t>TERMINE 90 GIORNI</a:t>
            </a:r>
          </a:p>
          <a:p>
            <a:r>
              <a:rPr lang="it-IT" dirty="0"/>
              <a:t>POSSIBILITA’ DI CHIEDERE MODIFICHE NECESSARIE PER APPROVAZIONE</a:t>
            </a:r>
          </a:p>
          <a:p>
            <a:r>
              <a:rPr lang="it-IT" dirty="0"/>
              <a:t>OBBLIGO PER L’OPERATORE ECONOMICO DI ADEGUARE/PROPORRE SOLUZIONI ALTERNATIVE PER RECEPIRE LE INDICAZIONI DELL’ENTE CONCEDENTE: ALTRIMENTI RESPINTO</a:t>
            </a:r>
          </a:p>
          <a:p>
            <a:r>
              <a:rPr lang="it-IT" dirty="0"/>
              <a:t>OBBLIGO DI CONCLUDERE CON UN PROVVEDIMENTO </a:t>
            </a:r>
          </a:p>
        </p:txBody>
      </p:sp>
    </p:spTree>
    <p:extLst>
      <p:ext uri="{BB962C8B-B14F-4D97-AF65-F5344CB8AC3E}">
        <p14:creationId xmlns:p14="http://schemas.microsoft.com/office/powerpoint/2010/main" val="3327699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52A1398-F25D-F9D5-7BF0-3186D9234A73}"/>
              </a:ext>
            </a:extLst>
          </p:cNvPr>
          <p:cNvSpPr>
            <a:spLocks noGrp="1"/>
          </p:cNvSpPr>
          <p:nvPr>
            <p:ph type="title"/>
          </p:nvPr>
        </p:nvSpPr>
        <p:spPr/>
        <p:txBody>
          <a:bodyPr/>
          <a:lstStyle/>
          <a:p>
            <a:r>
              <a:rPr lang="it-IT" dirty="0"/>
              <a:t>PROJECT FINANCING: MANCATA INDIZIONE PROCEDURA DI GARA</a:t>
            </a:r>
          </a:p>
        </p:txBody>
      </p:sp>
      <p:sp>
        <p:nvSpPr>
          <p:cNvPr id="3" name="Segnaposto contenuto 2">
            <a:extLst>
              <a:ext uri="{FF2B5EF4-FFF2-40B4-BE49-F238E27FC236}">
                <a16:creationId xmlns:a16="http://schemas.microsoft.com/office/drawing/2014/main" id="{67A62AA1-34E8-0E0F-4BAB-B996F14712F6}"/>
              </a:ext>
            </a:extLst>
          </p:cNvPr>
          <p:cNvSpPr>
            <a:spLocks noGrp="1"/>
          </p:cNvSpPr>
          <p:nvPr>
            <p:ph idx="1"/>
          </p:nvPr>
        </p:nvSpPr>
        <p:spPr/>
        <p:txBody>
          <a:bodyPr/>
          <a:lstStyle/>
          <a:p>
            <a:r>
              <a:rPr lang="it-IT" sz="2400" dirty="0"/>
              <a:t>RISCHIO MANCATA INDIZIONE PROCEDURA </a:t>
            </a:r>
          </a:p>
          <a:p>
            <a:pPr lvl="1">
              <a:buFont typeface="Wingdings" pitchFamily="2" charset="2"/>
              <a:buChar char="v"/>
            </a:pPr>
            <a:r>
              <a:rPr lang="it-IT" sz="2000" dirty="0"/>
              <a:t>grava sul promotore</a:t>
            </a:r>
          </a:p>
          <a:p>
            <a:pPr lvl="1">
              <a:buFont typeface="Wingdings" pitchFamily="2" charset="2"/>
              <a:buChar char="v"/>
            </a:pPr>
            <a:r>
              <a:rPr lang="it-IT" sz="2000" dirty="0"/>
              <a:t>lesione affidamento / responsabilità precontrattuale (CONS. STATO, sez. V, 12 agosto 2021, n.5870)</a:t>
            </a:r>
          </a:p>
          <a:p>
            <a:pPr lvl="1"/>
            <a:endParaRPr lang="it-IT" dirty="0"/>
          </a:p>
        </p:txBody>
      </p:sp>
    </p:spTree>
    <p:extLst>
      <p:ext uri="{BB962C8B-B14F-4D97-AF65-F5344CB8AC3E}">
        <p14:creationId xmlns:p14="http://schemas.microsoft.com/office/powerpoint/2010/main" val="1845053475"/>
      </p:ext>
    </p:extLst>
  </p:cSld>
  <p:clrMapOvr>
    <a:masterClrMapping/>
  </p:clrMapOvr>
</p:sld>
</file>

<file path=ppt/theme/theme1.xml><?xml version="1.0" encoding="utf-8"?>
<a:theme xmlns:a="http://schemas.openxmlformats.org/drawingml/2006/main" name="Sfaccettatur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Sfaccettatura</Template>
  <TotalTime>67</TotalTime>
  <Words>687</Words>
  <Application>Microsoft Macintosh PowerPoint</Application>
  <PresentationFormat>Widescreen</PresentationFormat>
  <Paragraphs>73</Paragraphs>
  <Slides>13</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13</vt:i4>
      </vt:variant>
    </vt:vector>
  </HeadingPairs>
  <TitlesOfParts>
    <vt:vector size="19" baseType="lpstr">
      <vt:lpstr>Arial</vt:lpstr>
      <vt:lpstr>Times New Roman</vt:lpstr>
      <vt:lpstr>Trebuchet MS</vt:lpstr>
      <vt:lpstr>Wingdings</vt:lpstr>
      <vt:lpstr>Wingdings 3</vt:lpstr>
      <vt:lpstr>Sfaccettatura</vt:lpstr>
      <vt:lpstr>La finanza di progetto</vt:lpstr>
      <vt:lpstr>Project financing: natura</vt:lpstr>
      <vt:lpstr>Project financing</vt:lpstr>
      <vt:lpstr>NUOVA DISCIPLINA: SEMPLIFICAZIONI</vt:lpstr>
      <vt:lpstr>PROJECT FINANCING: INVESTITORI ISTITUZIONALI</vt:lpstr>
      <vt:lpstr>PROJECT FINANCING: individuazione promotore</vt:lpstr>
      <vt:lpstr>PROJECT FINANCING: PROPOSTA</vt:lpstr>
      <vt:lpstr>PROJECT FINANCING:  VALUTAZIONE PROPOSTA</vt:lpstr>
      <vt:lpstr>PROJECT FINANCING: MANCATA INDIZIONE PROCEDURA DI GARA</vt:lpstr>
      <vt:lpstr>PROJECT FINANCING:  PARTECIPAZIONE ALLA PROCEDURA</vt:lpstr>
      <vt:lpstr>PROJECT FINANING: PARTECIPAZIONE / ESERCIZIO PRELAZIONE</vt:lpstr>
      <vt:lpstr>PROJECT FINANCING: PRELAZIONE</vt:lpstr>
      <vt:lpstr>PROJECT FINANCING: SOCIETA’ di SCOPO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finanza di progetto</dc:title>
  <dc:creator>Davide Moscuzza</dc:creator>
  <cp:lastModifiedBy>Davide Moscuzza</cp:lastModifiedBy>
  <cp:revision>3</cp:revision>
  <dcterms:created xsi:type="dcterms:W3CDTF">2023-10-01T19:43:01Z</dcterms:created>
  <dcterms:modified xsi:type="dcterms:W3CDTF">2023-10-03T12:40:22Z</dcterms:modified>
</cp:coreProperties>
</file>